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4" r:id="rId5"/>
    <p:sldId id="265" r:id="rId6"/>
    <p:sldId id="258" r:id="rId7"/>
    <p:sldId id="260" r:id="rId8"/>
    <p:sldId id="262" r:id="rId9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5C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20" autoAdjust="0"/>
  </p:normalViewPr>
  <p:slideViewPr>
    <p:cSldViewPr>
      <p:cViewPr varScale="1">
        <p:scale>
          <a:sx n="63" d="100"/>
          <a:sy n="63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ACBB77-F774-4850-804D-BF3F8CCF2E7A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681CE2-5689-4337-8FE4-8D4F5C43C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02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F731176-6018-4FE0-9C03-416FCCF53DE1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2625"/>
            <a:ext cx="4556125" cy="3416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5938"/>
            <a:ext cx="5486400" cy="409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20F7D36-9ED7-4AAE-8B0F-41A909C07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Our busyness distracts us from looking within.  A smaller problem becomes big…i.e gaining weight, embezzeling.  It starts a trajectory.  Below the surface is your character.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10BD85-A848-45BF-B512-F921B2C86D16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2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2A61D5-A205-4AEA-8803-3E506288537E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F6AE3D-3127-4749-90D4-2E89F3FDF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44BA-B9B0-4671-9377-3DDE38823C1E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71F5-A50E-4F54-8DC4-E764D36C6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448C-D5AE-4E5B-B300-22F9A6C4DD8D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B4621-A231-47EE-A255-99AAFF002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286E-7855-43CE-A621-D2983A5BA1B6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A404-E1DE-424D-959E-25E2EF004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1AB02-5258-4C62-A3DD-7694FCEE699B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482775-9FC6-4EA4-9352-E9CC5B58E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9B99FB-1519-46EE-BE1F-22FC78FB6752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65F2D5-64BB-4CE1-AAF7-10859C071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98F24-FBF5-400F-9C9D-25917B9EFA4C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59F30-5823-446F-9479-0FAD5EB1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85C6CB-F001-4BA0-B0C7-3D92EAC9EAB6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2ABB45-77F9-48D5-82B4-75B7B8A94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DF7C-C37C-4244-9BD9-747DB7F8C843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A230-F3ED-437D-AEAC-487D7FE6F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7A0603-CEB3-42C2-A7E6-F7E9A502CA4A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12B1D6-962E-4DDF-A3FA-5E5772A8E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503679-0392-4E3F-89BE-56B7762BD1A0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949E829-51EA-443E-98EC-F428E0DE8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08D670-84FD-4A2C-BCAD-AB733E17B0F5}" type="datetimeFigureOut">
              <a:rPr lang="en-US"/>
              <a:pPr>
                <a:defRPr/>
              </a:pPr>
              <a:t>8/16/15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70747F5-264B-477A-ACFA-A1FC112C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9" r:id="rId2"/>
    <p:sldLayoutId id="2147483844" r:id="rId3"/>
    <p:sldLayoutId id="2147483845" r:id="rId4"/>
    <p:sldLayoutId id="2147483846" r:id="rId5"/>
    <p:sldLayoutId id="2147483847" r:id="rId6"/>
    <p:sldLayoutId id="2147483840" r:id="rId7"/>
    <p:sldLayoutId id="2147483848" r:id="rId8"/>
    <p:sldLayoutId id="2147483849" r:id="rId9"/>
    <p:sldLayoutId id="2147483841" r:id="rId10"/>
    <p:sldLayoutId id="2147483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7619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What is Marketing?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7772400" cy="3810000"/>
          </a:xfrm>
        </p:spPr>
        <p:txBody>
          <a:bodyPr/>
          <a:lstStyle/>
          <a:p>
            <a:pPr marR="0" algn="ctr" eaLnBrk="1" hangingPunct="1"/>
            <a:r>
              <a:rPr lang="en-US" b="1" u="sng" dirty="0" smtClean="0"/>
              <a:t>Everything</a:t>
            </a:r>
            <a:r>
              <a:rPr lang="en-US" b="1" dirty="0" smtClean="0"/>
              <a:t> it takes to get a </a:t>
            </a:r>
            <a:r>
              <a:rPr lang="en-US" b="1" u="sng" dirty="0" smtClean="0"/>
              <a:t>product</a:t>
            </a:r>
            <a:r>
              <a:rPr lang="en-US" b="1" dirty="0" smtClean="0"/>
              <a:t> from the producer to the consumer…</a:t>
            </a:r>
          </a:p>
          <a:p>
            <a:pPr marR="0" algn="ctr" eaLnBrk="1" hangingPunct="1"/>
            <a:endParaRPr lang="en-US" sz="1600" dirty="0" smtClean="0"/>
          </a:p>
          <a:p>
            <a:pPr marR="0" algn="ctr" eaLnBrk="1" hangingPunct="1"/>
            <a:r>
              <a:rPr lang="en-US" sz="2400" dirty="0" smtClean="0"/>
              <a:t>**Products include both goods and services</a:t>
            </a:r>
          </a:p>
          <a:p>
            <a:pPr marR="0" algn="l" eaLnBrk="1" hangingPunct="1"/>
            <a:endParaRPr lang="en-US" sz="1800" b="1" dirty="0" smtClean="0"/>
          </a:p>
          <a:p>
            <a:pPr marR="0" algn="l" eaLnBrk="1" hangingPunct="1">
              <a:buFont typeface="Arial" charset="0"/>
              <a:buChar char="•"/>
            </a:pPr>
            <a:r>
              <a:rPr lang="en-US" dirty="0" smtClean="0"/>
              <a:t>Planning what product you sell</a:t>
            </a:r>
          </a:p>
          <a:p>
            <a:pPr marR="0" algn="l" eaLnBrk="1" hangingPunct="1">
              <a:buFont typeface="Arial" charset="0"/>
              <a:buChar char="•"/>
            </a:pPr>
            <a:r>
              <a:rPr lang="en-US" dirty="0" smtClean="0"/>
              <a:t>Pricing your product</a:t>
            </a:r>
          </a:p>
          <a:p>
            <a:pPr marR="0" algn="l" eaLnBrk="1" hangingPunct="1">
              <a:buFont typeface="Arial" charset="0"/>
              <a:buChar char="•"/>
            </a:pPr>
            <a:r>
              <a:rPr lang="en-US" dirty="0" smtClean="0"/>
              <a:t>Finding a place to sell your product</a:t>
            </a:r>
          </a:p>
          <a:p>
            <a:pPr marR="0" algn="l" eaLnBrk="1" hangingPunct="1">
              <a:buFont typeface="Arial" charset="0"/>
              <a:buChar char="•"/>
            </a:pPr>
            <a:r>
              <a:rPr lang="en-US" dirty="0" smtClean="0"/>
              <a:t>Promoting your product</a:t>
            </a:r>
          </a:p>
          <a:p>
            <a:pPr marR="0" algn="l" eaLnBrk="1" hangingPunct="1">
              <a:buFont typeface="Arial" charset="0"/>
              <a:buChar char="•"/>
            </a:pPr>
            <a:endParaRPr lang="en-US" dirty="0" smtClean="0"/>
          </a:p>
          <a:p>
            <a:pPr marR="0" algn="l" eaLnBrk="1" hangingPunct="1">
              <a:buFont typeface="Arial" charset="0"/>
              <a:buChar char="•"/>
            </a:pPr>
            <a:endParaRPr lang="en-US" dirty="0" smtClean="0"/>
          </a:p>
          <a:p>
            <a:pPr marR="0" eaLnBrk="1" hangingPunct="1"/>
            <a:endParaRPr lang="en-US" dirty="0" smtClean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514600"/>
            <a:ext cx="1905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" y="5105400"/>
            <a:ext cx="190500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800600"/>
            <a:ext cx="3130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05097">
            <a:off x="6365875" y="4365625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819400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8"/>
          </a:xfrm>
        </p:spPr>
        <p:txBody>
          <a:bodyPr/>
          <a:lstStyle/>
          <a:p>
            <a:pPr eaLnBrk="1" hangingPunct="1"/>
            <a:r>
              <a:rPr lang="en-US" b="1" smtClean="0"/>
              <a:t>You market yourself to employers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You market yourself to colleges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You market yourself to your parents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27038"/>
            <a:ext cx="8229600" cy="792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 are a Product!</a:t>
            </a:r>
            <a:b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367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43000"/>
            <a:ext cx="2287249" cy="151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572000"/>
            <a:ext cx="3314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26540"/>
            <a:ext cx="3200400" cy="203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llsbury_doughb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1752600"/>
            <a:ext cx="838200" cy="14922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 you know these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brandmarks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GO7N0CA422UNWCA2EQKATCAIN9D07CAYPW782CAWXVWLWCAH24ZJKCABXX4G3CAAYMB1CCAS01N9HCASD9DX7CASCUCXRCAAZ821DCA7J1X8JCAE6ABGACAIOVVC9CAKVLD2RCAE8PUKVCA6DBHLLCAHO2ER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495800"/>
            <a:ext cx="12192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quak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447800"/>
            <a:ext cx="15398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orrycharli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0"/>
            <a:ext cx="13716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eacoc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87655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hrysl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953000"/>
            <a:ext cx="1411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lf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5334000"/>
            <a:ext cx="1539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erbe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2819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dona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1676400"/>
            <a:ext cx="1616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he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4191000"/>
            <a:ext cx="15240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048000"/>
            <a:ext cx="8382000" cy="3108543"/>
          </a:xfrm>
          <a:prstGeom prst="rect">
            <a:avLst/>
          </a:prstGeom>
          <a:solidFill>
            <a:srgbClr val="0066CC"/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 iceberg represents a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business’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BRAND. </a:t>
            </a:r>
          </a:p>
          <a:p>
            <a:pPr algn="ctr"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The 10% above the water is the brand’s message </a:t>
            </a:r>
          </a:p>
          <a:p>
            <a:pPr algn="ctr"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i.e. advertising campaign, logo, etc.  </a:t>
            </a:r>
          </a:p>
          <a:p>
            <a:pPr algn="ctr"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 90% below the surface is your experience </a:t>
            </a:r>
          </a:p>
          <a:p>
            <a:pPr algn="ctr"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with the brand.  </a:t>
            </a:r>
          </a:p>
          <a:p>
            <a:pPr algn="ctr"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It’s what is below the surface that sinks the ship.    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09600" y="2438400"/>
            <a:ext cx="8001000" cy="2062163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The Titanic was given FIVE iceberg warnings.  How does this relate to building a brand?  Consider “brand names” such as Lindsay Lohan and Tiger Woods?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1219200"/>
            <a:ext cx="7772400" cy="49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Marketing of products/services add utility or usefulness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Marketing helps lower prices because of competition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Marketing provides for new and improved products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4 out of 5 jobs require Marketing skills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Everyone uses persuasive selling skills </a:t>
            </a:r>
          </a:p>
          <a:p>
            <a:pPr eaLnBrk="1" hangingPunct="1"/>
            <a:r>
              <a:rPr lang="en-US" sz="2400" smtClean="0"/>
              <a:t>More CEO’s reach the top of their organizations through marketing and sales</a:t>
            </a:r>
          </a:p>
          <a:p>
            <a:pPr eaLnBrk="1" hangingPunct="1">
              <a:lnSpc>
                <a:spcPct val="150000"/>
              </a:lnSpc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marketing important to our economy?</a:t>
            </a:r>
            <a:r>
              <a:rPr lang="en-US" sz="2800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33162"/>
            <a:ext cx="7391400" cy="160043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Your name is your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brandmarK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2286000"/>
            <a:ext cx="8153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Arial Narrow" pitchFamily="34" charset="0"/>
              </a:rPr>
              <a:t>Everything you are reflects the brand that is “YOU”.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Narrow" pitchFamily="34" charset="0"/>
              </a:rPr>
              <a:t>You can shape the brand you want to be.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Narrow" pitchFamily="34" charset="0"/>
              </a:rPr>
              <a:t>Your qualities or characteristics make you stand out—they are your brand.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Narrow" pitchFamily="34" charset="0"/>
              </a:rPr>
              <a:t>How can you grow your brand?  Remember you can make image changes at any time…but it can take others awhile to notice sometimes.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4688" t="55283" r="4761" b="9203"/>
          <a:stretch>
            <a:fillRect/>
          </a:stretch>
        </p:blipFill>
        <p:spPr bwMode="auto">
          <a:xfrm>
            <a:off x="3429000" y="5029200"/>
            <a:ext cx="533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do you like to do in your spare time?  Think of what you enjoy, your hobbies, your talents, etc.</a:t>
            </a:r>
          </a:p>
          <a:p>
            <a:pPr eaLnBrk="1" hangingPunct="1"/>
            <a:r>
              <a:rPr lang="en-US" dirty="0" smtClean="0"/>
              <a:t>Find a picture online or in a magazine, or draw one, that exemplifies your talents, special interests, or values.</a:t>
            </a:r>
          </a:p>
          <a:p>
            <a:pPr eaLnBrk="1" hangingPunct="1"/>
            <a:r>
              <a:rPr lang="en-US" dirty="0" smtClean="0"/>
              <a:t>If your friends were to describe you, what adjectives would they use?</a:t>
            </a:r>
          </a:p>
          <a:p>
            <a:pPr eaLnBrk="1" hangingPunct="1"/>
            <a:r>
              <a:rPr lang="en-US" dirty="0" smtClean="0"/>
              <a:t>CREATE YOUR BRANDMARK!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81000"/>
            <a:ext cx="5867400" cy="1569660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What is your </a:t>
            </a:r>
            <a:r>
              <a:rPr lang="en-US" sz="4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Brandmark</a:t>
            </a:r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?</a:t>
            </a:r>
            <a:endParaRPr 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650</TotalTime>
  <Words>378</Words>
  <Application>Microsoft Macintosh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What is Marketing?</vt:lpstr>
      <vt:lpstr> You are a Product! </vt:lpstr>
      <vt:lpstr>Do you know these brandmarks?</vt:lpstr>
      <vt:lpstr>PowerPoint Presentation</vt:lpstr>
      <vt:lpstr>PowerPoint Presentation</vt:lpstr>
      <vt:lpstr>Why is marketing important to our economy? </vt:lpstr>
      <vt:lpstr>PowerPoint Presentation</vt:lpstr>
      <vt:lpstr>What is your Brandmark?</vt:lpstr>
    </vt:vector>
  </TitlesOfParts>
  <Company>Lincoln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Marketing?</dc:title>
  <dc:creator>LPS</dc:creator>
  <cp:lastModifiedBy>LPS LPS</cp:lastModifiedBy>
  <cp:revision>38</cp:revision>
  <dcterms:created xsi:type="dcterms:W3CDTF">2008-08-21T18:32:04Z</dcterms:created>
  <dcterms:modified xsi:type="dcterms:W3CDTF">2015-08-16T18:52:06Z</dcterms:modified>
</cp:coreProperties>
</file>