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1"/>
  </p:notesMasterIdLst>
  <p:sldIdLst>
    <p:sldId id="290" r:id="rId2"/>
    <p:sldId id="294" r:id="rId3"/>
    <p:sldId id="256" r:id="rId4"/>
    <p:sldId id="269" r:id="rId5"/>
    <p:sldId id="271" r:id="rId6"/>
    <p:sldId id="266" r:id="rId7"/>
    <p:sldId id="276" r:id="rId8"/>
    <p:sldId id="273" r:id="rId9"/>
    <p:sldId id="274" r:id="rId10"/>
    <p:sldId id="267" r:id="rId11"/>
    <p:sldId id="278" r:id="rId12"/>
    <p:sldId id="296" r:id="rId13"/>
    <p:sldId id="280" r:id="rId14"/>
    <p:sldId id="281" r:id="rId15"/>
    <p:sldId id="282" r:id="rId16"/>
    <p:sldId id="283" r:id="rId17"/>
    <p:sldId id="284" r:id="rId18"/>
    <p:sldId id="285" r:id="rId19"/>
    <p:sldId id="286"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1656"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notesMaster" Target="notesMasters/notesMaster1.xml"/><Relationship Id="rId22" Type="http://schemas.openxmlformats.org/officeDocument/2006/relationships/printerSettings" Target="printerSettings/printerSettings1.bin"/><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3AE070C-BEDE-47C7-BCB3-393083327AB3}" type="datetimeFigureOut">
              <a:rPr lang="en-US" smtClean="0"/>
              <a:pPr/>
              <a:t>9/30/15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AC76D36-3B64-4AF6-8470-56E58944E3FD}" type="slidenum">
              <a:rPr lang="en-US" smtClean="0"/>
              <a:pPr/>
              <a:t>‹#›</a:t>
            </a:fld>
            <a:endParaRPr lang="en-US" dirty="0"/>
          </a:p>
        </p:txBody>
      </p:sp>
    </p:spTree>
    <p:extLst>
      <p:ext uri="{BB962C8B-B14F-4D97-AF65-F5344CB8AC3E}">
        <p14:creationId xmlns:p14="http://schemas.microsoft.com/office/powerpoint/2010/main" val="35006772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AC76D36-3B64-4AF6-8470-56E58944E3FD}" type="slidenum">
              <a:rPr lang="en-US" smtClean="0"/>
              <a:pPr/>
              <a:t>3</a:t>
            </a:fld>
            <a:endParaRPr lang="en-US" dirty="0"/>
          </a:p>
        </p:txBody>
      </p:sp>
    </p:spTree>
    <p:extLst>
      <p:ext uri="{BB962C8B-B14F-4D97-AF65-F5344CB8AC3E}">
        <p14:creationId xmlns:p14="http://schemas.microsoft.com/office/powerpoint/2010/main" val="35726010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9828B4C-E601-4573-9859-9A028EC493C3}" type="slidenum">
              <a:rPr lang="en-US" smtClean="0"/>
              <a:pPr/>
              <a:t>15</a:t>
            </a:fld>
            <a:endParaRPr lang="en-US"/>
          </a:p>
        </p:txBody>
      </p:sp>
    </p:spTree>
    <p:extLst>
      <p:ext uri="{BB962C8B-B14F-4D97-AF65-F5344CB8AC3E}">
        <p14:creationId xmlns:p14="http://schemas.microsoft.com/office/powerpoint/2010/main" val="22137066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9828B4C-E601-4573-9859-9A028EC493C3}" type="slidenum">
              <a:rPr lang="en-US" smtClean="0"/>
              <a:pPr/>
              <a:t>16</a:t>
            </a:fld>
            <a:endParaRPr lang="en-US"/>
          </a:p>
        </p:txBody>
      </p:sp>
    </p:spTree>
    <p:extLst>
      <p:ext uri="{BB962C8B-B14F-4D97-AF65-F5344CB8AC3E}">
        <p14:creationId xmlns:p14="http://schemas.microsoft.com/office/powerpoint/2010/main" val="37957536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9828B4C-E601-4573-9859-9A028EC493C3}" type="slidenum">
              <a:rPr lang="en-US" smtClean="0"/>
              <a:pPr/>
              <a:t>17</a:t>
            </a:fld>
            <a:endParaRPr lang="en-US"/>
          </a:p>
        </p:txBody>
      </p:sp>
    </p:spTree>
    <p:extLst>
      <p:ext uri="{BB962C8B-B14F-4D97-AF65-F5344CB8AC3E}">
        <p14:creationId xmlns:p14="http://schemas.microsoft.com/office/powerpoint/2010/main" val="9260075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9828B4C-E601-4573-9859-9A028EC493C3}" type="slidenum">
              <a:rPr lang="en-US" smtClean="0"/>
              <a:pPr/>
              <a:t>19</a:t>
            </a:fld>
            <a:endParaRPr lang="en-US"/>
          </a:p>
        </p:txBody>
      </p:sp>
    </p:spTree>
    <p:extLst>
      <p:ext uri="{BB962C8B-B14F-4D97-AF65-F5344CB8AC3E}">
        <p14:creationId xmlns:p14="http://schemas.microsoft.com/office/powerpoint/2010/main" val="32105218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AC76D36-3B64-4AF6-8470-56E58944E3FD}" type="slidenum">
              <a:rPr lang="en-US" smtClean="0"/>
              <a:pPr/>
              <a:t>4</a:t>
            </a:fld>
            <a:endParaRPr lang="en-US" dirty="0"/>
          </a:p>
        </p:txBody>
      </p:sp>
    </p:spTree>
    <p:extLst>
      <p:ext uri="{BB962C8B-B14F-4D97-AF65-F5344CB8AC3E}">
        <p14:creationId xmlns:p14="http://schemas.microsoft.com/office/powerpoint/2010/main" val="21404339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AC76D36-3B64-4AF6-8470-56E58944E3FD}" type="slidenum">
              <a:rPr lang="en-US" smtClean="0"/>
              <a:pPr/>
              <a:t>5</a:t>
            </a:fld>
            <a:endParaRPr lang="en-US" dirty="0"/>
          </a:p>
        </p:txBody>
      </p:sp>
    </p:spTree>
    <p:extLst>
      <p:ext uri="{BB962C8B-B14F-4D97-AF65-F5344CB8AC3E}">
        <p14:creationId xmlns:p14="http://schemas.microsoft.com/office/powerpoint/2010/main" val="20269131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AC76D36-3B64-4AF6-8470-56E58944E3FD}" type="slidenum">
              <a:rPr lang="en-US" smtClean="0"/>
              <a:pPr/>
              <a:t>6</a:t>
            </a:fld>
            <a:endParaRPr lang="en-US" dirty="0"/>
          </a:p>
        </p:txBody>
      </p:sp>
    </p:spTree>
    <p:extLst>
      <p:ext uri="{BB962C8B-B14F-4D97-AF65-F5344CB8AC3E}">
        <p14:creationId xmlns:p14="http://schemas.microsoft.com/office/powerpoint/2010/main" val="20338882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AC76D36-3B64-4AF6-8470-56E58944E3FD}" type="slidenum">
              <a:rPr lang="en-US" smtClean="0"/>
              <a:pPr/>
              <a:t>8</a:t>
            </a:fld>
            <a:endParaRPr lang="en-US" dirty="0"/>
          </a:p>
        </p:txBody>
      </p:sp>
    </p:spTree>
    <p:extLst>
      <p:ext uri="{BB962C8B-B14F-4D97-AF65-F5344CB8AC3E}">
        <p14:creationId xmlns:p14="http://schemas.microsoft.com/office/powerpoint/2010/main" val="15208144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AC76D36-3B64-4AF6-8470-56E58944E3FD}" type="slidenum">
              <a:rPr lang="en-US" smtClean="0"/>
              <a:pPr/>
              <a:t>9</a:t>
            </a:fld>
            <a:endParaRPr lang="en-US" dirty="0"/>
          </a:p>
        </p:txBody>
      </p:sp>
    </p:spTree>
    <p:extLst>
      <p:ext uri="{BB962C8B-B14F-4D97-AF65-F5344CB8AC3E}">
        <p14:creationId xmlns:p14="http://schemas.microsoft.com/office/powerpoint/2010/main" val="20083546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AC76D36-3B64-4AF6-8470-56E58944E3FD}" type="slidenum">
              <a:rPr lang="en-US" smtClean="0"/>
              <a:pPr/>
              <a:t>10</a:t>
            </a:fld>
            <a:endParaRPr lang="en-US" dirty="0"/>
          </a:p>
        </p:txBody>
      </p:sp>
    </p:spTree>
    <p:extLst>
      <p:ext uri="{BB962C8B-B14F-4D97-AF65-F5344CB8AC3E}">
        <p14:creationId xmlns:p14="http://schemas.microsoft.com/office/powerpoint/2010/main" val="10814270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9828B4C-E601-4573-9859-9A028EC493C3}" type="slidenum">
              <a:rPr lang="en-US" smtClean="0"/>
              <a:pPr/>
              <a:t>13</a:t>
            </a:fld>
            <a:endParaRPr lang="en-US"/>
          </a:p>
        </p:txBody>
      </p:sp>
    </p:spTree>
    <p:extLst>
      <p:ext uri="{BB962C8B-B14F-4D97-AF65-F5344CB8AC3E}">
        <p14:creationId xmlns:p14="http://schemas.microsoft.com/office/powerpoint/2010/main" val="34645445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9828B4C-E601-4573-9859-9A028EC493C3}" type="slidenum">
              <a:rPr lang="en-US" smtClean="0"/>
              <a:pPr/>
              <a:t>14</a:t>
            </a:fld>
            <a:endParaRPr lang="en-US"/>
          </a:p>
        </p:txBody>
      </p:sp>
    </p:spTree>
    <p:extLst>
      <p:ext uri="{BB962C8B-B14F-4D97-AF65-F5344CB8AC3E}">
        <p14:creationId xmlns:p14="http://schemas.microsoft.com/office/powerpoint/2010/main" val="12276952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75BF87E-B5AC-426E-AF38-376464CE1499}" type="datetimeFigureOut">
              <a:rPr lang="en-US" smtClean="0"/>
              <a:pPr/>
              <a:t>9/30/15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560492F-B55C-433E-8021-15A86302EFC0}" type="slidenum">
              <a:rPr lang="en-US" smtClean="0"/>
              <a:pPr/>
              <a:t>‹#›</a:t>
            </a:fld>
            <a:endParaRPr lang="en-US" dirty="0"/>
          </a:p>
        </p:txBody>
      </p:sp>
    </p:spTree>
    <p:extLst>
      <p:ext uri="{BB962C8B-B14F-4D97-AF65-F5344CB8AC3E}">
        <p14:creationId xmlns:p14="http://schemas.microsoft.com/office/powerpoint/2010/main" val="3819009524"/>
      </p:ext>
    </p:extLst>
  </p:cSld>
  <p:clrMapOvr>
    <a:masterClrMapping/>
  </p:clrMapOvr>
  <p:transition xmlns:p14="http://schemas.microsoft.com/office/powerpoint/2010/main">
    <p:pull dir="rd"/>
  </p:transition>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75BF87E-B5AC-426E-AF38-376464CE1499}" type="datetimeFigureOut">
              <a:rPr lang="en-US" smtClean="0"/>
              <a:pPr/>
              <a:t>9/30/15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560492F-B55C-433E-8021-15A86302EFC0}" type="slidenum">
              <a:rPr lang="en-US" smtClean="0"/>
              <a:pPr/>
              <a:t>‹#›</a:t>
            </a:fld>
            <a:endParaRPr lang="en-US" dirty="0"/>
          </a:p>
        </p:txBody>
      </p:sp>
    </p:spTree>
    <p:extLst>
      <p:ext uri="{BB962C8B-B14F-4D97-AF65-F5344CB8AC3E}">
        <p14:creationId xmlns:p14="http://schemas.microsoft.com/office/powerpoint/2010/main" val="2983913919"/>
      </p:ext>
    </p:extLst>
  </p:cSld>
  <p:clrMapOvr>
    <a:masterClrMapping/>
  </p:clrMapOvr>
  <p:transition xmlns:p14="http://schemas.microsoft.com/office/powerpoint/2010/main">
    <p:pull dir="rd"/>
  </p:transition>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75BF87E-B5AC-426E-AF38-376464CE1499}" type="datetimeFigureOut">
              <a:rPr lang="en-US" smtClean="0"/>
              <a:pPr/>
              <a:t>9/30/15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560492F-B55C-433E-8021-15A86302EFC0}" type="slidenum">
              <a:rPr lang="en-US" smtClean="0"/>
              <a:pPr/>
              <a:t>‹#›</a:t>
            </a:fld>
            <a:endParaRPr lang="en-US" dirty="0"/>
          </a:p>
        </p:txBody>
      </p:sp>
    </p:spTree>
    <p:extLst>
      <p:ext uri="{BB962C8B-B14F-4D97-AF65-F5344CB8AC3E}">
        <p14:creationId xmlns:p14="http://schemas.microsoft.com/office/powerpoint/2010/main" val="2005850100"/>
      </p:ext>
    </p:extLst>
  </p:cSld>
  <p:clrMapOvr>
    <a:masterClrMapping/>
  </p:clrMapOvr>
  <p:transition xmlns:p14="http://schemas.microsoft.com/office/powerpoint/2010/main">
    <p:pull dir="rd"/>
  </p:transition>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75BF87E-B5AC-426E-AF38-376464CE1499}" type="datetimeFigureOut">
              <a:rPr lang="en-US" smtClean="0"/>
              <a:pPr/>
              <a:t>9/30/15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560492F-B55C-433E-8021-15A86302EFC0}" type="slidenum">
              <a:rPr lang="en-US" smtClean="0"/>
              <a:pPr/>
              <a:t>‹#›</a:t>
            </a:fld>
            <a:endParaRPr lang="en-US" dirty="0"/>
          </a:p>
        </p:txBody>
      </p:sp>
    </p:spTree>
    <p:extLst>
      <p:ext uri="{BB962C8B-B14F-4D97-AF65-F5344CB8AC3E}">
        <p14:creationId xmlns:p14="http://schemas.microsoft.com/office/powerpoint/2010/main" val="1860725536"/>
      </p:ext>
    </p:extLst>
  </p:cSld>
  <p:clrMapOvr>
    <a:masterClrMapping/>
  </p:clrMapOvr>
  <p:transition xmlns:p14="http://schemas.microsoft.com/office/powerpoint/2010/main">
    <p:pull dir="rd"/>
  </p:transition>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75BF87E-B5AC-426E-AF38-376464CE1499}" type="datetimeFigureOut">
              <a:rPr lang="en-US" smtClean="0"/>
              <a:pPr/>
              <a:t>9/30/15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560492F-B55C-433E-8021-15A86302EFC0}" type="slidenum">
              <a:rPr lang="en-US" smtClean="0"/>
              <a:pPr/>
              <a:t>‹#›</a:t>
            </a:fld>
            <a:endParaRPr lang="en-US" dirty="0"/>
          </a:p>
        </p:txBody>
      </p:sp>
    </p:spTree>
    <p:extLst>
      <p:ext uri="{BB962C8B-B14F-4D97-AF65-F5344CB8AC3E}">
        <p14:creationId xmlns:p14="http://schemas.microsoft.com/office/powerpoint/2010/main" val="1401339868"/>
      </p:ext>
    </p:extLst>
  </p:cSld>
  <p:clrMapOvr>
    <a:masterClrMapping/>
  </p:clrMapOvr>
  <p:transition xmlns:p14="http://schemas.microsoft.com/office/powerpoint/2010/main">
    <p:pull dir="rd"/>
  </p:transition>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75BF87E-B5AC-426E-AF38-376464CE1499}" type="datetimeFigureOut">
              <a:rPr lang="en-US" smtClean="0"/>
              <a:pPr/>
              <a:t>9/30/15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560492F-B55C-433E-8021-15A86302EFC0}" type="slidenum">
              <a:rPr lang="en-US" smtClean="0"/>
              <a:pPr/>
              <a:t>‹#›</a:t>
            </a:fld>
            <a:endParaRPr lang="en-US" dirty="0"/>
          </a:p>
        </p:txBody>
      </p:sp>
    </p:spTree>
    <p:extLst>
      <p:ext uri="{BB962C8B-B14F-4D97-AF65-F5344CB8AC3E}">
        <p14:creationId xmlns:p14="http://schemas.microsoft.com/office/powerpoint/2010/main" val="3692542664"/>
      </p:ext>
    </p:extLst>
  </p:cSld>
  <p:clrMapOvr>
    <a:masterClrMapping/>
  </p:clrMapOvr>
  <p:transition xmlns:p14="http://schemas.microsoft.com/office/powerpoint/2010/main">
    <p:pull dir="rd"/>
  </p:transition>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75BF87E-B5AC-426E-AF38-376464CE1499}" type="datetimeFigureOut">
              <a:rPr lang="en-US" smtClean="0"/>
              <a:pPr/>
              <a:t>9/30/15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560492F-B55C-433E-8021-15A86302EFC0}" type="slidenum">
              <a:rPr lang="en-US" smtClean="0"/>
              <a:pPr/>
              <a:t>‹#›</a:t>
            </a:fld>
            <a:endParaRPr lang="en-US" dirty="0"/>
          </a:p>
        </p:txBody>
      </p:sp>
    </p:spTree>
    <p:extLst>
      <p:ext uri="{BB962C8B-B14F-4D97-AF65-F5344CB8AC3E}">
        <p14:creationId xmlns:p14="http://schemas.microsoft.com/office/powerpoint/2010/main" val="3560707423"/>
      </p:ext>
    </p:extLst>
  </p:cSld>
  <p:clrMapOvr>
    <a:masterClrMapping/>
  </p:clrMapOvr>
  <p:transition xmlns:p14="http://schemas.microsoft.com/office/powerpoint/2010/main">
    <p:pull dir="rd"/>
  </p:transition>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75BF87E-B5AC-426E-AF38-376464CE1499}" type="datetimeFigureOut">
              <a:rPr lang="en-US" smtClean="0"/>
              <a:pPr/>
              <a:t>9/30/15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560492F-B55C-433E-8021-15A86302EFC0}" type="slidenum">
              <a:rPr lang="en-US" smtClean="0"/>
              <a:pPr/>
              <a:t>‹#›</a:t>
            </a:fld>
            <a:endParaRPr lang="en-US" dirty="0"/>
          </a:p>
        </p:txBody>
      </p:sp>
    </p:spTree>
    <p:extLst>
      <p:ext uri="{BB962C8B-B14F-4D97-AF65-F5344CB8AC3E}">
        <p14:creationId xmlns:p14="http://schemas.microsoft.com/office/powerpoint/2010/main" val="4232572041"/>
      </p:ext>
    </p:extLst>
  </p:cSld>
  <p:clrMapOvr>
    <a:masterClrMapping/>
  </p:clrMapOvr>
  <p:transition xmlns:p14="http://schemas.microsoft.com/office/powerpoint/2010/main">
    <p:pull dir="rd"/>
  </p:transition>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5BF87E-B5AC-426E-AF38-376464CE1499}" type="datetimeFigureOut">
              <a:rPr lang="en-US" smtClean="0"/>
              <a:pPr/>
              <a:t>9/30/15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560492F-B55C-433E-8021-15A86302EFC0}" type="slidenum">
              <a:rPr lang="en-US" smtClean="0"/>
              <a:pPr/>
              <a:t>‹#›</a:t>
            </a:fld>
            <a:endParaRPr lang="en-US" dirty="0"/>
          </a:p>
        </p:txBody>
      </p:sp>
    </p:spTree>
    <p:extLst>
      <p:ext uri="{BB962C8B-B14F-4D97-AF65-F5344CB8AC3E}">
        <p14:creationId xmlns:p14="http://schemas.microsoft.com/office/powerpoint/2010/main" val="1054719812"/>
      </p:ext>
    </p:extLst>
  </p:cSld>
  <p:clrMapOvr>
    <a:masterClrMapping/>
  </p:clrMapOvr>
  <p:transition xmlns:p14="http://schemas.microsoft.com/office/powerpoint/2010/main">
    <p:pull dir="rd"/>
  </p:transition>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75BF87E-B5AC-426E-AF38-376464CE1499}" type="datetimeFigureOut">
              <a:rPr lang="en-US" smtClean="0"/>
              <a:pPr/>
              <a:t>9/30/15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560492F-B55C-433E-8021-15A86302EFC0}" type="slidenum">
              <a:rPr lang="en-US" smtClean="0"/>
              <a:pPr/>
              <a:t>‹#›</a:t>
            </a:fld>
            <a:endParaRPr lang="en-US" dirty="0"/>
          </a:p>
        </p:txBody>
      </p:sp>
    </p:spTree>
    <p:extLst>
      <p:ext uri="{BB962C8B-B14F-4D97-AF65-F5344CB8AC3E}">
        <p14:creationId xmlns:p14="http://schemas.microsoft.com/office/powerpoint/2010/main" val="3758233099"/>
      </p:ext>
    </p:extLst>
  </p:cSld>
  <p:clrMapOvr>
    <a:masterClrMapping/>
  </p:clrMapOvr>
  <p:transition xmlns:p14="http://schemas.microsoft.com/office/powerpoint/2010/main">
    <p:pull dir="rd"/>
  </p:transition>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75BF87E-B5AC-426E-AF38-376464CE1499}" type="datetimeFigureOut">
              <a:rPr lang="en-US" smtClean="0"/>
              <a:pPr/>
              <a:t>9/30/15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560492F-B55C-433E-8021-15A86302EFC0}" type="slidenum">
              <a:rPr lang="en-US" smtClean="0"/>
              <a:pPr/>
              <a:t>‹#›</a:t>
            </a:fld>
            <a:endParaRPr lang="en-US" dirty="0"/>
          </a:p>
        </p:txBody>
      </p:sp>
    </p:spTree>
    <p:extLst>
      <p:ext uri="{BB962C8B-B14F-4D97-AF65-F5344CB8AC3E}">
        <p14:creationId xmlns:p14="http://schemas.microsoft.com/office/powerpoint/2010/main" val="189637029"/>
      </p:ext>
    </p:extLst>
  </p:cSld>
  <p:clrMapOvr>
    <a:masterClrMapping/>
  </p:clrMapOvr>
  <p:transition xmlns:p14="http://schemas.microsoft.com/office/powerpoint/2010/main">
    <p:pull dir="rd"/>
  </p:transition>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5BF87E-B5AC-426E-AF38-376464CE1499}" type="datetimeFigureOut">
              <a:rPr lang="en-US" smtClean="0"/>
              <a:pPr/>
              <a:t>9/30/15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60492F-B55C-433E-8021-15A86302EFC0}" type="slidenum">
              <a:rPr lang="en-US" smtClean="0"/>
              <a:pPr/>
              <a:t>‹#›</a:t>
            </a:fld>
            <a:endParaRPr lang="en-US" dirty="0"/>
          </a:p>
        </p:txBody>
      </p:sp>
    </p:spTree>
    <p:extLst>
      <p:ext uri="{BB962C8B-B14F-4D97-AF65-F5344CB8AC3E}">
        <p14:creationId xmlns:p14="http://schemas.microsoft.com/office/powerpoint/2010/main" val="72318182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xmlns:p14="http://schemas.microsoft.com/office/powerpoint/2010/main">
    <p:pull dir="rd"/>
  </p:transition>
  <p:timing>
    <p:tnLst>
      <p:par>
        <p:cTn xmlns:p14="http://schemas.microsoft.com/office/powerpoint/2010/mai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hyperlink" Target="http://www.policymic.com/articles/71255/10-corporations-control-almost-everything-you-buy-this-chart-shows-how" TargetMode="External"/><Relationship Id="rId3"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image" Target="../media/image51.png"/><Relationship Id="rId4" Type="http://schemas.openxmlformats.org/officeDocument/2006/relationships/image" Target="../media/image52.png"/><Relationship Id="rId5" Type="http://schemas.openxmlformats.org/officeDocument/2006/relationships/image" Target="../media/image53.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www.youtube.com/watch?v=XDohoPavchc&amp;feature=related&amp;safety_mode=true&amp;persist_safety_mode=1&amp;safe=active" TargetMode="External"/><Relationship Id="rId3" Type="http://schemas.openxmlformats.org/officeDocument/2006/relationships/image" Target="../media/image5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56.jpeg"/></Relationships>
</file>

<file path=ppt/slides/_rels/slide14.xml.rels><?xml version="1.0" encoding="UTF-8" standalone="yes"?>
<Relationships xmlns="http://schemas.openxmlformats.org/package/2006/relationships"><Relationship Id="rId3" Type="http://schemas.openxmlformats.org/officeDocument/2006/relationships/image" Target="../media/image57.jpeg"/><Relationship Id="rId4" Type="http://schemas.openxmlformats.org/officeDocument/2006/relationships/image" Target="../media/image58.jpeg"/><Relationship Id="rId5" Type="http://schemas.openxmlformats.org/officeDocument/2006/relationships/hyperlink" Target="http://www.cnbc.com/id/33139507" TargetMode="External"/><Relationship Id="rId6" Type="http://schemas.openxmlformats.org/officeDocument/2006/relationships/image" Target="../media/image59.jpeg"/><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_rels/slide15.xml.rels><?xml version="1.0" encoding="UTF-8" standalone="yes"?>
<Relationships xmlns="http://schemas.openxmlformats.org/package/2006/relationships"><Relationship Id="rId3" Type="http://schemas.openxmlformats.org/officeDocument/2006/relationships/image" Target="../media/image60.jpeg"/><Relationship Id="rId4" Type="http://schemas.openxmlformats.org/officeDocument/2006/relationships/image" Target="../media/image61.jpeg"/><Relationship Id="rId5" Type="http://schemas.openxmlformats.org/officeDocument/2006/relationships/image" Target="../media/image62.jpeg"/><Relationship Id="rId6" Type="http://schemas.openxmlformats.org/officeDocument/2006/relationships/image" Target="../media/image63.jpeg"/><Relationship Id="rId1" Type="http://schemas.openxmlformats.org/officeDocument/2006/relationships/slideLayout" Target="../slideLayouts/slideLayout4.xml"/><Relationship Id="rId2" Type="http://schemas.openxmlformats.org/officeDocument/2006/relationships/notesSlide" Target="../notesSlides/notesSlide10.xml"/></Relationships>
</file>

<file path=ppt/slides/_rels/slide16.xml.rels><?xml version="1.0" encoding="UTF-8" standalone="yes"?>
<Relationships xmlns="http://schemas.openxmlformats.org/package/2006/relationships"><Relationship Id="rId3" Type="http://schemas.openxmlformats.org/officeDocument/2006/relationships/image" Target="../media/image64.jpeg"/><Relationship Id="rId4" Type="http://schemas.openxmlformats.org/officeDocument/2006/relationships/image" Target="../media/image65.jpeg"/><Relationship Id="rId1" Type="http://schemas.openxmlformats.org/officeDocument/2006/relationships/slideLayout" Target="../slideLayouts/slideLayout4.xml"/><Relationship Id="rId2" Type="http://schemas.openxmlformats.org/officeDocument/2006/relationships/notesSlide" Target="../notesSlides/notesSlide11.xml"/></Relationships>
</file>

<file path=ppt/slides/_rels/slide17.xml.rels><?xml version="1.0" encoding="UTF-8" standalone="yes"?>
<Relationships xmlns="http://schemas.openxmlformats.org/package/2006/relationships"><Relationship Id="rId3" Type="http://schemas.openxmlformats.org/officeDocument/2006/relationships/image" Target="../media/image66.jpeg"/><Relationship Id="rId4" Type="http://schemas.openxmlformats.org/officeDocument/2006/relationships/image" Target="../media/image67.jpeg"/><Relationship Id="rId1" Type="http://schemas.openxmlformats.org/officeDocument/2006/relationships/slideLayout" Target="../slideLayouts/slideLayout4.xml"/><Relationship Id="rId2" Type="http://schemas.openxmlformats.org/officeDocument/2006/relationships/notesSlide" Target="../notesSlides/notesSlide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8.png"/><Relationship Id="rId3" Type="http://schemas.openxmlformats.org/officeDocument/2006/relationships/image" Target="../media/image69.png"/></Relationships>
</file>

<file path=ppt/slides/_rels/slide19.xml.rels><?xml version="1.0" encoding="UTF-8" standalone="yes"?>
<Relationships xmlns="http://schemas.openxmlformats.org/package/2006/relationships"><Relationship Id="rId3" Type="http://schemas.openxmlformats.org/officeDocument/2006/relationships/hyperlink" Target="http://www.strangenewproducts.com/uploaded_images/pur-flavor-options-752865.jpg" TargetMode="External"/><Relationship Id="rId4" Type="http://schemas.openxmlformats.org/officeDocument/2006/relationships/image" Target="../media/image70.jpeg"/><Relationship Id="rId1" Type="http://schemas.openxmlformats.org/officeDocument/2006/relationships/slideLayout" Target="../slideLayouts/slideLayout4.xml"/><Relationship Id="rId2" Type="http://schemas.openxmlformats.org/officeDocument/2006/relationships/notesSlide" Target="../notesSlides/notesSlide13.xml"/></Relationships>
</file>

<file path=ppt/slides/_rels/slide2.xml.rels><?xml version="1.0" encoding="UTF-8" standalone="yes"?>
<Relationships xmlns="http://schemas.openxmlformats.org/package/2006/relationships"><Relationship Id="rId3" Type="http://schemas.openxmlformats.org/officeDocument/2006/relationships/hyperlink" Target="http://www.motherjones.com/politics/2010/01/bank-merger-history" TargetMode="External"/><Relationship Id="rId4" Type="http://schemas.openxmlformats.org/officeDocument/2006/relationships/image" Target="../media/image2.jpeg"/><Relationship Id="rId1" Type="http://schemas.openxmlformats.org/officeDocument/2006/relationships/slideLayout" Target="../slideLayouts/slideLayout7.xml"/><Relationship Id="rId2" Type="http://schemas.openxmlformats.org/officeDocument/2006/relationships/hyperlink" Target="http://www.federalreserve.gov/pubs/bulletin/2009/pdf/bankprofits09.pdf"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7.gif"/><Relationship Id="rId4" Type="http://schemas.openxmlformats.org/officeDocument/2006/relationships/image" Target="../media/image8.gif"/><Relationship Id="rId5" Type="http://schemas.openxmlformats.org/officeDocument/2006/relationships/image" Target="../media/image9.gif"/><Relationship Id="rId6" Type="http://schemas.openxmlformats.org/officeDocument/2006/relationships/image" Target="../media/image10.gif"/><Relationship Id="rId7" Type="http://schemas.openxmlformats.org/officeDocument/2006/relationships/image" Target="../media/image11.gif"/><Relationship Id="rId8" Type="http://schemas.openxmlformats.org/officeDocument/2006/relationships/image" Target="../media/image12.gif"/><Relationship Id="rId9" Type="http://schemas.openxmlformats.org/officeDocument/2006/relationships/hyperlink" Target="http://www.tvacres.com/images/morton_girl_1914.gif" TargetMode="External"/><Relationship Id="rId10" Type="http://schemas.openxmlformats.org/officeDocument/2006/relationships/image" Target="../media/image13.gif"/><Relationship Id="rId11"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3" Type="http://schemas.openxmlformats.org/officeDocument/2006/relationships/hyperlink" Target="http://images.google.com/imgres?imgurl=http://www.wholesaleindustrialsupplies.net/images/250/PGC30804.JPG&amp;imgrefurl=http://www.wholesaleindustrialsupplies.net/I/1592/&amp;usg=__ceVUKFcc9KWL7_azQKGH7s_XP10=&amp;h=240&amp;w=240&amp;sz=16&amp;hl=en&amp;start=3&amp;itbs=1&amp;tbnid=1hYGe0b5u1QswM:&amp;tbnh=110&amp;tbnw=110&amp;prev=/images?q=tide+soap&amp;gbv=2&amp;hl=en&amp;safe=active&amp;sa=G" TargetMode="External"/><Relationship Id="rId4" Type="http://schemas.openxmlformats.org/officeDocument/2006/relationships/image" Target="../media/image15.jpeg"/><Relationship Id="rId5" Type="http://schemas.openxmlformats.org/officeDocument/2006/relationships/hyperlink" Target="http://images.google.com/imgres?imgurl=http://www.chelationtherapyonline.com/anatomy/images/tide1.bmp&amp;imgrefurl=http://www.chelationtherapyonline.com/anatomy/p149.htm&amp;usg=__29gmW8XsdeLepm4RQy6GjA0yjoQ=&amp;h=453&amp;w=478&amp;sz=423&amp;hl=en&amp;start=4&amp;itbs=1&amp;tbnid=1wrBJbgVLG-DVM:&amp;tbnh=122&amp;tbnw=129&amp;prev=/images?q=tide+soap&amp;gbv=2&amp;hl=en&amp;safe=active&amp;sa=G" TargetMode="External"/><Relationship Id="rId6" Type="http://schemas.openxmlformats.org/officeDocument/2006/relationships/image" Target="../media/image16.jpeg"/><Relationship Id="rId7" Type="http://schemas.openxmlformats.org/officeDocument/2006/relationships/image" Target="../media/image17.jpeg"/><Relationship Id="rId8" Type="http://schemas.openxmlformats.org/officeDocument/2006/relationships/hyperlink" Target="http://www.pg.com/en_US/brands/index.shtml" TargetMode="External"/><Relationship Id="rId9" Type="http://schemas.openxmlformats.org/officeDocument/2006/relationships/image" Target="../media/image18.png"/><Relationship Id="rId10" Type="http://schemas.openxmlformats.org/officeDocument/2006/relationships/hyperlink" Target="http://www.kraftrecipes.com/home.aspx" TargetMode="External"/><Relationship Id="rId11" Type="http://schemas.openxmlformats.org/officeDocument/2006/relationships/image" Target="../media/image19.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3" Type="http://schemas.openxmlformats.org/officeDocument/2006/relationships/hyperlink" Target="http://www.youtube.com/watch?v=KmaWeWX2j5g&amp;feature=related" TargetMode="External"/><Relationship Id="rId4" Type="http://schemas.openxmlformats.org/officeDocument/2006/relationships/image" Target="../media/image21.png"/><Relationship Id="rId5" Type="http://schemas.openxmlformats.org/officeDocument/2006/relationships/image" Target="../media/image22.png"/><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8.xml.rels><?xml version="1.0" encoding="UTF-8" standalone="yes"?>
<Relationships xmlns="http://schemas.openxmlformats.org/package/2006/relationships"><Relationship Id="rId20" Type="http://schemas.openxmlformats.org/officeDocument/2006/relationships/hyperlink" Target="http://www.olay.com/boutique/olaybodycleansing/products/os1026" TargetMode="External"/><Relationship Id="rId21" Type="http://schemas.openxmlformats.org/officeDocument/2006/relationships/image" Target="../media/image37.jpeg"/><Relationship Id="rId22" Type="http://schemas.openxmlformats.org/officeDocument/2006/relationships/hyperlink" Target="http://www.olay.com/boutique/olaybodycleansing/products/os1025" TargetMode="External"/><Relationship Id="rId23" Type="http://schemas.openxmlformats.org/officeDocument/2006/relationships/image" Target="../media/image38.jpeg"/><Relationship Id="rId24" Type="http://schemas.openxmlformats.org/officeDocument/2006/relationships/hyperlink" Target="http://www.olay.com/boutique/olaybodycleansing/products/os1027" TargetMode="External"/><Relationship Id="rId25" Type="http://schemas.openxmlformats.org/officeDocument/2006/relationships/image" Target="../media/image39.jpeg"/><Relationship Id="rId26" Type="http://schemas.openxmlformats.org/officeDocument/2006/relationships/hyperlink" Target="http://www.olay.com/boutique/olaybodycleansing/products/os1023" TargetMode="External"/><Relationship Id="rId27" Type="http://schemas.openxmlformats.org/officeDocument/2006/relationships/image" Target="../media/image40.jpeg"/><Relationship Id="rId28" Type="http://schemas.openxmlformats.org/officeDocument/2006/relationships/hyperlink" Target="http://www.olay.com/boutique/olaybodycleansing/products/os1019" TargetMode="External"/><Relationship Id="rId29" Type="http://schemas.openxmlformats.org/officeDocument/2006/relationships/image" Target="../media/image41.jpeg"/><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3.gif"/><Relationship Id="rId4" Type="http://schemas.openxmlformats.org/officeDocument/2006/relationships/image" Target="../media/image24.gif"/><Relationship Id="rId5" Type="http://schemas.openxmlformats.org/officeDocument/2006/relationships/image" Target="../media/image25.gif"/><Relationship Id="rId30" Type="http://schemas.openxmlformats.org/officeDocument/2006/relationships/hyperlink" Target="http://www.olay.com/boutique/olaybodycleansing/products/os1020" TargetMode="External"/><Relationship Id="rId31" Type="http://schemas.openxmlformats.org/officeDocument/2006/relationships/image" Target="../media/image42.jpeg"/><Relationship Id="rId32" Type="http://schemas.openxmlformats.org/officeDocument/2006/relationships/hyperlink" Target="http://www.olay.com/boutique/olaybodycleansing/products/os1024" TargetMode="External"/><Relationship Id="rId9" Type="http://schemas.openxmlformats.org/officeDocument/2006/relationships/image" Target="../media/image29.gif"/><Relationship Id="rId6" Type="http://schemas.openxmlformats.org/officeDocument/2006/relationships/image" Target="../media/image26.gif"/><Relationship Id="rId7" Type="http://schemas.openxmlformats.org/officeDocument/2006/relationships/image" Target="../media/image27.gif"/><Relationship Id="rId8" Type="http://schemas.openxmlformats.org/officeDocument/2006/relationships/image" Target="../media/image28.gif"/><Relationship Id="rId33" Type="http://schemas.openxmlformats.org/officeDocument/2006/relationships/image" Target="../media/image43.jpeg"/><Relationship Id="rId34" Type="http://schemas.openxmlformats.org/officeDocument/2006/relationships/image" Target="../media/image44.jpeg"/><Relationship Id="rId35" Type="http://schemas.openxmlformats.org/officeDocument/2006/relationships/image" Target="../media/image45.jpeg"/><Relationship Id="rId10" Type="http://schemas.openxmlformats.org/officeDocument/2006/relationships/image" Target="../media/image30.gif"/><Relationship Id="rId11" Type="http://schemas.openxmlformats.org/officeDocument/2006/relationships/image" Target="../media/image31.gif"/><Relationship Id="rId12" Type="http://schemas.openxmlformats.org/officeDocument/2006/relationships/image" Target="../media/image32.gif"/><Relationship Id="rId13" Type="http://schemas.openxmlformats.org/officeDocument/2006/relationships/image" Target="../media/image33.gif"/><Relationship Id="rId14" Type="http://schemas.openxmlformats.org/officeDocument/2006/relationships/hyperlink" Target="http://www.olay.com/boutique/olaybodycleansing/products/os1018" TargetMode="External"/><Relationship Id="rId15" Type="http://schemas.openxmlformats.org/officeDocument/2006/relationships/image" Target="../media/image34.jpeg"/><Relationship Id="rId16" Type="http://schemas.openxmlformats.org/officeDocument/2006/relationships/hyperlink" Target="http://www.olay.com/boutique/olaybodycleansing/products/os1021" TargetMode="External"/><Relationship Id="rId17" Type="http://schemas.openxmlformats.org/officeDocument/2006/relationships/image" Target="../media/image35.jpeg"/><Relationship Id="rId18" Type="http://schemas.openxmlformats.org/officeDocument/2006/relationships/hyperlink" Target="http://www.olay.com/boutique/olaybodycleansing/products/os1028" TargetMode="External"/><Relationship Id="rId19" Type="http://schemas.openxmlformats.org/officeDocument/2006/relationships/image" Target="../media/image36.jpeg"/></Relationships>
</file>

<file path=ppt/slides/_rels/slide9.xml.rels><?xml version="1.0" encoding="UTF-8" standalone="yes"?>
<Relationships xmlns="http://schemas.openxmlformats.org/package/2006/relationships"><Relationship Id="rId3" Type="http://schemas.openxmlformats.org/officeDocument/2006/relationships/image" Target="../media/image46.gif"/><Relationship Id="rId4" Type="http://schemas.openxmlformats.org/officeDocument/2006/relationships/hyperlink" Target="http://www.myoralcare.com/products/bases/index.asp" TargetMode="External"/><Relationship Id="rId5" Type="http://schemas.openxmlformats.org/officeDocument/2006/relationships/image" Target="../media/image47.jpeg"/><Relationship Id="rId6" Type="http://schemas.openxmlformats.org/officeDocument/2006/relationships/hyperlink" Target="http://www.armhammerpets.com/oderalert.aspx" TargetMode="External"/><Relationship Id="rId7" Type="http://schemas.openxmlformats.org/officeDocument/2006/relationships/image" Target="../media/image48.jpeg"/><Relationship Id="rId8" Type="http://schemas.openxmlformats.org/officeDocument/2006/relationships/image" Target="../media/image49.jpeg"/><Relationship Id="rId9" Type="http://schemas.openxmlformats.org/officeDocument/2006/relationships/hyperlink" Target="http://www.amazon.com/gp/product/images/B0006M64XE/ref=dp_image_0/102-3088975-3227321?ie=UTF8&amp;n=284507&amp;s=kitchen" TargetMode="External"/><Relationship Id="rId10" Type="http://schemas.openxmlformats.org/officeDocument/2006/relationships/image" Target="../media/image50.jpe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descr="http://media2.policymic.com/1c63c0e4c3e0a2d4dd93d2f64dddf848.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 y="228600"/>
            <a:ext cx="8858831" cy="5562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0825792"/>
      </p:ext>
    </p:extLst>
  </p:cSld>
  <p:clrMapOvr>
    <a:masterClrMapping/>
  </p:clrMapOvr>
  <p:transition xmlns:p14="http://schemas.microsoft.com/office/powerpoint/2010/main">
    <p:pull dir="rd"/>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Stages of Brand Loyalty</a:t>
            </a:r>
            <a:endParaRPr lang="en-US" dirty="0"/>
          </a:p>
        </p:txBody>
      </p:sp>
      <p:sp>
        <p:nvSpPr>
          <p:cNvPr id="2" name="Content Placeholder 1"/>
          <p:cNvSpPr>
            <a:spLocks noGrp="1"/>
          </p:cNvSpPr>
          <p:nvPr>
            <p:ph idx="1"/>
          </p:nvPr>
        </p:nvSpPr>
        <p:spPr/>
        <p:txBody>
          <a:bodyPr/>
          <a:lstStyle/>
          <a:p>
            <a:r>
              <a:rPr lang="en-US" dirty="0" smtClean="0"/>
              <a:t>Recognition</a:t>
            </a:r>
          </a:p>
          <a:p>
            <a:r>
              <a:rPr lang="en-US" dirty="0" smtClean="0"/>
              <a:t>Preference</a:t>
            </a:r>
          </a:p>
          <a:p>
            <a:r>
              <a:rPr lang="en-US" dirty="0" smtClean="0"/>
              <a:t>Insistence</a:t>
            </a:r>
            <a:endParaRPr lang="en-US" dirty="0"/>
          </a:p>
        </p:txBody>
      </p:sp>
      <p:pic>
        <p:nvPicPr>
          <p:cNvPr id="4097" name="Picture 1" descr="C:\Users\Fraser\AppData\Local\Microsoft\Windows\Temporary Internet Files\Content.IE5\ASVFH5ZF\MCj04326090000[1].png"/>
          <p:cNvPicPr>
            <a:picLocks noChangeAspect="1" noChangeArrowheads="1"/>
          </p:cNvPicPr>
          <p:nvPr/>
        </p:nvPicPr>
        <p:blipFill>
          <a:blip r:embed="rId3" cstate="print"/>
          <a:srcRect/>
          <a:stretch>
            <a:fillRect/>
          </a:stretch>
        </p:blipFill>
        <p:spPr bwMode="auto">
          <a:xfrm>
            <a:off x="3429000" y="3124200"/>
            <a:ext cx="1828572" cy="1828572"/>
          </a:xfrm>
          <a:prstGeom prst="rect">
            <a:avLst/>
          </a:prstGeom>
          <a:noFill/>
        </p:spPr>
      </p:pic>
      <p:pic>
        <p:nvPicPr>
          <p:cNvPr id="4098" name="Picture 2" descr="C:\Users\Fraser\AppData\Local\Microsoft\Windows\Temporary Internet Files\Content.IE5\81E2WXV3\MCj04326230000[1].png"/>
          <p:cNvPicPr>
            <a:picLocks noChangeAspect="1" noChangeArrowheads="1"/>
          </p:cNvPicPr>
          <p:nvPr/>
        </p:nvPicPr>
        <p:blipFill>
          <a:blip r:embed="rId4" cstate="print"/>
          <a:srcRect/>
          <a:stretch>
            <a:fillRect/>
          </a:stretch>
        </p:blipFill>
        <p:spPr bwMode="auto">
          <a:xfrm>
            <a:off x="4876800" y="4572286"/>
            <a:ext cx="2285714" cy="2285714"/>
          </a:xfrm>
          <a:prstGeom prst="rect">
            <a:avLst/>
          </a:prstGeom>
          <a:noFill/>
        </p:spPr>
      </p:pic>
      <p:pic>
        <p:nvPicPr>
          <p:cNvPr id="4099" name="Picture 3" descr="C:\Users\Fraser\AppData\Local\Microsoft\Windows\Temporary Internet Files\Content.IE5\H4MTJ3YW\MCj04326240000[1].png"/>
          <p:cNvPicPr>
            <a:picLocks noChangeAspect="1" noChangeArrowheads="1"/>
          </p:cNvPicPr>
          <p:nvPr/>
        </p:nvPicPr>
        <p:blipFill>
          <a:blip r:embed="rId5" cstate="print"/>
          <a:srcRect/>
          <a:stretch>
            <a:fillRect/>
          </a:stretch>
        </p:blipFill>
        <p:spPr bwMode="auto">
          <a:xfrm>
            <a:off x="2895600" y="1066800"/>
            <a:ext cx="1714500" cy="1714500"/>
          </a:xfrm>
          <a:prstGeom prst="rect">
            <a:avLst/>
          </a:prstGeom>
          <a:noFill/>
        </p:spPr>
      </p:pic>
      <p:sp>
        <p:nvSpPr>
          <p:cNvPr id="7" name="Rectangular Callout 6"/>
          <p:cNvSpPr/>
          <p:nvPr/>
        </p:nvSpPr>
        <p:spPr>
          <a:xfrm>
            <a:off x="4648200" y="1219200"/>
            <a:ext cx="1981200" cy="685800"/>
          </a:xfrm>
          <a:prstGeom prst="wedgeRectCallout">
            <a:avLst>
              <a:gd name="adj1" fmla="val -56170"/>
              <a:gd name="adj2" fmla="val 8125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 know that brand</a:t>
            </a:r>
            <a:endParaRPr lang="en-US" dirty="0"/>
          </a:p>
        </p:txBody>
      </p:sp>
      <p:sp>
        <p:nvSpPr>
          <p:cNvPr id="8" name="Rectangular Callout 7"/>
          <p:cNvSpPr/>
          <p:nvPr/>
        </p:nvSpPr>
        <p:spPr>
          <a:xfrm>
            <a:off x="5334000" y="2209800"/>
            <a:ext cx="2514600" cy="1066800"/>
          </a:xfrm>
          <a:prstGeom prst="wedgeRectCallout">
            <a:avLst>
              <a:gd name="adj1" fmla="val -56170"/>
              <a:gd name="adj2" fmla="val 8125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 prefer that brand but I’d take a substitute if it were on sale</a:t>
            </a:r>
            <a:endParaRPr lang="en-US" dirty="0"/>
          </a:p>
        </p:txBody>
      </p:sp>
      <p:sp>
        <p:nvSpPr>
          <p:cNvPr id="9" name="Rectangular Callout 8"/>
          <p:cNvSpPr/>
          <p:nvPr/>
        </p:nvSpPr>
        <p:spPr>
          <a:xfrm>
            <a:off x="6705600" y="3581400"/>
            <a:ext cx="1981200" cy="1143000"/>
          </a:xfrm>
          <a:prstGeom prst="wedgeRectCallout">
            <a:avLst>
              <a:gd name="adj1" fmla="val -56170"/>
              <a:gd name="adj2" fmla="val 8125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 must have that brand.  A substitute won’t do</a:t>
            </a:r>
            <a:endParaRPr lang="en-US" dirty="0"/>
          </a:p>
        </p:txBody>
      </p:sp>
    </p:spTree>
  </p:cSld>
  <p:clrMapOvr>
    <a:masterClrMapping/>
  </p:clrMapOvr>
  <p:transition xmlns:p14="http://schemas.microsoft.com/office/powerpoint/2010/main">
    <p:pull dir="rd"/>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7" name="Picture 3"/>
          <p:cNvPicPr>
            <a:picLocks noChangeAspect="1" noChangeArrowheads="1"/>
          </p:cNvPicPr>
          <p:nvPr/>
        </p:nvPicPr>
        <p:blipFill>
          <a:blip r:embed="rId2" cstate="print">
            <a:clrChange>
              <a:clrFrom>
                <a:srgbClr val="FFFFFF"/>
              </a:clrFrom>
              <a:clrTo>
                <a:srgbClr val="FFFFFF">
                  <a:alpha val="0"/>
                </a:srgbClr>
              </a:clrTo>
            </a:clrChange>
            <a:lum bright="70000" contrast="-70000"/>
          </a:blip>
          <a:srcRect/>
          <a:stretch>
            <a:fillRect/>
          </a:stretch>
        </p:blipFill>
        <p:spPr bwMode="auto">
          <a:xfrm>
            <a:off x="1524000" y="-457200"/>
            <a:ext cx="7162799" cy="7005028"/>
          </a:xfrm>
          <a:prstGeom prst="rect">
            <a:avLst/>
          </a:prstGeom>
          <a:noFill/>
          <a:ln w="9525">
            <a:noFill/>
            <a:miter lim="800000"/>
            <a:headEnd/>
            <a:tailEnd/>
          </a:ln>
        </p:spPr>
      </p:pic>
      <p:sp>
        <p:nvSpPr>
          <p:cNvPr id="2" name="Title 1"/>
          <p:cNvSpPr>
            <a:spLocks noGrp="1"/>
          </p:cNvSpPr>
          <p:nvPr>
            <p:ph type="title"/>
          </p:nvPr>
        </p:nvSpPr>
        <p:spPr>
          <a:xfrm>
            <a:off x="457200" y="533400"/>
            <a:ext cx="8229600" cy="1161288"/>
          </a:xfrm>
        </p:spPr>
        <p:txBody>
          <a:bodyPr>
            <a:noAutofit/>
          </a:bodyPr>
          <a:lstStyle/>
          <a:p>
            <a:pPr algn="ctr"/>
            <a:r>
              <a:rPr lang="en-US" sz="4000" b="1" dirty="0" smtClean="0"/>
              <a:t>Branding is part of </a:t>
            </a:r>
            <a:br>
              <a:rPr lang="en-US" sz="4000" b="1" dirty="0" smtClean="0"/>
            </a:br>
            <a:r>
              <a:rPr lang="en-US" sz="4000" b="1" dirty="0" smtClean="0"/>
              <a:t>Product Planning</a:t>
            </a:r>
            <a:br>
              <a:rPr lang="en-US" sz="4000" b="1" dirty="0" smtClean="0"/>
            </a:br>
            <a:endParaRPr lang="en-US" sz="4000" b="1" dirty="0"/>
          </a:p>
        </p:txBody>
      </p:sp>
      <p:sp>
        <p:nvSpPr>
          <p:cNvPr id="3" name="Content Placeholder 2"/>
          <p:cNvSpPr>
            <a:spLocks noGrp="1"/>
          </p:cNvSpPr>
          <p:nvPr>
            <p:ph idx="1"/>
          </p:nvPr>
        </p:nvSpPr>
        <p:spPr>
          <a:xfrm>
            <a:off x="533400" y="1752600"/>
            <a:ext cx="8229600" cy="4525963"/>
          </a:xfrm>
        </p:spPr>
        <p:txBody>
          <a:bodyPr>
            <a:normAutofit lnSpcReduction="10000"/>
          </a:bodyPr>
          <a:lstStyle/>
          <a:p>
            <a:pPr>
              <a:buNone/>
            </a:pPr>
            <a:r>
              <a:rPr lang="en-US" b="1" u="sng" dirty="0" smtClean="0"/>
              <a:t>Product planning</a:t>
            </a:r>
            <a:r>
              <a:rPr lang="en-US" dirty="0" smtClean="0"/>
              <a:t> includes</a:t>
            </a:r>
            <a:r>
              <a:rPr lang="en-US" dirty="0" smtClean="0"/>
              <a:t>—</a:t>
            </a:r>
            <a:endParaRPr lang="en-US" dirty="0" smtClean="0"/>
          </a:p>
          <a:p>
            <a:pPr lvl="0"/>
            <a:r>
              <a:rPr lang="en-US" dirty="0" smtClean="0"/>
              <a:t>What</a:t>
            </a:r>
          </a:p>
          <a:p>
            <a:pPr lvl="0"/>
            <a:r>
              <a:rPr lang="en-US" dirty="0" smtClean="0"/>
              <a:t>What</a:t>
            </a:r>
            <a:endParaRPr lang="en-US" dirty="0" smtClean="0"/>
          </a:p>
          <a:p>
            <a:pPr lvl="0"/>
            <a:r>
              <a:rPr lang="en-US" dirty="0" smtClean="0"/>
              <a:t>How to </a:t>
            </a:r>
            <a:r>
              <a:rPr lang="en-US" b="1" dirty="0" smtClean="0"/>
              <a:t>package</a:t>
            </a:r>
            <a:r>
              <a:rPr lang="en-US" dirty="0" smtClean="0"/>
              <a:t> and label a product</a:t>
            </a:r>
          </a:p>
          <a:p>
            <a:pPr lvl="0"/>
            <a:r>
              <a:rPr lang="en-US" dirty="0" smtClean="0"/>
              <a:t>What</a:t>
            </a:r>
            <a:endParaRPr lang="en-US" dirty="0" smtClean="0"/>
          </a:p>
          <a:p>
            <a:pPr lvl="0"/>
            <a:r>
              <a:rPr lang="en-US" dirty="0" smtClean="0"/>
              <a:t>What </a:t>
            </a:r>
            <a:r>
              <a:rPr lang="en-US" b="1" dirty="0" smtClean="0"/>
              <a:t>services</a:t>
            </a:r>
            <a:r>
              <a:rPr lang="en-US" dirty="0" smtClean="0"/>
              <a:t> and </a:t>
            </a:r>
            <a:r>
              <a:rPr lang="en-US" b="1" dirty="0" smtClean="0"/>
              <a:t>warranties</a:t>
            </a:r>
            <a:r>
              <a:rPr lang="en-US" dirty="0" smtClean="0"/>
              <a:t> are offered</a:t>
            </a:r>
          </a:p>
          <a:p>
            <a:pPr lvl="0"/>
            <a:r>
              <a:rPr lang="en-US" dirty="0" smtClean="0"/>
              <a:t>Whether </a:t>
            </a:r>
            <a:r>
              <a:rPr lang="en-US" b="1" dirty="0" smtClean="0"/>
              <a:t>new</a:t>
            </a:r>
            <a:r>
              <a:rPr lang="en-US" dirty="0" smtClean="0"/>
              <a:t> products are offered</a:t>
            </a:r>
          </a:p>
          <a:p>
            <a:pPr lvl="0"/>
            <a:r>
              <a:rPr lang="en-US" dirty="0" smtClean="0"/>
              <a:t>Whether products are </a:t>
            </a:r>
            <a:r>
              <a:rPr lang="en-US" b="1" dirty="0" smtClean="0"/>
              <a:t>changed</a:t>
            </a:r>
            <a:r>
              <a:rPr lang="en-US" dirty="0" smtClean="0"/>
              <a:t> or </a:t>
            </a:r>
            <a:r>
              <a:rPr lang="en-US" b="1" dirty="0" smtClean="0"/>
              <a:t>deleted</a:t>
            </a:r>
          </a:p>
          <a:p>
            <a:pPr>
              <a:buNone/>
            </a:pPr>
            <a:endParaRPr lang="en-US" dirty="0"/>
          </a:p>
        </p:txBody>
      </p:sp>
    </p:spTree>
  </p:cSld>
  <p:clrMapOvr>
    <a:masterClrMapping/>
  </p:clrMapOvr>
  <p:transition xmlns:p14="http://schemas.microsoft.com/office/powerpoint/2010/main">
    <p:pull dir="rd"/>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down)">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wipe(down)">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p:txBody>
          <a:bodyPr/>
          <a:lstStyle/>
          <a:p>
            <a:endParaRPr lang="en-US" smtClean="0"/>
          </a:p>
        </p:txBody>
      </p:sp>
      <p:sp>
        <p:nvSpPr>
          <p:cNvPr id="3" name="Subtitle 2"/>
          <p:cNvSpPr>
            <a:spLocks noGrp="1"/>
          </p:cNvSpPr>
          <p:nvPr>
            <p:ph type="subTitle" idx="1"/>
          </p:nvPr>
        </p:nvSpPr>
        <p:spPr/>
        <p:txBody>
          <a:bodyPr rtlCol="0">
            <a:normAutofit/>
          </a:bodyPr>
          <a:lstStyle/>
          <a:p>
            <a:pPr fontAlgn="auto">
              <a:spcAft>
                <a:spcPts val="0"/>
              </a:spcAft>
              <a:defRPr/>
            </a:pPr>
            <a:endParaRPr lang="en-US" smtClean="0"/>
          </a:p>
        </p:txBody>
      </p:sp>
      <p:pic>
        <p:nvPicPr>
          <p:cNvPr id="2052" name="Picture 2">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088" y="0"/>
            <a:ext cx="9528176"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38383483"/>
      </p:ext>
    </p:extLst>
  </p:cSld>
  <p:clrMapOvr>
    <a:masterClrMapping/>
  </p:clrMapOvr>
  <p:transition xmlns:p14="http://schemas.microsoft.com/office/powerpoint/2010/main">
    <p:pull dir="rd"/>
  </p:transitio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 Mix</a:t>
            </a:r>
            <a:endParaRPr lang="en-US" dirty="0"/>
          </a:p>
        </p:txBody>
      </p:sp>
      <p:sp>
        <p:nvSpPr>
          <p:cNvPr id="3" name="Content Placeholder 2"/>
          <p:cNvSpPr>
            <a:spLocks noGrp="1"/>
          </p:cNvSpPr>
          <p:nvPr>
            <p:ph sz="half" idx="1"/>
          </p:nvPr>
        </p:nvSpPr>
        <p:spPr/>
        <p:txBody>
          <a:bodyPr/>
          <a:lstStyle/>
          <a:p>
            <a:r>
              <a:rPr lang="en-US" dirty="0" smtClean="0"/>
              <a:t>All the products that a retailer carries:</a:t>
            </a:r>
            <a:endParaRPr lang="en-US" dirty="0"/>
          </a:p>
        </p:txBody>
      </p:sp>
      <p:sp>
        <p:nvSpPr>
          <p:cNvPr id="4" name="Content Placeholder 3"/>
          <p:cNvSpPr>
            <a:spLocks noGrp="1"/>
          </p:cNvSpPr>
          <p:nvPr>
            <p:ph sz="half" idx="2"/>
          </p:nvPr>
        </p:nvSpPr>
        <p:spPr/>
        <p:txBody>
          <a:bodyPr/>
          <a:lstStyle/>
          <a:p>
            <a:endParaRPr lang="en-US" dirty="0"/>
          </a:p>
        </p:txBody>
      </p:sp>
      <p:pic>
        <p:nvPicPr>
          <p:cNvPr id="19458" name="Picture 2" descr="http://akimages.crossmediaservices.com/dyn_rppi/400.0.88.0/walgreens/large/060910_01B_NDr_v11_572q7.jpg"/>
          <p:cNvPicPr>
            <a:picLocks noChangeAspect="1" noChangeArrowheads="1"/>
          </p:cNvPicPr>
          <p:nvPr/>
        </p:nvPicPr>
        <p:blipFill>
          <a:blip r:embed="rId3" cstate="print"/>
          <a:srcRect/>
          <a:stretch>
            <a:fillRect/>
          </a:stretch>
        </p:blipFill>
        <p:spPr bwMode="auto">
          <a:xfrm>
            <a:off x="4114800" y="381000"/>
            <a:ext cx="4803674" cy="5934075"/>
          </a:xfrm>
          <a:prstGeom prst="rect">
            <a:avLst/>
          </a:prstGeom>
          <a:noFill/>
        </p:spPr>
      </p:pic>
    </p:spTree>
  </p:cSld>
  <p:clrMapOvr>
    <a:masterClrMapping/>
  </p:clrMapOvr>
  <p:transition xmlns:p14="http://schemas.microsoft.com/office/powerpoint/2010/main">
    <p:pull dir="rd"/>
  </p:transitio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r>
              <a:rPr lang="en-US" dirty="0" smtClean="0"/>
              <a:t>Product Line</a:t>
            </a:r>
            <a:endParaRPr lang="en-US" dirty="0"/>
          </a:p>
        </p:txBody>
      </p:sp>
      <p:sp>
        <p:nvSpPr>
          <p:cNvPr id="3" name="Content Placeholder 2"/>
          <p:cNvSpPr>
            <a:spLocks noGrp="1"/>
          </p:cNvSpPr>
          <p:nvPr>
            <p:ph sz="half" idx="1"/>
          </p:nvPr>
        </p:nvSpPr>
        <p:spPr>
          <a:xfrm>
            <a:off x="381000" y="1524000"/>
            <a:ext cx="4038600" cy="4434840"/>
          </a:xfrm>
        </p:spPr>
        <p:txBody>
          <a:bodyPr/>
          <a:lstStyle/>
          <a:p>
            <a:r>
              <a:rPr lang="en-US" dirty="0" smtClean="0"/>
              <a:t>Group</a:t>
            </a:r>
          </a:p>
          <a:p>
            <a:endParaRPr lang="en-US" dirty="0" smtClean="0"/>
          </a:p>
          <a:p>
            <a:pPr lvl="1"/>
            <a:r>
              <a:rPr lang="en-US" dirty="0" smtClean="0"/>
              <a:t>Ford Cars</a:t>
            </a:r>
          </a:p>
          <a:p>
            <a:pPr lvl="1"/>
            <a:r>
              <a:rPr lang="en-US" dirty="0" smtClean="0"/>
              <a:t>Kellogg’s Cereals</a:t>
            </a:r>
          </a:p>
          <a:p>
            <a:pPr lvl="1"/>
            <a:r>
              <a:rPr lang="en-US" dirty="0" smtClean="0"/>
              <a:t>Proctor and Gamble’s Hair Care Line</a:t>
            </a:r>
          </a:p>
        </p:txBody>
      </p:sp>
      <p:pic>
        <p:nvPicPr>
          <p:cNvPr id="21506" name="Picture 2" descr="http://www.uniongrovechamber.org/images/members/martin_ford_sales.jpg"/>
          <p:cNvPicPr>
            <a:picLocks noChangeAspect="1" noChangeArrowheads="1"/>
          </p:cNvPicPr>
          <p:nvPr/>
        </p:nvPicPr>
        <p:blipFill>
          <a:blip r:embed="rId3" cstate="print"/>
          <a:srcRect/>
          <a:stretch>
            <a:fillRect/>
          </a:stretch>
        </p:blipFill>
        <p:spPr bwMode="auto">
          <a:xfrm>
            <a:off x="4876800" y="685800"/>
            <a:ext cx="3672000" cy="2743200"/>
          </a:xfrm>
          <a:prstGeom prst="rect">
            <a:avLst/>
          </a:prstGeom>
          <a:noFill/>
        </p:spPr>
      </p:pic>
      <p:pic>
        <p:nvPicPr>
          <p:cNvPr id="21508" name="Picture 4" descr="Kellogg's cereal brands"/>
          <p:cNvPicPr>
            <a:picLocks noChangeAspect="1" noChangeArrowheads="1"/>
          </p:cNvPicPr>
          <p:nvPr/>
        </p:nvPicPr>
        <p:blipFill>
          <a:blip r:embed="rId4" cstate="print"/>
          <a:srcRect/>
          <a:stretch>
            <a:fillRect/>
          </a:stretch>
        </p:blipFill>
        <p:spPr bwMode="auto">
          <a:xfrm>
            <a:off x="4114800" y="3581400"/>
            <a:ext cx="3561844" cy="2666999"/>
          </a:xfrm>
          <a:prstGeom prst="rect">
            <a:avLst/>
          </a:prstGeom>
          <a:noFill/>
        </p:spPr>
      </p:pic>
      <p:pic>
        <p:nvPicPr>
          <p:cNvPr id="11266" name="Picture 2" descr="http://msnbcmedia.msn.com/i/CNBC/Sections/CNBC_TV/CNBC_US/Shows/_Documentaries_Specials/Biography/Slideshows/Ben_Jerrys/Ben_Jerry_IntroSlide_v2.jpg">
            <a:hlinkClick r:id="rId5"/>
          </p:cNvPr>
          <p:cNvPicPr>
            <a:picLocks noChangeAspect="1" noChangeArrowheads="1"/>
          </p:cNvPicPr>
          <p:nvPr/>
        </p:nvPicPr>
        <p:blipFill>
          <a:blip r:embed="rId6" cstate="print"/>
          <a:srcRect/>
          <a:stretch>
            <a:fillRect/>
          </a:stretch>
        </p:blipFill>
        <p:spPr bwMode="auto">
          <a:xfrm>
            <a:off x="304800" y="5105400"/>
            <a:ext cx="2628900" cy="1752600"/>
          </a:xfrm>
          <a:prstGeom prst="rect">
            <a:avLst/>
          </a:prstGeom>
          <a:noFill/>
        </p:spPr>
      </p:pic>
      <p:sp>
        <p:nvSpPr>
          <p:cNvPr id="8" name="Left Arrow 7"/>
          <p:cNvSpPr/>
          <p:nvPr/>
        </p:nvSpPr>
        <p:spPr>
          <a:xfrm>
            <a:off x="2819400" y="5486400"/>
            <a:ext cx="1828800" cy="11430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Celebrity products</a:t>
            </a:r>
            <a:endParaRPr lang="en-US" dirty="0"/>
          </a:p>
        </p:txBody>
      </p:sp>
    </p:spTree>
  </p:cSld>
  <p:clrMapOvr>
    <a:masterClrMapping/>
  </p:clrMapOvr>
  <p:transition xmlns:p14="http://schemas.microsoft.com/office/powerpoint/2010/main">
    <p:pull dir="rd"/>
  </p:transitio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 Item</a:t>
            </a:r>
            <a:endParaRPr lang="en-US" dirty="0"/>
          </a:p>
        </p:txBody>
      </p:sp>
      <p:sp>
        <p:nvSpPr>
          <p:cNvPr id="3" name="Content Placeholder 2"/>
          <p:cNvSpPr>
            <a:spLocks noGrp="1"/>
          </p:cNvSpPr>
          <p:nvPr>
            <p:ph sz="half" idx="1"/>
          </p:nvPr>
        </p:nvSpPr>
        <p:spPr/>
        <p:txBody>
          <a:bodyPr/>
          <a:lstStyle/>
          <a:p>
            <a:r>
              <a:rPr lang="en-US" dirty="0" smtClean="0"/>
              <a:t>Specific</a:t>
            </a:r>
          </a:p>
          <a:p>
            <a:endParaRPr lang="en-US" dirty="0" smtClean="0"/>
          </a:p>
          <a:p>
            <a:pPr lvl="1"/>
            <a:r>
              <a:rPr lang="en-US" dirty="0" smtClean="0"/>
              <a:t>Dell Computers</a:t>
            </a:r>
          </a:p>
          <a:p>
            <a:pPr lvl="1"/>
            <a:r>
              <a:rPr lang="en-US" dirty="0" smtClean="0"/>
              <a:t>Lucky jeans</a:t>
            </a:r>
          </a:p>
          <a:p>
            <a:pPr lvl="2"/>
            <a:r>
              <a:rPr lang="en-US" dirty="0" smtClean="0"/>
              <a:t>Size</a:t>
            </a:r>
          </a:p>
          <a:p>
            <a:pPr lvl="2"/>
            <a:r>
              <a:rPr lang="en-US" dirty="0" smtClean="0"/>
              <a:t>Style</a:t>
            </a:r>
          </a:p>
          <a:p>
            <a:pPr lvl="2"/>
            <a:r>
              <a:rPr lang="en-US" dirty="0" smtClean="0"/>
              <a:t>Color</a:t>
            </a:r>
          </a:p>
          <a:p>
            <a:pPr lvl="2"/>
            <a:r>
              <a:rPr lang="en-US" dirty="0" smtClean="0"/>
              <a:t>cut</a:t>
            </a:r>
            <a:endParaRPr lang="en-US" dirty="0"/>
          </a:p>
        </p:txBody>
      </p:sp>
      <p:pic>
        <p:nvPicPr>
          <p:cNvPr id="23556" name="Picture 4" descr="http://www.luckybrandjeans.com/fit_selector_images/LBX10121c.jpg"/>
          <p:cNvPicPr>
            <a:picLocks noChangeAspect="1" noChangeArrowheads="1"/>
          </p:cNvPicPr>
          <p:nvPr/>
        </p:nvPicPr>
        <p:blipFill>
          <a:blip r:embed="rId3" cstate="print"/>
          <a:srcRect/>
          <a:stretch>
            <a:fillRect/>
          </a:stretch>
        </p:blipFill>
        <p:spPr bwMode="auto">
          <a:xfrm>
            <a:off x="5943600" y="1371600"/>
            <a:ext cx="1400197" cy="3476626"/>
          </a:xfrm>
          <a:prstGeom prst="rect">
            <a:avLst/>
          </a:prstGeom>
          <a:noFill/>
        </p:spPr>
      </p:pic>
      <p:pic>
        <p:nvPicPr>
          <p:cNvPr id="23558" name="Picture 6" descr="http://www.luckybrandjeans.com/fit_selector_images/LBX07623c.jpg"/>
          <p:cNvPicPr>
            <a:picLocks noChangeAspect="1" noChangeArrowheads="1"/>
          </p:cNvPicPr>
          <p:nvPr/>
        </p:nvPicPr>
        <p:blipFill>
          <a:blip r:embed="rId4" cstate="print"/>
          <a:srcRect/>
          <a:stretch>
            <a:fillRect/>
          </a:stretch>
        </p:blipFill>
        <p:spPr bwMode="auto">
          <a:xfrm>
            <a:off x="4419600" y="1905000"/>
            <a:ext cx="1430886" cy="3552826"/>
          </a:xfrm>
          <a:prstGeom prst="rect">
            <a:avLst/>
          </a:prstGeom>
          <a:noFill/>
        </p:spPr>
      </p:pic>
      <p:pic>
        <p:nvPicPr>
          <p:cNvPr id="23560" name="Picture 8" descr="http://www.luckybrandjeans.com/fit_selector_images/LBX07760c.jpg"/>
          <p:cNvPicPr>
            <a:picLocks noChangeAspect="1" noChangeArrowheads="1"/>
          </p:cNvPicPr>
          <p:nvPr/>
        </p:nvPicPr>
        <p:blipFill>
          <a:blip r:embed="rId5" cstate="print"/>
          <a:srcRect/>
          <a:stretch>
            <a:fillRect/>
          </a:stretch>
        </p:blipFill>
        <p:spPr bwMode="auto">
          <a:xfrm>
            <a:off x="7391400" y="228600"/>
            <a:ext cx="1492265" cy="3705226"/>
          </a:xfrm>
          <a:prstGeom prst="rect">
            <a:avLst/>
          </a:prstGeom>
          <a:noFill/>
        </p:spPr>
      </p:pic>
      <p:pic>
        <p:nvPicPr>
          <p:cNvPr id="23562" name="Picture 10" descr="http://www.luckybrandjeans.com/fit_selector_images/LBX07967c.jpg"/>
          <p:cNvPicPr>
            <a:picLocks noChangeAspect="1" noChangeArrowheads="1"/>
          </p:cNvPicPr>
          <p:nvPr/>
        </p:nvPicPr>
        <p:blipFill>
          <a:blip r:embed="rId6" cstate="print"/>
          <a:srcRect/>
          <a:stretch>
            <a:fillRect/>
          </a:stretch>
        </p:blipFill>
        <p:spPr bwMode="auto">
          <a:xfrm>
            <a:off x="3124200" y="3641578"/>
            <a:ext cx="1295400" cy="3216422"/>
          </a:xfrm>
          <a:prstGeom prst="rect">
            <a:avLst/>
          </a:prstGeom>
          <a:noFill/>
        </p:spPr>
      </p:pic>
    </p:spTree>
  </p:cSld>
  <p:clrMapOvr>
    <a:masterClrMapping/>
  </p:clrMapOvr>
  <p:transition xmlns:p14="http://schemas.microsoft.com/office/powerpoint/2010/main">
    <p:pull dir="rd"/>
  </p:transitio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 Width &amp; Depth</a:t>
            </a:r>
            <a:endParaRPr lang="en-US" dirty="0"/>
          </a:p>
        </p:txBody>
      </p:sp>
      <p:sp>
        <p:nvSpPr>
          <p:cNvPr id="3" name="Content Placeholder 2"/>
          <p:cNvSpPr>
            <a:spLocks noGrp="1"/>
          </p:cNvSpPr>
          <p:nvPr>
            <p:ph sz="half" idx="1"/>
          </p:nvPr>
        </p:nvSpPr>
        <p:spPr/>
        <p:txBody>
          <a:bodyPr/>
          <a:lstStyle/>
          <a:p>
            <a:r>
              <a:rPr lang="en-US" dirty="0" smtClean="0"/>
              <a:t>Width:</a:t>
            </a:r>
          </a:p>
          <a:p>
            <a:pPr lvl="1"/>
            <a:r>
              <a:rPr lang="en-US" dirty="0" smtClean="0"/>
              <a:t>#</a:t>
            </a:r>
            <a:endParaRPr lang="en-US" dirty="0"/>
          </a:p>
        </p:txBody>
      </p:sp>
      <p:sp>
        <p:nvSpPr>
          <p:cNvPr id="4" name="Content Placeholder 3"/>
          <p:cNvSpPr>
            <a:spLocks noGrp="1"/>
          </p:cNvSpPr>
          <p:nvPr>
            <p:ph sz="half" idx="2"/>
          </p:nvPr>
        </p:nvSpPr>
        <p:spPr/>
        <p:txBody>
          <a:bodyPr/>
          <a:lstStyle/>
          <a:p>
            <a:r>
              <a:rPr lang="en-US" dirty="0" smtClean="0"/>
              <a:t>Depth:</a:t>
            </a:r>
          </a:p>
          <a:p>
            <a:pPr lvl="1"/>
            <a:r>
              <a:rPr lang="en-US" dirty="0" smtClean="0"/>
              <a:t># </a:t>
            </a:r>
            <a:endParaRPr lang="en-US" dirty="0"/>
          </a:p>
        </p:txBody>
      </p:sp>
      <p:pic>
        <p:nvPicPr>
          <p:cNvPr id="25602" name="Picture 2" descr="http://www.counterfeitchic.com/Images/counterfeit%20jeans%20printing%20error%20medium.jpg"/>
          <p:cNvPicPr>
            <a:picLocks noChangeAspect="1" noChangeArrowheads="1"/>
          </p:cNvPicPr>
          <p:nvPr/>
        </p:nvPicPr>
        <p:blipFill>
          <a:blip r:embed="rId3" cstate="print"/>
          <a:srcRect/>
          <a:stretch>
            <a:fillRect/>
          </a:stretch>
        </p:blipFill>
        <p:spPr bwMode="auto">
          <a:xfrm>
            <a:off x="609600" y="3581400"/>
            <a:ext cx="3886200" cy="2914650"/>
          </a:xfrm>
          <a:prstGeom prst="rect">
            <a:avLst/>
          </a:prstGeom>
          <a:noFill/>
        </p:spPr>
      </p:pic>
      <p:pic>
        <p:nvPicPr>
          <p:cNvPr id="25604" name="Picture 4" descr="http://www.chuckleavell.com/_blog/wp-content/gallery/2006/10/JEANS%20AND%20MORE%20JEANS.jpg"/>
          <p:cNvPicPr>
            <a:picLocks noChangeAspect="1" noChangeArrowheads="1"/>
          </p:cNvPicPr>
          <p:nvPr/>
        </p:nvPicPr>
        <p:blipFill>
          <a:blip r:embed="rId4" cstate="print"/>
          <a:srcRect/>
          <a:stretch>
            <a:fillRect/>
          </a:stretch>
        </p:blipFill>
        <p:spPr bwMode="auto">
          <a:xfrm>
            <a:off x="5105400" y="3657600"/>
            <a:ext cx="3441700" cy="2581275"/>
          </a:xfrm>
          <a:prstGeom prst="rect">
            <a:avLst/>
          </a:prstGeom>
          <a:noFill/>
        </p:spPr>
      </p:pic>
    </p:spTree>
  </p:cSld>
  <p:clrMapOvr>
    <a:masterClrMapping/>
  </p:clrMapOvr>
  <p:transition xmlns:p14="http://schemas.microsoft.com/office/powerpoint/2010/main">
    <p:pull dir="rd"/>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wipe(down)">
                                      <p:cBhvr>
                                        <p:cTn id="15" dur="500"/>
                                        <p:tgtEl>
                                          <p:spTgt spid="4">
                                            <p:txEl>
                                              <p:pRg st="0" end="0"/>
                                            </p:txEl>
                                          </p:spTgt>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4">
                                            <p:txEl>
                                              <p:pRg st="1" end="1"/>
                                            </p:txEl>
                                          </p:spTgt>
                                        </p:tgtEl>
                                        <p:attrNameLst>
                                          <p:attrName>style.visibility</p:attrName>
                                        </p:attrNameLst>
                                      </p:cBhvr>
                                      <p:to>
                                        <p:strVal val="visible"/>
                                      </p:to>
                                    </p:set>
                                    <p:animEffect transition="in" filter="wipe(down)">
                                      <p:cBhvr>
                                        <p:cTn id="18"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Width and depth</a:t>
            </a:r>
            <a:endParaRPr lang="en-US" dirty="0"/>
          </a:p>
        </p:txBody>
      </p:sp>
      <p:sp>
        <p:nvSpPr>
          <p:cNvPr id="3" name="Content Placeholder 2"/>
          <p:cNvSpPr>
            <a:spLocks noGrp="1"/>
          </p:cNvSpPr>
          <p:nvPr>
            <p:ph sz="half" idx="1"/>
          </p:nvPr>
        </p:nvSpPr>
        <p:spPr/>
        <p:txBody>
          <a:bodyPr/>
          <a:lstStyle/>
          <a:p>
            <a:r>
              <a:rPr lang="en-US" dirty="0" smtClean="0"/>
              <a:t>Red Lobster</a:t>
            </a:r>
          </a:p>
          <a:p>
            <a:pPr lvl="1"/>
            <a:r>
              <a:rPr lang="en-US" dirty="0" smtClean="0"/>
              <a:t>Specialize in seafood</a:t>
            </a:r>
          </a:p>
          <a:p>
            <a:pPr lvl="1"/>
            <a:r>
              <a:rPr lang="en-US" dirty="0" smtClean="0"/>
              <a:t>Great depth within a narrow product line</a:t>
            </a:r>
            <a:endParaRPr lang="en-US" dirty="0"/>
          </a:p>
        </p:txBody>
      </p:sp>
      <p:sp>
        <p:nvSpPr>
          <p:cNvPr id="5" name="Content Placeholder 2"/>
          <p:cNvSpPr>
            <a:spLocks noGrp="1"/>
          </p:cNvSpPr>
          <p:nvPr>
            <p:ph sz="half" idx="2"/>
          </p:nvPr>
        </p:nvSpPr>
        <p:spPr>
          <a:xfrm>
            <a:off x="4648200" y="1828800"/>
            <a:ext cx="4038600" cy="4434840"/>
          </a:xfrm>
        </p:spPr>
        <p:txBody>
          <a:bodyPr/>
          <a:lstStyle/>
          <a:p>
            <a:r>
              <a:rPr lang="en-US" dirty="0" err="1" smtClean="0"/>
              <a:t>Applebees</a:t>
            </a:r>
            <a:endParaRPr lang="en-US" dirty="0" smtClean="0"/>
          </a:p>
          <a:p>
            <a:pPr lvl="1"/>
            <a:r>
              <a:rPr lang="en-US" dirty="0" smtClean="0"/>
              <a:t>Broad menu featuring chicken, steak, pasta, and seafood</a:t>
            </a:r>
          </a:p>
          <a:p>
            <a:pPr lvl="2"/>
            <a:r>
              <a:rPr lang="en-US" dirty="0" smtClean="0"/>
              <a:t>Great width but less depth than red lobster</a:t>
            </a:r>
            <a:endParaRPr lang="en-US" dirty="0"/>
          </a:p>
        </p:txBody>
      </p:sp>
      <p:pic>
        <p:nvPicPr>
          <p:cNvPr id="27650" name="Picture 2" descr="http://www.hattiesburg.org/media/images/uploaded/Red%20Lobster.jpg"/>
          <p:cNvPicPr>
            <a:picLocks noChangeAspect="1" noChangeArrowheads="1"/>
          </p:cNvPicPr>
          <p:nvPr/>
        </p:nvPicPr>
        <p:blipFill>
          <a:blip r:embed="rId3" cstate="print"/>
          <a:srcRect/>
          <a:stretch>
            <a:fillRect/>
          </a:stretch>
        </p:blipFill>
        <p:spPr bwMode="auto">
          <a:xfrm>
            <a:off x="838200" y="3668863"/>
            <a:ext cx="3733800" cy="3189137"/>
          </a:xfrm>
          <a:prstGeom prst="rect">
            <a:avLst/>
          </a:prstGeom>
          <a:noFill/>
        </p:spPr>
      </p:pic>
      <p:pic>
        <p:nvPicPr>
          <p:cNvPr id="27652" name="Picture 4" descr="http://golddusteddreams.tripod.com/sitebuildercontent/sitebuilderpictures/applebees.jpg"/>
          <p:cNvPicPr>
            <a:picLocks noChangeAspect="1" noChangeArrowheads="1"/>
          </p:cNvPicPr>
          <p:nvPr/>
        </p:nvPicPr>
        <p:blipFill>
          <a:blip r:embed="rId4" cstate="print"/>
          <a:srcRect/>
          <a:stretch>
            <a:fillRect/>
          </a:stretch>
        </p:blipFill>
        <p:spPr bwMode="auto">
          <a:xfrm>
            <a:off x="5181600" y="4267200"/>
            <a:ext cx="3452743" cy="2382393"/>
          </a:xfrm>
          <a:prstGeom prst="rect">
            <a:avLst/>
          </a:prstGeom>
          <a:noFill/>
        </p:spPr>
      </p:pic>
    </p:spTree>
  </p:cSld>
  <p:clrMapOvr>
    <a:masterClrMapping/>
  </p:clrMapOvr>
  <p:transition xmlns:p14="http://schemas.microsoft.com/office/powerpoint/2010/main">
    <p:pull dir="rd"/>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down)">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5">
                                            <p:txEl>
                                              <p:pRg st="0" end="0"/>
                                            </p:txEl>
                                          </p:spTgt>
                                        </p:tgtEl>
                                        <p:attrNameLst>
                                          <p:attrName>style.visibility</p:attrName>
                                        </p:attrNameLst>
                                      </p:cBhvr>
                                      <p:to>
                                        <p:strVal val="visible"/>
                                      </p:to>
                                    </p:set>
                                    <p:animEffect transition="in" filter="wipe(down)">
                                      <p:cBhvr>
                                        <p:cTn id="18" dur="500"/>
                                        <p:tgtEl>
                                          <p:spTgt spid="5">
                                            <p:txEl>
                                              <p:pRg st="0" end="0"/>
                                            </p:txEl>
                                          </p:spTgt>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5">
                                            <p:txEl>
                                              <p:pRg st="1" end="1"/>
                                            </p:txEl>
                                          </p:spTgt>
                                        </p:tgtEl>
                                        <p:attrNameLst>
                                          <p:attrName>style.visibility</p:attrName>
                                        </p:attrNameLst>
                                      </p:cBhvr>
                                      <p:to>
                                        <p:strVal val="visible"/>
                                      </p:to>
                                    </p:set>
                                    <p:animEffect transition="in" filter="wipe(down)">
                                      <p:cBhvr>
                                        <p:cTn id="21" dur="500"/>
                                        <p:tgtEl>
                                          <p:spTgt spid="5">
                                            <p:txEl>
                                              <p:pRg st="1" end="1"/>
                                            </p:txEl>
                                          </p:spTgt>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5">
                                            <p:txEl>
                                              <p:pRg st="2" end="2"/>
                                            </p:txEl>
                                          </p:spTgt>
                                        </p:tgtEl>
                                        <p:attrNameLst>
                                          <p:attrName>style.visibility</p:attrName>
                                        </p:attrNameLst>
                                      </p:cBhvr>
                                      <p:to>
                                        <p:strVal val="visible"/>
                                      </p:to>
                                    </p:set>
                                    <p:animEffect transition="in" filter="wipe(down)">
                                      <p:cBhvr>
                                        <p:cTn id="24"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685800" y="838200"/>
            <a:ext cx="8001000" cy="4678204"/>
          </a:xfrm>
          <a:prstGeom prst="rect">
            <a:avLst/>
          </a:prstGeom>
          <a:noFill/>
          <a:ln w="9525">
            <a:noFill/>
            <a:miter lim="800000"/>
            <a:headEnd/>
            <a:tailEnd/>
          </a:ln>
          <a:effectLst/>
        </p:spPr>
        <p:txBody>
          <a:bodyPr vert="horz" wrap="squar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1485900" algn="l"/>
              </a:tabLst>
            </a:pPr>
            <a:r>
              <a:rPr kumimoji="0" lang="en-US" sz="3600" b="1" i="0" u="sng" strike="noStrike" cap="none" normalizeH="0" baseline="0" dirty="0" smtClean="0">
                <a:ln>
                  <a:noFill/>
                </a:ln>
                <a:solidFill>
                  <a:schemeClr val="tx1"/>
                </a:solidFill>
                <a:effectLst/>
                <a:latin typeface="Times New Roman" pitchFamily="18" charset="0"/>
                <a:cs typeface="Times New Roman" pitchFamily="18" charset="0"/>
              </a:rPr>
              <a:t>Product Mix Strategies</a:t>
            </a:r>
            <a:endParaRPr kumimoji="0" lang="en-US" sz="3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tab pos="1485900" algn="l"/>
              </a:tabLst>
            </a:pPr>
            <a:r>
              <a:rPr kumimoji="0" lang="en-US" sz="2400" b="0" i="0" u="none" strike="noStrike" cap="none" normalizeH="0" baseline="0" dirty="0" smtClean="0">
                <a:ln>
                  <a:noFill/>
                </a:ln>
                <a:solidFill>
                  <a:schemeClr val="tx1"/>
                </a:solidFill>
                <a:effectLst/>
                <a:latin typeface="Arial" pitchFamily="34" charset="0"/>
                <a:ea typeface="Times New Roman" pitchFamily="18" charset="0"/>
              </a:rPr>
              <a:t>Developing New Products (seven steps)</a:t>
            </a:r>
            <a:endParaRPr kumimoji="0" lang="en-US" sz="1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1485900" algn="l"/>
              </a:tabLst>
            </a:pPr>
            <a:r>
              <a:rPr kumimoji="0" lang="en-US" sz="2400" b="0" i="0" u="none" strike="noStrike" cap="none" normalizeH="0" baseline="0" dirty="0" smtClean="0">
                <a:ln>
                  <a:noFill/>
                </a:ln>
                <a:solidFill>
                  <a:schemeClr val="tx1"/>
                </a:solidFill>
                <a:effectLst/>
                <a:latin typeface="Arial" pitchFamily="34" charset="0"/>
                <a:ea typeface="Times New Roman" pitchFamily="18" charset="0"/>
              </a:rPr>
              <a:t>Developing Existing Products—line</a:t>
            </a:r>
            <a:r>
              <a:rPr kumimoji="0" lang="en-US" sz="2400" b="0" i="0" u="none" strike="noStrike" cap="none" normalizeH="0" dirty="0" smtClean="0">
                <a:ln>
                  <a:noFill/>
                </a:ln>
                <a:solidFill>
                  <a:schemeClr val="tx1"/>
                </a:solidFill>
                <a:effectLst/>
                <a:latin typeface="Arial" pitchFamily="34" charset="0"/>
                <a:ea typeface="Times New Roman" pitchFamily="18" charset="0"/>
              </a:rPr>
              <a:t> extensions or product modifications</a:t>
            </a:r>
            <a:endParaRPr kumimoji="0" lang="en-US" sz="1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1485900" algn="l"/>
              </a:tabLst>
            </a:pPr>
            <a:r>
              <a:rPr kumimoji="0" lang="en-US" sz="2400" b="0" i="0" u="none" strike="noStrike" cap="none" normalizeH="0" baseline="0" dirty="0" smtClean="0">
                <a:ln>
                  <a:noFill/>
                </a:ln>
                <a:solidFill>
                  <a:schemeClr val="tx1"/>
                </a:solidFill>
                <a:effectLst/>
                <a:latin typeface="Arial" pitchFamily="34" charset="0"/>
                <a:ea typeface="Times New Roman" pitchFamily="18" charset="0"/>
              </a:rPr>
              <a:t>Deleting a Product or Product Line—obsolete, lack of</a:t>
            </a:r>
            <a:r>
              <a:rPr kumimoji="0" lang="en-US" sz="2400" b="0" i="0" u="none" strike="noStrike" cap="none" normalizeH="0" dirty="0" smtClean="0">
                <a:ln>
                  <a:noFill/>
                </a:ln>
                <a:solidFill>
                  <a:schemeClr val="tx1"/>
                </a:solidFill>
                <a:effectLst/>
                <a:latin typeface="Arial" pitchFamily="34" charset="0"/>
                <a:ea typeface="Times New Roman" pitchFamily="18" charset="0"/>
              </a:rPr>
              <a:t> profit, loss of appeal</a:t>
            </a:r>
          </a:p>
          <a:p>
            <a:pPr marL="0" marR="0" lvl="0" indent="0" algn="l" defTabSz="914400" rtl="0" eaLnBrk="0" fontAlgn="base" latinLnBrk="0" hangingPunct="0">
              <a:lnSpc>
                <a:spcPct val="100000"/>
              </a:lnSpc>
              <a:spcBef>
                <a:spcPct val="0"/>
              </a:spcBef>
              <a:spcAft>
                <a:spcPct val="0"/>
              </a:spcAft>
              <a:buClrTx/>
              <a:buSzTx/>
              <a:buFontTx/>
              <a:buChar char="•"/>
              <a:tabLst>
                <a:tab pos="1485900" algn="l"/>
              </a:tabLst>
            </a:pPr>
            <a:endParaRPr kumimoji="0" lang="en-US" sz="1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1485900" algn="l"/>
              </a:tabLst>
            </a:pPr>
            <a:endParaRPr kumimoji="0" lang="en-US" sz="1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485900" algn="l"/>
              </a:tabLst>
            </a:pPr>
            <a:r>
              <a:rPr kumimoji="0" lang="en-US" sz="2400" b="1" i="1" u="none" strike="noStrike" cap="none" normalizeH="0" baseline="0" dirty="0" smtClean="0">
                <a:ln>
                  <a:noFill/>
                </a:ln>
                <a:solidFill>
                  <a:schemeClr val="tx1"/>
                </a:solidFill>
                <a:effectLst/>
                <a:latin typeface="Arial" pitchFamily="34" charset="0"/>
                <a:ea typeface="Times New Roman" pitchFamily="18" charset="0"/>
              </a:rPr>
              <a:t>What do you do if your product is in the decline stage?</a:t>
            </a:r>
          </a:p>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tab pos="1485900" algn="l"/>
              </a:tabLst>
            </a:pPr>
            <a:r>
              <a:rPr lang="en-US" sz="2400" i="1" dirty="0" smtClean="0">
                <a:latin typeface="Arial" pitchFamily="34" charset="0"/>
              </a:rPr>
              <a:t>Sell</a:t>
            </a:r>
          </a:p>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tab pos="1485900" algn="l"/>
              </a:tabLst>
            </a:pPr>
            <a:r>
              <a:rPr kumimoji="0" lang="en-US" sz="2400" i="1" u="none" strike="noStrike" cap="none" normalizeH="0" baseline="0" dirty="0" smtClean="0">
                <a:ln>
                  <a:noFill/>
                </a:ln>
                <a:solidFill>
                  <a:schemeClr val="tx1"/>
                </a:solidFill>
                <a:effectLst/>
                <a:latin typeface="Arial" pitchFamily="34" charset="0"/>
              </a:rPr>
              <a:t>License</a:t>
            </a:r>
          </a:p>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tab pos="1485900" algn="l"/>
              </a:tabLst>
            </a:pPr>
            <a:r>
              <a:rPr lang="en-US" sz="2400" i="1" dirty="0" smtClean="0">
                <a:latin typeface="Arial" pitchFamily="34" charset="0"/>
              </a:rPr>
              <a:t>Discount</a:t>
            </a:r>
          </a:p>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tab pos="1485900" algn="l"/>
              </a:tabLst>
            </a:pPr>
            <a:r>
              <a:rPr kumimoji="0" lang="en-US" sz="2400" i="1" u="none" strike="noStrike" cap="none" normalizeH="0" baseline="0" dirty="0" smtClean="0">
                <a:ln>
                  <a:noFill/>
                </a:ln>
                <a:solidFill>
                  <a:schemeClr val="tx1"/>
                </a:solidFill>
                <a:effectLst/>
                <a:latin typeface="Arial" pitchFamily="34" charset="0"/>
              </a:rPr>
              <a:t>Alter</a:t>
            </a:r>
            <a:endParaRPr kumimoji="0" lang="en-US" sz="1400" i="0" u="none" strike="noStrike" cap="none" normalizeH="0" baseline="0" dirty="0" smtClean="0">
              <a:ln>
                <a:noFill/>
              </a:ln>
              <a:solidFill>
                <a:schemeClr val="tx1"/>
              </a:solidFill>
              <a:effectLst/>
              <a:latin typeface="Arial" pitchFamily="34" charset="0"/>
            </a:endParaRPr>
          </a:p>
        </p:txBody>
      </p:sp>
      <p:pic>
        <p:nvPicPr>
          <p:cNvPr id="1026" name="Picture 2"/>
          <p:cNvPicPr>
            <a:picLocks noChangeAspect="1" noChangeArrowheads="1"/>
          </p:cNvPicPr>
          <p:nvPr/>
        </p:nvPicPr>
        <p:blipFill>
          <a:blip r:embed="rId2" cstate="print"/>
          <a:srcRect/>
          <a:stretch>
            <a:fillRect/>
          </a:stretch>
        </p:blipFill>
        <p:spPr bwMode="auto">
          <a:xfrm>
            <a:off x="4953000" y="4267200"/>
            <a:ext cx="1600200" cy="1600200"/>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cstate="print"/>
          <a:srcRect/>
          <a:stretch>
            <a:fillRect/>
          </a:stretch>
        </p:blipFill>
        <p:spPr bwMode="auto">
          <a:xfrm>
            <a:off x="6781800" y="4495800"/>
            <a:ext cx="1295400" cy="1863047"/>
          </a:xfrm>
          <a:prstGeom prst="rect">
            <a:avLst/>
          </a:prstGeom>
          <a:noFill/>
          <a:ln w="9525">
            <a:noFill/>
            <a:miter lim="800000"/>
            <a:headEnd/>
            <a:tailEnd/>
          </a:ln>
          <a:effectLst/>
        </p:spPr>
      </p:pic>
    </p:spTree>
  </p:cSld>
  <p:clrMapOvr>
    <a:masterClrMapping/>
  </p:clrMapOvr>
  <p:transition xmlns:p14="http://schemas.microsoft.com/office/powerpoint/2010/main">
    <p:pull dir="rd"/>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25">
                                            <p:txEl>
                                              <p:pRg st="0" end="0"/>
                                            </p:txEl>
                                          </p:spTgt>
                                        </p:tgtEl>
                                        <p:attrNameLst>
                                          <p:attrName>style.visibility</p:attrName>
                                        </p:attrNameLst>
                                      </p:cBhvr>
                                      <p:to>
                                        <p:strVal val="visible"/>
                                      </p:to>
                                    </p:set>
                                    <p:anim calcmode="lin" valueType="num">
                                      <p:cBhvr additive="base">
                                        <p:cTn id="7" dur="500" fill="hold"/>
                                        <p:tgtEl>
                                          <p:spTgt spid="102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2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25">
                                            <p:txEl>
                                              <p:pRg st="1" end="1"/>
                                            </p:txEl>
                                          </p:spTgt>
                                        </p:tgtEl>
                                        <p:attrNameLst>
                                          <p:attrName>style.visibility</p:attrName>
                                        </p:attrNameLst>
                                      </p:cBhvr>
                                      <p:to>
                                        <p:strVal val="visible"/>
                                      </p:to>
                                    </p:set>
                                    <p:anim calcmode="lin" valueType="num">
                                      <p:cBhvr additive="base">
                                        <p:cTn id="13" dur="500" fill="hold"/>
                                        <p:tgtEl>
                                          <p:spTgt spid="102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2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25">
                                            <p:txEl>
                                              <p:pRg st="2" end="2"/>
                                            </p:txEl>
                                          </p:spTgt>
                                        </p:tgtEl>
                                        <p:attrNameLst>
                                          <p:attrName>style.visibility</p:attrName>
                                        </p:attrNameLst>
                                      </p:cBhvr>
                                      <p:to>
                                        <p:strVal val="visible"/>
                                      </p:to>
                                    </p:set>
                                    <p:anim calcmode="lin" valueType="num">
                                      <p:cBhvr additive="base">
                                        <p:cTn id="19" dur="500" fill="hold"/>
                                        <p:tgtEl>
                                          <p:spTgt spid="102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2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25">
                                            <p:txEl>
                                              <p:pRg st="3" end="3"/>
                                            </p:txEl>
                                          </p:spTgt>
                                        </p:tgtEl>
                                        <p:attrNameLst>
                                          <p:attrName>style.visibility</p:attrName>
                                        </p:attrNameLst>
                                      </p:cBhvr>
                                      <p:to>
                                        <p:strVal val="visible"/>
                                      </p:to>
                                    </p:set>
                                    <p:anim calcmode="lin" valueType="num">
                                      <p:cBhvr additive="base">
                                        <p:cTn id="25" dur="500" fill="hold"/>
                                        <p:tgtEl>
                                          <p:spTgt spid="102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02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25">
                                            <p:txEl>
                                              <p:pRg st="6" end="6"/>
                                            </p:txEl>
                                          </p:spTgt>
                                        </p:tgtEl>
                                        <p:attrNameLst>
                                          <p:attrName>style.visibility</p:attrName>
                                        </p:attrNameLst>
                                      </p:cBhvr>
                                      <p:to>
                                        <p:strVal val="visible"/>
                                      </p:to>
                                    </p:set>
                                    <p:anim calcmode="lin" valueType="num">
                                      <p:cBhvr additive="base">
                                        <p:cTn id="31" dur="500" fill="hold"/>
                                        <p:tgtEl>
                                          <p:spTgt spid="1025">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02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025">
                                            <p:txEl>
                                              <p:pRg st="7" end="7"/>
                                            </p:txEl>
                                          </p:spTgt>
                                        </p:tgtEl>
                                        <p:attrNameLst>
                                          <p:attrName>style.visibility</p:attrName>
                                        </p:attrNameLst>
                                      </p:cBhvr>
                                      <p:to>
                                        <p:strVal val="visible"/>
                                      </p:to>
                                    </p:set>
                                    <p:anim calcmode="lin" valueType="num">
                                      <p:cBhvr additive="base">
                                        <p:cTn id="37" dur="500" fill="hold"/>
                                        <p:tgtEl>
                                          <p:spTgt spid="1025">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025">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025">
                                            <p:txEl>
                                              <p:pRg st="8" end="8"/>
                                            </p:txEl>
                                          </p:spTgt>
                                        </p:tgtEl>
                                        <p:attrNameLst>
                                          <p:attrName>style.visibility</p:attrName>
                                        </p:attrNameLst>
                                      </p:cBhvr>
                                      <p:to>
                                        <p:strVal val="visible"/>
                                      </p:to>
                                    </p:set>
                                    <p:anim calcmode="lin" valueType="num">
                                      <p:cBhvr additive="base">
                                        <p:cTn id="43" dur="500" fill="hold"/>
                                        <p:tgtEl>
                                          <p:spTgt spid="1025">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025">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025">
                                            <p:txEl>
                                              <p:pRg st="9" end="9"/>
                                            </p:txEl>
                                          </p:spTgt>
                                        </p:tgtEl>
                                        <p:attrNameLst>
                                          <p:attrName>style.visibility</p:attrName>
                                        </p:attrNameLst>
                                      </p:cBhvr>
                                      <p:to>
                                        <p:strVal val="visible"/>
                                      </p:to>
                                    </p:set>
                                    <p:anim calcmode="lin" valueType="num">
                                      <p:cBhvr additive="base">
                                        <p:cTn id="49" dur="500" fill="hold"/>
                                        <p:tgtEl>
                                          <p:spTgt spid="1025">
                                            <p:txEl>
                                              <p:pRg st="9" end="9"/>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025">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025">
                                            <p:txEl>
                                              <p:pRg st="10" end="10"/>
                                            </p:txEl>
                                          </p:spTgt>
                                        </p:tgtEl>
                                        <p:attrNameLst>
                                          <p:attrName>style.visibility</p:attrName>
                                        </p:attrNameLst>
                                      </p:cBhvr>
                                      <p:to>
                                        <p:strVal val="visible"/>
                                      </p:to>
                                    </p:set>
                                    <p:anim calcmode="lin" valueType="num">
                                      <p:cBhvr additive="base">
                                        <p:cTn id="55" dur="500" fill="hold"/>
                                        <p:tgtEl>
                                          <p:spTgt spid="1025">
                                            <p:txEl>
                                              <p:pRg st="10" end="10"/>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025">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5"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Six steps to New Product Development</a:t>
            </a:r>
            <a:endParaRPr lang="en-US" dirty="0"/>
          </a:p>
        </p:txBody>
      </p:sp>
      <p:sp>
        <p:nvSpPr>
          <p:cNvPr id="3" name="Content Placeholder 2"/>
          <p:cNvSpPr>
            <a:spLocks noGrp="1"/>
          </p:cNvSpPr>
          <p:nvPr>
            <p:ph sz="half" idx="1"/>
          </p:nvPr>
        </p:nvSpPr>
        <p:spPr/>
        <p:txBody>
          <a:bodyPr/>
          <a:lstStyle/>
          <a:p>
            <a:r>
              <a:rPr lang="en-US" dirty="0" smtClean="0"/>
              <a:t>1</a:t>
            </a:r>
          </a:p>
          <a:p>
            <a:r>
              <a:rPr lang="en-US" dirty="0" smtClean="0"/>
              <a:t>2</a:t>
            </a:r>
          </a:p>
          <a:p>
            <a:r>
              <a:rPr lang="en-US" dirty="0" smtClean="0"/>
              <a:t>3</a:t>
            </a:r>
          </a:p>
          <a:p>
            <a:r>
              <a:rPr lang="en-US" dirty="0" smtClean="0"/>
              <a:t>4</a:t>
            </a:r>
          </a:p>
          <a:p>
            <a:r>
              <a:rPr lang="en-US" dirty="0" smtClean="0"/>
              <a:t>5</a:t>
            </a:r>
          </a:p>
          <a:p>
            <a:r>
              <a:rPr lang="en-US" dirty="0"/>
              <a:t>6</a:t>
            </a:r>
            <a:endParaRPr lang="en-US" dirty="0"/>
          </a:p>
        </p:txBody>
      </p:sp>
      <p:pic>
        <p:nvPicPr>
          <p:cNvPr id="31746" name="Picture 2" descr="Pur Flavor Options">
            <a:hlinkClick r:id="rId3"/>
          </p:cNvPr>
          <p:cNvPicPr>
            <a:picLocks noChangeAspect="1" noChangeArrowheads="1"/>
          </p:cNvPicPr>
          <p:nvPr/>
        </p:nvPicPr>
        <p:blipFill>
          <a:blip r:embed="rId4" cstate="print"/>
          <a:srcRect/>
          <a:stretch>
            <a:fillRect/>
          </a:stretch>
        </p:blipFill>
        <p:spPr bwMode="auto">
          <a:xfrm>
            <a:off x="6553200" y="914400"/>
            <a:ext cx="2085975" cy="1638068"/>
          </a:xfrm>
          <a:prstGeom prst="rect">
            <a:avLst/>
          </a:prstGeom>
          <a:noFill/>
        </p:spPr>
      </p:pic>
      <p:sp>
        <p:nvSpPr>
          <p:cNvPr id="31747" name="Rectangle 3"/>
          <p:cNvSpPr>
            <a:spLocks noChangeArrowheads="1"/>
          </p:cNvSpPr>
          <p:nvPr/>
        </p:nvSpPr>
        <p:spPr bwMode="auto">
          <a:xfrm>
            <a:off x="0" y="0"/>
            <a:ext cx="80190" cy="276999"/>
          </a:xfrm>
          <a:prstGeom prst="rect">
            <a:avLst/>
          </a:prstGeom>
          <a:noFill/>
          <a:ln w="9525">
            <a:noFill/>
            <a:miter lim="800000"/>
            <a:headEnd/>
            <a:tailEnd/>
          </a:ln>
          <a:effectLst/>
        </p:spPr>
        <p:txBody>
          <a:bodyPr vert="horz" wrap="none" lIns="7935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chemeClr val="tx1"/>
                </a:solidFill>
                <a:effectLst/>
                <a:latin typeface="Arial" pitchFamily="34" charset="0"/>
                <a:cs typeface="Arial" pitchFamily="34" charset="0"/>
              </a:rPr>
              <a:t/>
            </a:r>
            <a:br>
              <a:rPr kumimoji="0" lang="en-US" sz="900" b="0" i="0" u="none" strike="noStrike" cap="none" normalizeH="0" baseline="0" dirty="0" smtClean="0">
                <a:ln>
                  <a:noFill/>
                </a:ln>
                <a:solidFill>
                  <a:schemeClr val="tx1"/>
                </a:solidFill>
                <a:effectLst/>
                <a:latin typeface="Arial" pitchFamily="34" charset="0"/>
                <a:cs typeface="Arial" pitchFamily="34" charset="0"/>
              </a:rPr>
            </a:b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p:txBody>
      </p:sp>
      <p:sp>
        <p:nvSpPr>
          <p:cNvPr id="9" name="TextBox 8"/>
          <p:cNvSpPr txBox="1"/>
          <p:nvPr/>
        </p:nvSpPr>
        <p:spPr>
          <a:xfrm>
            <a:off x="4724400" y="2667000"/>
            <a:ext cx="3733800" cy="2862322"/>
          </a:xfrm>
          <a:prstGeom prst="rect">
            <a:avLst/>
          </a:prstGeom>
          <a:noFill/>
        </p:spPr>
        <p:txBody>
          <a:bodyPr wrap="square" rtlCol="0">
            <a:spAutoFit/>
          </a:bodyPr>
          <a:lstStyle/>
          <a:p>
            <a:pPr lvl="0" fontAlgn="base">
              <a:spcBef>
                <a:spcPct val="0"/>
              </a:spcBef>
              <a:spcAft>
                <a:spcPct val="0"/>
              </a:spcAft>
            </a:pPr>
            <a:r>
              <a:rPr kumimoji="0" lang="en-US" sz="1200" b="1" i="0" u="none" strike="noStrike" cap="none" normalizeH="0" baseline="0" dirty="0" smtClean="0">
                <a:ln>
                  <a:noFill/>
                </a:ln>
                <a:effectLst/>
                <a:latin typeface="Verdana" pitchFamily="34" charset="0"/>
                <a:cs typeface="Arial" pitchFamily="34" charset="0"/>
              </a:rPr>
              <a:t>Flavored Water Straight From the Tap </a:t>
            </a:r>
            <a:r>
              <a:rPr kumimoji="0" lang="en-US" sz="1200" b="1" i="0" u="sng" strike="noStrike" cap="none" normalizeH="0" baseline="0" dirty="0" err="1" smtClean="0">
                <a:ln>
                  <a:noFill/>
                </a:ln>
                <a:effectLst/>
                <a:latin typeface="Arial" pitchFamily="34" charset="0"/>
                <a:cs typeface="Arial" pitchFamily="34" charset="0"/>
                <a:hlinkClick r:id="rId3"/>
              </a:rPr>
              <a:t>ve</a:t>
            </a:r>
            <a:r>
              <a:rPr kumimoji="0" lang="en-US" sz="1200" b="1" i="0" u="sng" strike="noStrike" cap="none" normalizeH="0" baseline="0" dirty="0" smtClean="0">
                <a:ln>
                  <a:noFill/>
                </a:ln>
                <a:effectLst/>
                <a:latin typeface="Arial" pitchFamily="34" charset="0"/>
                <a:cs typeface="Arial" pitchFamily="34" charset="0"/>
                <a:hlinkClick r:id="rId3"/>
              </a:rPr>
              <a:t>, </a:t>
            </a:r>
            <a:endParaRPr kumimoji="0" lang="en-US" sz="1200" b="0" i="0" u="sng" strike="noStrike" cap="none" normalizeH="0" baseline="0" dirty="0" smtClean="0">
              <a:ln>
                <a:noFill/>
              </a:ln>
              <a:effectLst/>
              <a:latin typeface="Arial" pitchFamily="34" charset="0"/>
              <a:cs typeface="Arial" pitchFamily="34" charset="0"/>
              <a:hlinkClick r:id="rId3"/>
            </a:endParaRPr>
          </a:p>
          <a:p>
            <a:pPr lvl="0" eaLnBrk="0" fontAlgn="base" hangingPunct="0">
              <a:spcBef>
                <a:spcPct val="0"/>
              </a:spcBef>
              <a:spcAft>
                <a:spcPct val="0"/>
              </a:spcAft>
            </a:pPr>
            <a:r>
              <a:rPr kumimoji="0" lang="en-US" sz="1200" b="0" i="0" u="none" strike="noStrike" cap="none" normalizeH="0" baseline="0" dirty="0" smtClean="0">
                <a:ln>
                  <a:noFill/>
                </a:ln>
                <a:solidFill>
                  <a:schemeClr val="tx1"/>
                </a:solidFill>
                <a:effectLst/>
                <a:latin typeface="Arial" pitchFamily="34" charset="0"/>
                <a:cs typeface="Arial" pitchFamily="34" charset="0"/>
                <a:hlinkClick r:id="rId3"/>
              </a:rPr>
              <a:t>  </a:t>
            </a:r>
            <a:r>
              <a:rPr kumimoji="0" lang="en-US" sz="1200" b="0" i="0" u="none" strike="noStrike" cap="none" normalizeH="0" baseline="0" dirty="0" smtClean="0">
                <a:ln>
                  <a:noFill/>
                </a:ln>
                <a:solidFill>
                  <a:schemeClr val="tx1"/>
                </a:solidFill>
                <a:effectLst/>
                <a:latin typeface="Arial" pitchFamily="34" charset="0"/>
                <a:cs typeface="Arial" pitchFamily="34" charset="0"/>
              </a:rPr>
              <a:t>Proctor and Gamble now offers flavor cartridges to its "</a:t>
            </a:r>
            <a:r>
              <a:rPr kumimoji="0" lang="en-US" sz="1200" b="0" i="0" u="none" strike="noStrike" cap="none" normalizeH="0" baseline="0" dirty="0" err="1" smtClean="0">
                <a:ln>
                  <a:noFill/>
                </a:ln>
                <a:solidFill>
                  <a:schemeClr val="tx1"/>
                </a:solidFill>
                <a:effectLst/>
                <a:latin typeface="Arial" pitchFamily="34" charset="0"/>
                <a:cs typeface="Arial" pitchFamily="34" charset="0"/>
              </a:rPr>
              <a:t>Pur</a:t>
            </a:r>
            <a:r>
              <a:rPr kumimoji="0" lang="en-US" sz="1200" b="0" i="0" u="none" strike="noStrike" cap="none" normalizeH="0" baseline="0" dirty="0" smtClean="0">
                <a:ln>
                  <a:noFill/>
                </a:ln>
                <a:solidFill>
                  <a:schemeClr val="tx1"/>
                </a:solidFill>
                <a:effectLst/>
                <a:latin typeface="Arial" pitchFamily="34" charset="0"/>
                <a:cs typeface="Arial" pitchFamily="34" charset="0"/>
              </a:rPr>
              <a:t> Water Filtration System", so that your tap water can have fruit flavors.</a:t>
            </a:r>
            <a:br>
              <a:rPr kumimoji="0" lang="en-US" sz="1200" b="0" i="0" u="none" strike="noStrike" cap="none" normalizeH="0" baseline="0" dirty="0" smtClean="0">
                <a:ln>
                  <a:noFill/>
                </a:ln>
                <a:solidFill>
                  <a:schemeClr val="tx1"/>
                </a:solidFill>
                <a:effectLst/>
                <a:latin typeface="Arial" pitchFamily="34" charset="0"/>
                <a:cs typeface="Arial" pitchFamily="34" charset="0"/>
              </a:rPr>
            </a:br>
            <a:r>
              <a:rPr kumimoji="0" lang="en-US" sz="1200" b="0" i="0" u="none" strike="noStrike" cap="none" normalizeH="0" baseline="0" dirty="0" smtClean="0">
                <a:ln>
                  <a:noFill/>
                </a:ln>
                <a:solidFill>
                  <a:schemeClr val="tx1"/>
                </a:solidFill>
                <a:effectLst/>
                <a:latin typeface="Arial" pitchFamily="34" charset="0"/>
                <a:cs typeface="Arial" pitchFamily="34" charset="0"/>
              </a:rPr>
              <a:t/>
            </a:r>
            <a:br>
              <a:rPr kumimoji="0" lang="en-US" sz="1200" b="0" i="0" u="none" strike="noStrike" cap="none" normalizeH="0" baseline="0" dirty="0" smtClean="0">
                <a:ln>
                  <a:noFill/>
                </a:ln>
                <a:solidFill>
                  <a:schemeClr val="tx1"/>
                </a:solidFill>
                <a:effectLst/>
                <a:latin typeface="Arial" pitchFamily="34" charset="0"/>
                <a:cs typeface="Arial" pitchFamily="34" charset="0"/>
              </a:rPr>
            </a:br>
            <a:r>
              <a:rPr kumimoji="0" lang="en-US" sz="1200" b="0" i="0" u="none" strike="noStrike" cap="none" normalizeH="0" baseline="0" dirty="0" smtClean="0">
                <a:ln>
                  <a:noFill/>
                </a:ln>
                <a:solidFill>
                  <a:schemeClr val="tx1"/>
                </a:solidFill>
                <a:effectLst/>
                <a:latin typeface="Arial" pitchFamily="34" charset="0"/>
                <a:cs typeface="Arial" pitchFamily="34" charset="0"/>
              </a:rPr>
              <a:t>The </a:t>
            </a:r>
            <a:r>
              <a:rPr kumimoji="0" lang="en-US" sz="1200" b="0" i="0" u="none" strike="noStrike" cap="none" normalizeH="0" baseline="0" dirty="0" err="1" smtClean="0">
                <a:ln>
                  <a:noFill/>
                </a:ln>
                <a:solidFill>
                  <a:schemeClr val="tx1"/>
                </a:solidFill>
                <a:effectLst/>
                <a:latin typeface="Arial" pitchFamily="34" charset="0"/>
                <a:cs typeface="Arial" pitchFamily="34" charset="0"/>
              </a:rPr>
              <a:t>Pur</a:t>
            </a:r>
            <a:r>
              <a:rPr kumimoji="0" lang="en-US" sz="1200" b="0" i="0" u="none" strike="noStrike" cap="none" normalizeH="0" baseline="0" dirty="0" smtClean="0">
                <a:ln>
                  <a:noFill/>
                </a:ln>
                <a:solidFill>
                  <a:schemeClr val="tx1"/>
                </a:solidFill>
                <a:effectLst/>
                <a:latin typeface="Arial" pitchFamily="34" charset="0"/>
                <a:cs typeface="Arial" pitchFamily="34" charset="0"/>
              </a:rPr>
              <a:t> Water Filtration System is just one of those water filters that fits on to your water faucet. The new flavor cartridges plugs into the water filter. When you turn on the water, you can press a button to add flavoring to the water.</a:t>
            </a:r>
            <a:br>
              <a:rPr kumimoji="0" lang="en-US" sz="1200" b="0" i="0" u="none" strike="noStrike" cap="none" normalizeH="0" baseline="0" dirty="0" smtClean="0">
                <a:ln>
                  <a:noFill/>
                </a:ln>
                <a:solidFill>
                  <a:schemeClr val="tx1"/>
                </a:solidFill>
                <a:effectLst/>
                <a:latin typeface="Arial" pitchFamily="34" charset="0"/>
                <a:cs typeface="Arial" pitchFamily="34" charset="0"/>
              </a:rPr>
            </a:br>
            <a:r>
              <a:rPr kumimoji="0" lang="en-US" sz="1200" b="0" i="0" u="none" strike="noStrike" cap="none" normalizeH="0" baseline="0" dirty="0" smtClean="0">
                <a:ln>
                  <a:noFill/>
                </a:ln>
                <a:solidFill>
                  <a:schemeClr val="tx1"/>
                </a:solidFill>
                <a:effectLst/>
                <a:latin typeface="Arial" pitchFamily="34" charset="0"/>
                <a:cs typeface="Arial" pitchFamily="34" charset="0"/>
              </a:rPr>
              <a:t/>
            </a:r>
            <a:br>
              <a:rPr kumimoji="0" lang="en-US" sz="1200" b="0" i="0" u="none" strike="noStrike" cap="none" normalizeH="0" baseline="0" dirty="0" smtClean="0">
                <a:ln>
                  <a:noFill/>
                </a:ln>
                <a:solidFill>
                  <a:schemeClr val="tx1"/>
                </a:solidFill>
                <a:effectLst/>
                <a:latin typeface="Arial" pitchFamily="34" charset="0"/>
                <a:cs typeface="Arial" pitchFamily="34" charset="0"/>
              </a:rPr>
            </a:br>
            <a:r>
              <a:rPr kumimoji="0" lang="en-US" sz="1200" b="0" i="0" u="none" strike="noStrike" cap="none" normalizeH="0" baseline="0" dirty="0" smtClean="0">
                <a:ln>
                  <a:noFill/>
                </a:ln>
                <a:solidFill>
                  <a:schemeClr val="tx1"/>
                </a:solidFill>
                <a:effectLst/>
                <a:latin typeface="Arial" pitchFamily="34" charset="0"/>
                <a:cs typeface="Arial" pitchFamily="34" charset="0"/>
              </a:rPr>
              <a:t>Flavor cartridges come in Strawberry, Peach, and Raspberry, and provide up to 75 glasses worth of flavoring. The flavoring contains no sugar, no fat, and no </a:t>
            </a:r>
            <a:r>
              <a:rPr kumimoji="0" lang="en-US" sz="1200" b="0" i="0" u="none" strike="noStrike" cap="none" normalizeH="0" baseline="0" dirty="0" err="1" smtClean="0">
                <a:ln>
                  <a:noFill/>
                </a:ln>
                <a:solidFill>
                  <a:schemeClr val="tx1"/>
                </a:solidFill>
                <a:effectLst/>
                <a:latin typeface="Arial" pitchFamily="34" charset="0"/>
                <a:cs typeface="Arial" pitchFamily="34" charset="0"/>
              </a:rPr>
              <a:t>carbs</a:t>
            </a:r>
            <a:r>
              <a:rPr kumimoji="0" lang="en-US" sz="1200" b="0" i="0" u="none" strike="noStrike" cap="none" normalizeH="0" baseline="0" dirty="0" smtClean="0">
                <a:ln>
                  <a:noFill/>
                </a:ln>
                <a:solidFill>
                  <a:schemeClr val="tx1"/>
                </a:solidFill>
                <a:effectLst/>
                <a:latin typeface="Arial" pitchFamily="34" charset="0"/>
                <a:cs typeface="Arial" pitchFamily="34" charset="0"/>
              </a:rPr>
              <a:t>.</a:t>
            </a:r>
            <a:endParaRPr lang="en-US" sz="1200" dirty="0"/>
          </a:p>
        </p:txBody>
      </p:sp>
    </p:spTree>
  </p:cSld>
  <p:clrMapOvr>
    <a:masterClrMapping/>
  </p:clrMapOvr>
  <p:transition xmlns:p14="http://schemas.microsoft.com/office/powerpoint/2010/main">
    <p:pull dir="rd"/>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457200"/>
            <a:ext cx="8686800" cy="1754326"/>
          </a:xfrm>
          <a:prstGeom prst="rect">
            <a:avLst/>
          </a:prstGeom>
        </p:spPr>
        <p:txBody>
          <a:bodyPr wrap="square">
            <a:spAutoFit/>
          </a:bodyPr>
          <a:lstStyle/>
          <a:p>
            <a:r>
              <a:rPr lang="en-US" dirty="0">
                <a:solidFill>
                  <a:srgbClr val="333333"/>
                </a:solidFill>
                <a:latin typeface="freight-sans-pro"/>
              </a:rPr>
              <a:t>It gets even more macro, too: 37 banks have merged to become just four — JPMorgan Chase, Bank of America, Wells Fargo and </a:t>
            </a:r>
            <a:r>
              <a:rPr lang="en-US" dirty="0" err="1">
                <a:solidFill>
                  <a:srgbClr val="333333"/>
                </a:solidFill>
                <a:latin typeface="freight-sans-pro"/>
              </a:rPr>
              <a:t>CitiGroup</a:t>
            </a:r>
            <a:r>
              <a:rPr lang="en-US" dirty="0">
                <a:solidFill>
                  <a:srgbClr val="333333"/>
                </a:solidFill>
                <a:latin typeface="freight-sans-pro"/>
              </a:rPr>
              <a:t> in a little over two decades, according to this Federal Reserve map. </a:t>
            </a:r>
          </a:p>
          <a:p>
            <a:r>
              <a:rPr lang="en-US" dirty="0">
                <a:solidFill>
                  <a:srgbClr val="333333"/>
                </a:solidFill>
                <a:latin typeface="freight-sans-pro"/>
              </a:rPr>
              <a:t>The nation's 10 largest financial institutions </a:t>
            </a:r>
            <a:r>
              <a:rPr lang="en-US" dirty="0">
                <a:solidFill>
                  <a:srgbClr val="497FBD"/>
                </a:solidFill>
                <a:latin typeface="freight-sans-pro"/>
                <a:hlinkClick r:id="rId2"/>
              </a:rPr>
              <a:t>hold</a:t>
            </a:r>
            <a:r>
              <a:rPr lang="en-US" dirty="0">
                <a:solidFill>
                  <a:srgbClr val="333333"/>
                </a:solidFill>
                <a:latin typeface="freight-sans-pro"/>
              </a:rPr>
              <a:t> 54% of our total financial assets; in 1990, they held 20%. As </a:t>
            </a:r>
            <a:r>
              <a:rPr lang="en-US" i="1" dirty="0" err="1">
                <a:solidFill>
                  <a:srgbClr val="333333"/>
                </a:solidFill>
                <a:latin typeface="freight-sans-pro"/>
              </a:rPr>
              <a:t>MotherJones</a:t>
            </a:r>
            <a:r>
              <a:rPr lang="en-US" dirty="0">
                <a:solidFill>
                  <a:srgbClr val="333333"/>
                </a:solidFill>
                <a:latin typeface="freight-sans-pro"/>
              </a:rPr>
              <a:t> </a:t>
            </a:r>
            <a:r>
              <a:rPr lang="en-US" dirty="0">
                <a:solidFill>
                  <a:srgbClr val="497FBD"/>
                </a:solidFill>
                <a:latin typeface="freight-sans-pro"/>
                <a:hlinkClick r:id="rId3"/>
              </a:rPr>
              <a:t>reports</a:t>
            </a:r>
            <a:r>
              <a:rPr lang="en-US" dirty="0">
                <a:solidFill>
                  <a:srgbClr val="333333"/>
                </a:solidFill>
                <a:latin typeface="freight-sans-pro"/>
              </a:rPr>
              <a:t>, the number of banks has dropped from more than 12,500 to about 8,000. </a:t>
            </a:r>
            <a:endParaRPr lang="en-US" b="0" i="0" dirty="0">
              <a:solidFill>
                <a:srgbClr val="333333"/>
              </a:solidFill>
              <a:effectLst/>
              <a:latin typeface="freight-sans-pro"/>
            </a:endParaRPr>
          </a:p>
        </p:txBody>
      </p:sp>
      <p:pic>
        <p:nvPicPr>
          <p:cNvPr id="51202" name="Picture 2" descr="http://media2.policymic.com/140575fd760da3a733b9391911eb0d76.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2362200"/>
            <a:ext cx="6629400" cy="42870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8177181"/>
      </p:ext>
    </p:extLst>
  </p:cSld>
  <p:clrMapOvr>
    <a:masterClrMapping/>
  </p:clrMapOvr>
  <p:transition xmlns:p14="http://schemas.microsoft.com/office/powerpoint/2010/main">
    <p:pull dir="rd"/>
  </p:transitio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533400"/>
            <a:ext cx="8229600" cy="990600"/>
          </a:xfrm>
        </p:spPr>
        <p:txBody>
          <a:bodyPr>
            <a:noAutofit/>
          </a:bodyPr>
          <a:lstStyle/>
          <a:p>
            <a:r>
              <a:rPr lang="en-US" sz="2800" u="sng" dirty="0" smtClean="0"/>
              <a:t>Branding-</a:t>
            </a:r>
            <a:r>
              <a:rPr lang="en-US" sz="2400" dirty="0" smtClean="0"/>
              <a:t/>
            </a:r>
            <a:br>
              <a:rPr lang="en-US" sz="2400" dirty="0" smtClean="0"/>
            </a:br>
            <a:r>
              <a:rPr lang="en-US" sz="2000" b="0" dirty="0" smtClean="0">
                <a:latin typeface="Arial" pitchFamily="34" charset="0"/>
                <a:cs typeface="Arial" pitchFamily="34" charset="0"/>
              </a:rPr>
              <a:t>A name, term, design, symbol or any other feature that identifies one seller's good or service as distinct from another’s. </a:t>
            </a:r>
            <a:r>
              <a:rPr lang="en-US" sz="2400" dirty="0" smtClean="0"/>
              <a:t/>
            </a:r>
            <a:br>
              <a:rPr lang="en-US" sz="2400" dirty="0" smtClean="0"/>
            </a:br>
            <a:endParaRPr lang="en-US" sz="2400" dirty="0"/>
          </a:p>
        </p:txBody>
      </p:sp>
      <p:sp>
        <p:nvSpPr>
          <p:cNvPr id="5" name="Content Placeholder 4"/>
          <p:cNvSpPr>
            <a:spLocks noGrp="1"/>
          </p:cNvSpPr>
          <p:nvPr>
            <p:ph idx="1"/>
          </p:nvPr>
        </p:nvSpPr>
        <p:spPr>
          <a:xfrm>
            <a:off x="228600" y="1295400"/>
            <a:ext cx="8686800" cy="4419600"/>
          </a:xfrm>
        </p:spPr>
        <p:txBody>
          <a:bodyPr>
            <a:noAutofit/>
          </a:bodyPr>
          <a:lstStyle/>
          <a:p>
            <a:endParaRPr lang="en-US" sz="1200" dirty="0" smtClean="0"/>
          </a:p>
          <a:p>
            <a:pPr>
              <a:buNone/>
            </a:pPr>
            <a:r>
              <a:rPr lang="en-US" sz="1800" b="1" i="1" u="sng" dirty="0" smtClean="0"/>
              <a:t>Brand name</a:t>
            </a:r>
            <a:r>
              <a:rPr lang="en-US" sz="1800" b="1" u="sng" dirty="0" smtClean="0"/>
              <a:t> </a:t>
            </a:r>
            <a:r>
              <a:rPr lang="en-US" sz="1800" b="1" u="sng" dirty="0" smtClean="0"/>
              <a:t>–</a:t>
            </a:r>
            <a:r>
              <a:rPr lang="en-US" sz="1800" dirty="0" smtClean="0"/>
              <a:t>.</a:t>
            </a:r>
            <a:r>
              <a:rPr lang="en-US" sz="1600" dirty="0" smtClean="0"/>
              <a:t/>
            </a:r>
            <a:br>
              <a:rPr lang="en-US" sz="1600" dirty="0" smtClean="0"/>
            </a:br>
            <a:endParaRPr lang="en-US" sz="1600" dirty="0" smtClean="0"/>
          </a:p>
          <a:p>
            <a:pPr>
              <a:buNone/>
            </a:pPr>
            <a:r>
              <a:rPr lang="en-US" sz="1800" b="1" i="1" u="sng" dirty="0" smtClean="0"/>
              <a:t>Brand mark</a:t>
            </a:r>
            <a:r>
              <a:rPr lang="en-US" sz="1800" dirty="0" smtClean="0"/>
              <a:t>-</a:t>
            </a:r>
            <a:r>
              <a:rPr lang="en-US" sz="1600" dirty="0" smtClean="0"/>
              <a:t/>
            </a:r>
            <a:br>
              <a:rPr lang="en-US" sz="1600" dirty="0" smtClean="0"/>
            </a:br>
            <a:endParaRPr lang="en-US" sz="1600" dirty="0" smtClean="0"/>
          </a:p>
          <a:p>
            <a:pPr>
              <a:buNone/>
            </a:pPr>
            <a:r>
              <a:rPr lang="en-US" sz="1800" b="1" i="1" u="sng" dirty="0" smtClean="0"/>
              <a:t>Trade </a:t>
            </a:r>
            <a:r>
              <a:rPr lang="en-US" sz="1800" b="1" i="1" u="sng" dirty="0" smtClean="0"/>
              <a:t>Character</a:t>
            </a:r>
            <a:r>
              <a:rPr lang="en-US" sz="1800" b="1" u="sng" dirty="0" smtClean="0"/>
              <a:t> –</a:t>
            </a:r>
          </a:p>
          <a:p>
            <a:pPr>
              <a:buNone/>
            </a:pPr>
            <a:endParaRPr lang="en-US" sz="1800" dirty="0" smtClean="0"/>
          </a:p>
          <a:p>
            <a:pPr>
              <a:buNone/>
            </a:pPr>
            <a:r>
              <a:rPr lang="en-US" sz="1800" b="1" i="1" u="sng" dirty="0" smtClean="0"/>
              <a:t>Trade </a:t>
            </a:r>
            <a:r>
              <a:rPr lang="en-US" sz="1800" b="1" i="1" u="sng" dirty="0" smtClean="0"/>
              <a:t>mark</a:t>
            </a:r>
            <a:r>
              <a:rPr lang="en-US" sz="1800" b="1" u="sng" dirty="0" smtClean="0"/>
              <a:t>-</a:t>
            </a:r>
            <a:endParaRPr lang="en-US" sz="1800" dirty="0" smtClean="0"/>
          </a:p>
          <a:p>
            <a:pPr>
              <a:buNone/>
            </a:pPr>
            <a:endParaRPr lang="en-US" sz="1200" dirty="0" smtClean="0"/>
          </a:p>
          <a:p>
            <a:pPr>
              <a:buNone/>
            </a:pPr>
            <a:r>
              <a:rPr lang="en-US" sz="2000" b="1" i="1" u="sng" dirty="0" smtClean="0"/>
              <a:t>Trade name </a:t>
            </a:r>
            <a:r>
              <a:rPr lang="en-US" sz="1800" dirty="0" smtClean="0"/>
              <a:t>-</a:t>
            </a:r>
            <a:r>
              <a:rPr lang="en-US" sz="1200" dirty="0" smtClean="0"/>
              <a:t/>
            </a:r>
            <a:br>
              <a:rPr lang="en-US" sz="1200" dirty="0" smtClean="0"/>
            </a:br>
            <a:endParaRPr lang="en-US" sz="1200" dirty="0" smtClean="0"/>
          </a:p>
          <a:p>
            <a:endParaRPr lang="en-US" sz="1200" dirty="0"/>
          </a:p>
        </p:txBody>
      </p:sp>
      <p:pic>
        <p:nvPicPr>
          <p:cNvPr id="62467" name="Picture 3"/>
          <p:cNvPicPr>
            <a:picLocks noChangeAspect="1" noChangeArrowheads="1"/>
          </p:cNvPicPr>
          <p:nvPr/>
        </p:nvPicPr>
        <p:blipFill>
          <a:blip r:embed="rId3" cstate="print"/>
          <a:srcRect/>
          <a:stretch>
            <a:fillRect/>
          </a:stretch>
        </p:blipFill>
        <p:spPr bwMode="auto">
          <a:xfrm>
            <a:off x="4876800" y="5179513"/>
            <a:ext cx="1828800" cy="1678487"/>
          </a:xfrm>
          <a:prstGeom prst="rect">
            <a:avLst/>
          </a:prstGeom>
          <a:noFill/>
          <a:ln w="9525">
            <a:noFill/>
            <a:miter lim="800000"/>
            <a:headEnd/>
            <a:tailEnd/>
          </a:ln>
          <a:effectLst/>
        </p:spPr>
      </p:pic>
      <p:pic>
        <p:nvPicPr>
          <p:cNvPr id="62468" name="Picture 4"/>
          <p:cNvPicPr>
            <a:picLocks noChangeAspect="1" noChangeArrowheads="1"/>
          </p:cNvPicPr>
          <p:nvPr/>
        </p:nvPicPr>
        <p:blipFill>
          <a:blip r:embed="rId4" cstate="print"/>
          <a:srcRect/>
          <a:stretch>
            <a:fillRect/>
          </a:stretch>
        </p:blipFill>
        <p:spPr bwMode="auto">
          <a:xfrm>
            <a:off x="7890108" y="5181600"/>
            <a:ext cx="1199376" cy="1676400"/>
          </a:xfrm>
          <a:prstGeom prst="rect">
            <a:avLst/>
          </a:prstGeom>
          <a:noFill/>
          <a:ln w="9525">
            <a:noFill/>
            <a:miter lim="800000"/>
            <a:headEnd/>
            <a:tailEnd/>
          </a:ln>
          <a:effectLst/>
        </p:spPr>
      </p:pic>
      <p:pic>
        <p:nvPicPr>
          <p:cNvPr id="62469" name="Picture 5"/>
          <p:cNvPicPr>
            <a:picLocks noChangeAspect="1" noChangeArrowheads="1"/>
          </p:cNvPicPr>
          <p:nvPr/>
        </p:nvPicPr>
        <p:blipFill>
          <a:blip r:embed="rId5" cstate="print"/>
          <a:srcRect/>
          <a:stretch>
            <a:fillRect/>
          </a:stretch>
        </p:blipFill>
        <p:spPr bwMode="auto">
          <a:xfrm>
            <a:off x="6934200" y="5181600"/>
            <a:ext cx="942975" cy="1676400"/>
          </a:xfrm>
          <a:prstGeom prst="rect">
            <a:avLst/>
          </a:prstGeom>
          <a:noFill/>
          <a:ln w="9525">
            <a:noFill/>
            <a:miter lim="800000"/>
            <a:headEnd/>
            <a:tailEnd/>
          </a:ln>
          <a:effectLst/>
        </p:spPr>
      </p:pic>
    </p:spTree>
  </p:cSld>
  <p:clrMapOvr>
    <a:masterClrMapping/>
  </p:clrMapOvr>
  <p:transition xmlns:p14="http://schemas.microsoft.com/office/powerpoint/2010/main">
    <p:pull dir="rd"/>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wipe(down)">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down)">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wipe(down)">
                                      <p:cBhvr>
                                        <p:cTn id="17" dur="500"/>
                                        <p:tgtEl>
                                          <p:spTgt spid="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5">
                                            <p:txEl>
                                              <p:pRg st="5" end="5"/>
                                            </p:txEl>
                                          </p:spTgt>
                                        </p:tgtEl>
                                        <p:attrNameLst>
                                          <p:attrName>style.visibility</p:attrName>
                                        </p:attrNameLst>
                                      </p:cBhvr>
                                      <p:to>
                                        <p:strVal val="visible"/>
                                      </p:to>
                                    </p:set>
                                    <p:animEffect transition="in" filter="wipe(down)">
                                      <p:cBhvr>
                                        <p:cTn id="22" dur="500"/>
                                        <p:tgtEl>
                                          <p:spTgt spid="5">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5">
                                            <p:txEl>
                                              <p:pRg st="7" end="7"/>
                                            </p:txEl>
                                          </p:spTgt>
                                        </p:tgtEl>
                                        <p:attrNameLst>
                                          <p:attrName>style.visibility</p:attrName>
                                        </p:attrNameLst>
                                      </p:cBhvr>
                                      <p:to>
                                        <p:strVal val="visible"/>
                                      </p:to>
                                    </p:set>
                                    <p:animEffect transition="in" filter="wipe(down)">
                                      <p:cBhvr>
                                        <p:cTn id="27" dur="500"/>
                                        <p:tgtEl>
                                          <p:spTgt spid="5">
                                            <p:txEl>
                                              <p:pRg st="7" end="7"/>
                                            </p:txEl>
                                          </p:spTgt>
                                        </p:tgtEl>
                                      </p:cBhvr>
                                    </p:animEffect>
                                  </p:childTnLst>
                                </p:cTn>
                              </p:par>
                              <p:par>
                                <p:cTn id="28" presetID="35" presetClass="path" presetSubtype="0" accel="50000" decel="50000" fill="hold" nodeType="withEffect">
                                  <p:stCondLst>
                                    <p:cond delay="0"/>
                                  </p:stCondLst>
                                  <p:childTnLst>
                                    <p:animMotion origin="layout" path="M 0.1 -0.01088 L -0.10833 -0.01088 " pathEditMode="relative" rAng="0" ptsTypes="AA">
                                      <p:cBhvr>
                                        <p:cTn id="29" dur="2000" fill="hold"/>
                                        <p:tgtEl>
                                          <p:spTgt spid="62467"/>
                                        </p:tgtEl>
                                        <p:attrNameLst>
                                          <p:attrName>ppt_x</p:attrName>
                                          <p:attrName>ppt_y</p:attrName>
                                        </p:attrNameLst>
                                      </p:cBhvr>
                                      <p:rCtr x="-104"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8" name="Picture 4" descr="Keebler&amp;trade; Town House&amp;reg; Original Crackers"/>
          <p:cNvPicPr>
            <a:picLocks noChangeAspect="1" noChangeArrowheads="1"/>
          </p:cNvPicPr>
          <p:nvPr/>
        </p:nvPicPr>
        <p:blipFill>
          <a:blip r:embed="rId3" cstate="print"/>
          <a:srcRect/>
          <a:stretch>
            <a:fillRect/>
          </a:stretch>
        </p:blipFill>
        <p:spPr bwMode="auto">
          <a:xfrm>
            <a:off x="4419600" y="685800"/>
            <a:ext cx="3886200" cy="5652656"/>
          </a:xfrm>
          <a:prstGeom prst="rect">
            <a:avLst/>
          </a:prstGeom>
          <a:noFill/>
        </p:spPr>
      </p:pic>
      <p:cxnSp>
        <p:nvCxnSpPr>
          <p:cNvPr id="8" name="Straight Arrow Connector 7"/>
          <p:cNvCxnSpPr/>
          <p:nvPr/>
        </p:nvCxnSpPr>
        <p:spPr>
          <a:xfrm rot="10800000">
            <a:off x="3352800" y="914400"/>
            <a:ext cx="12954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rot="10800000">
            <a:off x="2514600" y="1295400"/>
            <a:ext cx="23622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rot="10800000">
            <a:off x="2971800" y="2438400"/>
            <a:ext cx="1752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1066800" y="609600"/>
            <a:ext cx="2286000" cy="369332"/>
          </a:xfrm>
          <a:prstGeom prst="rect">
            <a:avLst/>
          </a:prstGeom>
          <a:noFill/>
        </p:spPr>
        <p:txBody>
          <a:bodyPr wrap="square" rtlCol="0">
            <a:spAutoFit/>
          </a:bodyPr>
          <a:lstStyle/>
          <a:p>
            <a:r>
              <a:rPr lang="en-US" dirty="0" smtClean="0"/>
              <a:t>Trade Character</a:t>
            </a:r>
            <a:endParaRPr lang="en-US" dirty="0"/>
          </a:p>
        </p:txBody>
      </p:sp>
      <p:sp>
        <p:nvSpPr>
          <p:cNvPr id="14" name="TextBox 13"/>
          <p:cNvSpPr txBox="1"/>
          <p:nvPr/>
        </p:nvSpPr>
        <p:spPr>
          <a:xfrm>
            <a:off x="838200" y="1143000"/>
            <a:ext cx="2133600" cy="369332"/>
          </a:xfrm>
          <a:prstGeom prst="rect">
            <a:avLst/>
          </a:prstGeom>
          <a:noFill/>
        </p:spPr>
        <p:txBody>
          <a:bodyPr wrap="square" rtlCol="0">
            <a:spAutoFit/>
          </a:bodyPr>
          <a:lstStyle/>
          <a:p>
            <a:r>
              <a:rPr lang="en-US" dirty="0" smtClean="0"/>
              <a:t>Trade Name</a:t>
            </a:r>
            <a:endParaRPr lang="en-US" dirty="0"/>
          </a:p>
        </p:txBody>
      </p:sp>
      <p:sp>
        <p:nvSpPr>
          <p:cNvPr id="16" name="TextBox 15"/>
          <p:cNvSpPr txBox="1"/>
          <p:nvPr/>
        </p:nvSpPr>
        <p:spPr>
          <a:xfrm>
            <a:off x="609600" y="2362200"/>
            <a:ext cx="2133600" cy="369332"/>
          </a:xfrm>
          <a:prstGeom prst="rect">
            <a:avLst/>
          </a:prstGeom>
          <a:noFill/>
        </p:spPr>
        <p:txBody>
          <a:bodyPr wrap="square" rtlCol="0">
            <a:spAutoFit/>
          </a:bodyPr>
          <a:lstStyle/>
          <a:p>
            <a:r>
              <a:rPr lang="en-US" dirty="0" smtClean="0"/>
              <a:t>Brand Name</a:t>
            </a:r>
            <a:endParaRPr lang="en-US" dirty="0"/>
          </a:p>
        </p:txBody>
      </p:sp>
      <p:cxnSp>
        <p:nvCxnSpPr>
          <p:cNvPr id="18" name="Straight Arrow Connector 17"/>
          <p:cNvCxnSpPr/>
          <p:nvPr/>
        </p:nvCxnSpPr>
        <p:spPr>
          <a:xfrm rot="5400000" flipH="1" flipV="1">
            <a:off x="4914900" y="723900"/>
            <a:ext cx="5334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5181600" y="228600"/>
            <a:ext cx="1828800" cy="369332"/>
          </a:xfrm>
          <a:prstGeom prst="rect">
            <a:avLst/>
          </a:prstGeom>
          <a:noFill/>
        </p:spPr>
        <p:txBody>
          <a:bodyPr wrap="square" rtlCol="0">
            <a:spAutoFit/>
          </a:bodyPr>
          <a:lstStyle/>
          <a:p>
            <a:r>
              <a:rPr lang="en-US" dirty="0" smtClean="0"/>
              <a:t>Brand Mark</a:t>
            </a:r>
            <a:endParaRPr lang="en-US" dirty="0"/>
          </a:p>
        </p:txBody>
      </p:sp>
      <p:sp>
        <p:nvSpPr>
          <p:cNvPr id="20" name="TextBox 19"/>
          <p:cNvSpPr txBox="1"/>
          <p:nvPr/>
        </p:nvSpPr>
        <p:spPr>
          <a:xfrm>
            <a:off x="609600" y="2895600"/>
            <a:ext cx="3124200" cy="1477328"/>
          </a:xfrm>
          <a:prstGeom prst="rect">
            <a:avLst/>
          </a:prstGeom>
          <a:noFill/>
        </p:spPr>
        <p:txBody>
          <a:bodyPr wrap="square" rtlCol="0">
            <a:spAutoFit/>
          </a:bodyPr>
          <a:lstStyle/>
          <a:p>
            <a:r>
              <a:rPr lang="en-US" i="1" dirty="0" smtClean="0"/>
              <a:t>Brands…names, terms, symbols that identify products and distinguish them from competitors products.</a:t>
            </a:r>
            <a:endParaRPr lang="en-US" i="1" dirty="0"/>
          </a:p>
        </p:txBody>
      </p:sp>
      <p:sp>
        <p:nvSpPr>
          <p:cNvPr id="15" name="TextBox 14"/>
          <p:cNvSpPr txBox="1"/>
          <p:nvPr/>
        </p:nvSpPr>
        <p:spPr>
          <a:xfrm>
            <a:off x="381000" y="4800600"/>
            <a:ext cx="3733800" cy="923330"/>
          </a:xfrm>
          <a:prstGeom prst="rect">
            <a:avLst/>
          </a:prstGeom>
          <a:noFill/>
        </p:spPr>
        <p:txBody>
          <a:bodyPr wrap="square" rtlCol="0">
            <a:spAutoFit/>
          </a:bodyPr>
          <a:lstStyle/>
          <a:p>
            <a:r>
              <a:rPr lang="en-US" dirty="0" smtClean="0"/>
              <a:t>Find the brand mark, the brand name, the trade name and the trade character.</a:t>
            </a:r>
            <a:endParaRPr lang="en-US" dirty="0"/>
          </a:p>
        </p:txBody>
      </p:sp>
    </p:spTree>
  </p:cSld>
  <p:clrMapOvr>
    <a:masterClrMapping/>
  </p:clrMapOvr>
  <p:transition xmlns:p14="http://schemas.microsoft.com/office/powerpoint/2010/main">
    <p:pull dir="rd"/>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anim calcmode="lin" valueType="num">
                                      <p:cBhvr additive="base">
                                        <p:cTn id="7"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16">
                                            <p:txEl>
                                              <p:pRg st="0" end="0"/>
                                            </p:txEl>
                                          </p:spTgt>
                                        </p:tgtEl>
                                        <p:attrNameLst>
                                          <p:attrName>style.visibility</p:attrName>
                                        </p:attrNameLst>
                                      </p:cBhvr>
                                      <p:to>
                                        <p:strVal val="visible"/>
                                      </p:to>
                                    </p:set>
                                    <p:animEffect transition="in" filter="wipe(down)">
                                      <p:cBhvr>
                                        <p:cTn id="13" dur="500"/>
                                        <p:tgtEl>
                                          <p:spTgt spid="16">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4">
                                            <p:txEl>
                                              <p:pRg st="0" end="0"/>
                                            </p:txEl>
                                          </p:spTgt>
                                        </p:tgtEl>
                                        <p:attrNameLst>
                                          <p:attrName>style.visibility</p:attrName>
                                        </p:attrNameLst>
                                      </p:cBhvr>
                                      <p:to>
                                        <p:strVal val="visible"/>
                                      </p:to>
                                    </p:set>
                                    <p:anim calcmode="lin" valueType="num">
                                      <p:cBhvr additive="base">
                                        <p:cTn id="18"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3">
                                            <p:txEl>
                                              <p:pRg st="0" end="0"/>
                                            </p:txEl>
                                          </p:spTgt>
                                        </p:tgtEl>
                                        <p:attrNameLst>
                                          <p:attrName>style.visibility</p:attrName>
                                        </p:attrNameLst>
                                      </p:cBhvr>
                                      <p:to>
                                        <p:strVal val="visible"/>
                                      </p:to>
                                    </p:set>
                                    <p:anim calcmode="lin" valueType="num">
                                      <p:cBhvr additive="base">
                                        <p:cTn id="24"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allAtOnce"/>
      <p:bldP spid="14" grpId="0" build="allAtOnce"/>
      <p:bldP spid="16" grpId="0" build="p"/>
      <p:bldP spid="19" grpId="0" build="allAtOnce"/>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400" dirty="0" smtClean="0"/>
              <a:t>Salt may never become obsolete, but the package and brand must be kept up to date</a:t>
            </a:r>
            <a:endParaRPr lang="en-US" sz="2400" dirty="0"/>
          </a:p>
        </p:txBody>
      </p:sp>
      <p:pic>
        <p:nvPicPr>
          <p:cNvPr id="46081" name="Picture 1" descr="http://www.mortonhotsalt.com/images/homepage/spacer.gif"/>
          <p:cNvPicPr>
            <a:picLocks noChangeAspect="1" noChangeArrowheads="1"/>
          </p:cNvPicPr>
          <p:nvPr/>
        </p:nvPicPr>
        <p:blipFill>
          <a:blip r:embed="rId3"/>
          <a:srcRect/>
          <a:stretch>
            <a:fillRect/>
          </a:stretch>
        </p:blipFill>
        <p:spPr bwMode="auto">
          <a:xfrm>
            <a:off x="0" y="0"/>
            <a:ext cx="142875" cy="285750"/>
          </a:xfrm>
          <a:prstGeom prst="rect">
            <a:avLst/>
          </a:prstGeom>
          <a:noFill/>
        </p:spPr>
      </p:pic>
      <p:pic>
        <p:nvPicPr>
          <p:cNvPr id="46082" name="Picture 2" descr="http://www.mortonhotsalt.com/images/homepage/spacer.gif"/>
          <p:cNvPicPr>
            <a:picLocks noChangeAspect="1" noChangeArrowheads="1"/>
          </p:cNvPicPr>
          <p:nvPr/>
        </p:nvPicPr>
        <p:blipFill>
          <a:blip r:embed="rId3"/>
          <a:srcRect/>
          <a:stretch>
            <a:fillRect/>
          </a:stretch>
        </p:blipFill>
        <p:spPr bwMode="auto">
          <a:xfrm>
            <a:off x="0" y="0"/>
            <a:ext cx="47625" cy="2047875"/>
          </a:xfrm>
          <a:prstGeom prst="rect">
            <a:avLst/>
          </a:prstGeom>
          <a:noFill/>
        </p:spPr>
      </p:pic>
      <p:pic>
        <p:nvPicPr>
          <p:cNvPr id="46083" name="Picture 3" descr="http://www.mortonhotsalt.com/images/homepage/spacer.gif"/>
          <p:cNvPicPr>
            <a:picLocks noChangeAspect="1" noChangeArrowheads="1"/>
          </p:cNvPicPr>
          <p:nvPr/>
        </p:nvPicPr>
        <p:blipFill>
          <a:blip r:embed="rId3"/>
          <a:srcRect/>
          <a:stretch>
            <a:fillRect/>
          </a:stretch>
        </p:blipFill>
        <p:spPr bwMode="auto">
          <a:xfrm>
            <a:off x="0" y="0"/>
            <a:ext cx="95250" cy="114300"/>
          </a:xfrm>
          <a:prstGeom prst="rect">
            <a:avLst/>
          </a:prstGeom>
          <a:noFill/>
        </p:spPr>
      </p:pic>
      <p:pic>
        <p:nvPicPr>
          <p:cNvPr id="46084" name="Picture 4" descr="http://www.mortonhotsalt.com/images/homepage/spacer.gif"/>
          <p:cNvPicPr>
            <a:picLocks noChangeAspect="1" noChangeArrowheads="1"/>
          </p:cNvPicPr>
          <p:nvPr/>
        </p:nvPicPr>
        <p:blipFill>
          <a:blip r:embed="rId3"/>
          <a:srcRect/>
          <a:stretch>
            <a:fillRect/>
          </a:stretch>
        </p:blipFill>
        <p:spPr bwMode="auto">
          <a:xfrm>
            <a:off x="0" y="0"/>
            <a:ext cx="95250" cy="114300"/>
          </a:xfrm>
          <a:prstGeom prst="rect">
            <a:avLst/>
          </a:prstGeom>
          <a:noFill/>
        </p:spPr>
      </p:pic>
      <p:pic>
        <p:nvPicPr>
          <p:cNvPr id="46085" name="Picture 5" descr="http://www.mortonhotsalt.com/images/homepage/spacer.gif"/>
          <p:cNvPicPr>
            <a:picLocks noChangeAspect="1" noChangeArrowheads="1"/>
          </p:cNvPicPr>
          <p:nvPr/>
        </p:nvPicPr>
        <p:blipFill>
          <a:blip r:embed="rId3"/>
          <a:srcRect/>
          <a:stretch>
            <a:fillRect/>
          </a:stretch>
        </p:blipFill>
        <p:spPr bwMode="auto">
          <a:xfrm>
            <a:off x="0" y="0"/>
            <a:ext cx="28575" cy="114300"/>
          </a:xfrm>
          <a:prstGeom prst="rect">
            <a:avLst/>
          </a:prstGeom>
          <a:noFill/>
        </p:spPr>
      </p:pic>
      <p:pic>
        <p:nvPicPr>
          <p:cNvPr id="46086" name="Picture 6" descr="http://www.mortonhotsalt.com/images/homepage/spacer.gif"/>
          <p:cNvPicPr>
            <a:picLocks noChangeAspect="1" noChangeArrowheads="1"/>
          </p:cNvPicPr>
          <p:nvPr/>
        </p:nvPicPr>
        <p:blipFill>
          <a:blip r:embed="rId3"/>
          <a:srcRect/>
          <a:stretch>
            <a:fillRect/>
          </a:stretch>
        </p:blipFill>
        <p:spPr bwMode="auto">
          <a:xfrm>
            <a:off x="0" y="0"/>
            <a:ext cx="28575" cy="114300"/>
          </a:xfrm>
          <a:prstGeom prst="rect">
            <a:avLst/>
          </a:prstGeom>
          <a:noFill/>
        </p:spPr>
      </p:pic>
      <p:pic>
        <p:nvPicPr>
          <p:cNvPr id="46087" name="Picture 7" descr="http://www.mortonhotsalt.com/images/homepage/spacer.gif"/>
          <p:cNvPicPr>
            <a:picLocks noChangeAspect="1" noChangeArrowheads="1"/>
          </p:cNvPicPr>
          <p:nvPr/>
        </p:nvPicPr>
        <p:blipFill>
          <a:blip r:embed="rId3"/>
          <a:srcRect/>
          <a:stretch>
            <a:fillRect/>
          </a:stretch>
        </p:blipFill>
        <p:spPr bwMode="auto">
          <a:xfrm>
            <a:off x="0" y="0"/>
            <a:ext cx="476250" cy="114300"/>
          </a:xfrm>
          <a:prstGeom prst="rect">
            <a:avLst/>
          </a:prstGeom>
          <a:noFill/>
        </p:spPr>
      </p:pic>
      <p:pic>
        <p:nvPicPr>
          <p:cNvPr id="46088" name="Picture 8" descr="http://www.mortonhotsalt.com/images/homepage/spacer.gif"/>
          <p:cNvPicPr>
            <a:picLocks noChangeAspect="1" noChangeArrowheads="1"/>
          </p:cNvPicPr>
          <p:nvPr/>
        </p:nvPicPr>
        <p:blipFill>
          <a:blip r:embed="rId3"/>
          <a:srcRect/>
          <a:stretch>
            <a:fillRect/>
          </a:stretch>
        </p:blipFill>
        <p:spPr bwMode="auto">
          <a:xfrm>
            <a:off x="0" y="0"/>
            <a:ext cx="190500" cy="114300"/>
          </a:xfrm>
          <a:prstGeom prst="rect">
            <a:avLst/>
          </a:prstGeom>
          <a:noFill/>
        </p:spPr>
      </p:pic>
      <p:pic>
        <p:nvPicPr>
          <p:cNvPr id="46089" name="Picture 9" descr="http://www.mortonhotsalt.com/images/homepage/spacer.gif"/>
          <p:cNvPicPr>
            <a:picLocks noChangeAspect="1" noChangeArrowheads="1"/>
          </p:cNvPicPr>
          <p:nvPr/>
        </p:nvPicPr>
        <p:blipFill>
          <a:blip r:embed="rId3"/>
          <a:srcRect/>
          <a:stretch>
            <a:fillRect/>
          </a:stretch>
        </p:blipFill>
        <p:spPr bwMode="auto">
          <a:xfrm>
            <a:off x="0" y="0"/>
            <a:ext cx="2190750" cy="114300"/>
          </a:xfrm>
          <a:prstGeom prst="rect">
            <a:avLst/>
          </a:prstGeom>
          <a:noFill/>
        </p:spPr>
      </p:pic>
      <p:pic>
        <p:nvPicPr>
          <p:cNvPr id="46090" name="Picture 10" descr="http://www.mortonhotsalt.com/images/homepage/spacer.gif"/>
          <p:cNvPicPr>
            <a:picLocks noChangeAspect="1" noChangeArrowheads="1"/>
          </p:cNvPicPr>
          <p:nvPr/>
        </p:nvPicPr>
        <p:blipFill>
          <a:blip r:embed="rId3"/>
          <a:srcRect/>
          <a:stretch>
            <a:fillRect/>
          </a:stretch>
        </p:blipFill>
        <p:spPr bwMode="auto">
          <a:xfrm>
            <a:off x="0" y="0"/>
            <a:ext cx="4000500" cy="142875"/>
          </a:xfrm>
          <a:prstGeom prst="rect">
            <a:avLst/>
          </a:prstGeom>
          <a:noFill/>
        </p:spPr>
      </p:pic>
      <p:pic>
        <p:nvPicPr>
          <p:cNvPr id="46091" name="Picture 11" descr="http://www.mortonhotsalt.com/images/homepage/spacer.gif"/>
          <p:cNvPicPr>
            <a:picLocks noChangeAspect="1" noChangeArrowheads="1"/>
          </p:cNvPicPr>
          <p:nvPr/>
        </p:nvPicPr>
        <p:blipFill>
          <a:blip r:embed="rId3"/>
          <a:srcRect/>
          <a:stretch>
            <a:fillRect/>
          </a:stretch>
        </p:blipFill>
        <p:spPr bwMode="auto">
          <a:xfrm>
            <a:off x="0" y="0"/>
            <a:ext cx="2190750" cy="114300"/>
          </a:xfrm>
          <a:prstGeom prst="rect">
            <a:avLst/>
          </a:prstGeom>
          <a:noFill/>
        </p:spPr>
      </p:pic>
      <p:pic>
        <p:nvPicPr>
          <p:cNvPr id="46103" name="Picture 23" descr="1968 Morton Salt Girl width="/>
          <p:cNvPicPr>
            <a:picLocks noChangeAspect="1" noChangeArrowheads="1"/>
          </p:cNvPicPr>
          <p:nvPr/>
        </p:nvPicPr>
        <p:blipFill>
          <a:blip r:embed="rId4" cstate="print"/>
          <a:srcRect/>
          <a:stretch>
            <a:fillRect/>
          </a:stretch>
        </p:blipFill>
        <p:spPr bwMode="auto">
          <a:xfrm>
            <a:off x="7600293" y="1752600"/>
            <a:ext cx="1667203" cy="2057400"/>
          </a:xfrm>
          <a:prstGeom prst="rect">
            <a:avLst/>
          </a:prstGeom>
          <a:noFill/>
        </p:spPr>
      </p:pic>
      <p:pic>
        <p:nvPicPr>
          <p:cNvPr id="46105" name="Picture 25" descr="1921 Morton Salt Girl"/>
          <p:cNvPicPr>
            <a:picLocks noChangeAspect="1" noChangeArrowheads="1"/>
          </p:cNvPicPr>
          <p:nvPr/>
        </p:nvPicPr>
        <p:blipFill>
          <a:blip r:embed="rId5" cstate="print"/>
          <a:srcRect/>
          <a:stretch>
            <a:fillRect/>
          </a:stretch>
        </p:blipFill>
        <p:spPr bwMode="auto">
          <a:xfrm>
            <a:off x="1828800" y="2057400"/>
            <a:ext cx="1371600" cy="1692613"/>
          </a:xfrm>
          <a:prstGeom prst="rect">
            <a:avLst/>
          </a:prstGeom>
          <a:noFill/>
        </p:spPr>
      </p:pic>
      <p:pic>
        <p:nvPicPr>
          <p:cNvPr id="46106" name="Picture 26" descr="1933 Morton Salt Girl"/>
          <p:cNvPicPr>
            <a:picLocks noChangeAspect="1" noChangeArrowheads="1"/>
          </p:cNvPicPr>
          <p:nvPr/>
        </p:nvPicPr>
        <p:blipFill>
          <a:blip r:embed="rId6" cstate="print"/>
          <a:srcRect/>
          <a:stretch>
            <a:fillRect/>
          </a:stretch>
        </p:blipFill>
        <p:spPr bwMode="auto">
          <a:xfrm>
            <a:off x="3352800" y="2057400"/>
            <a:ext cx="1371600" cy="1721796"/>
          </a:xfrm>
          <a:prstGeom prst="rect">
            <a:avLst/>
          </a:prstGeom>
          <a:noFill/>
        </p:spPr>
      </p:pic>
      <p:pic>
        <p:nvPicPr>
          <p:cNvPr id="46107" name="Picture 27" descr="1941 Morton Salt Girl"/>
          <p:cNvPicPr>
            <a:picLocks noChangeAspect="1" noChangeArrowheads="1"/>
          </p:cNvPicPr>
          <p:nvPr/>
        </p:nvPicPr>
        <p:blipFill>
          <a:blip r:embed="rId7" cstate="print"/>
          <a:srcRect/>
          <a:stretch>
            <a:fillRect/>
          </a:stretch>
        </p:blipFill>
        <p:spPr bwMode="auto">
          <a:xfrm>
            <a:off x="4876800" y="1981200"/>
            <a:ext cx="1476703" cy="1822315"/>
          </a:xfrm>
          <a:prstGeom prst="rect">
            <a:avLst/>
          </a:prstGeom>
          <a:noFill/>
        </p:spPr>
      </p:pic>
      <p:pic>
        <p:nvPicPr>
          <p:cNvPr id="46108" name="Picture 28" descr="1956 Morton Salt Girl"/>
          <p:cNvPicPr>
            <a:picLocks noChangeAspect="1" noChangeArrowheads="1"/>
          </p:cNvPicPr>
          <p:nvPr/>
        </p:nvPicPr>
        <p:blipFill>
          <a:blip r:embed="rId8" cstate="print"/>
          <a:srcRect/>
          <a:stretch>
            <a:fillRect/>
          </a:stretch>
        </p:blipFill>
        <p:spPr bwMode="auto">
          <a:xfrm>
            <a:off x="6324600" y="1981200"/>
            <a:ext cx="1451085" cy="1790700"/>
          </a:xfrm>
          <a:prstGeom prst="rect">
            <a:avLst/>
          </a:prstGeom>
          <a:noFill/>
        </p:spPr>
      </p:pic>
      <p:pic>
        <p:nvPicPr>
          <p:cNvPr id="46111" name="Picture 31" descr="1914 Morton Salt Girl">
            <a:hlinkClick r:id="rId9"/>
          </p:cNvPr>
          <p:cNvPicPr>
            <a:picLocks noChangeAspect="1" noChangeArrowheads="1"/>
          </p:cNvPicPr>
          <p:nvPr/>
        </p:nvPicPr>
        <p:blipFill>
          <a:blip r:embed="rId10" cstate="print"/>
          <a:srcRect/>
          <a:stretch>
            <a:fillRect/>
          </a:stretch>
        </p:blipFill>
        <p:spPr bwMode="auto">
          <a:xfrm>
            <a:off x="152400" y="1940668"/>
            <a:ext cx="1447800" cy="1786647"/>
          </a:xfrm>
          <a:prstGeom prst="rect">
            <a:avLst/>
          </a:prstGeom>
          <a:noFill/>
        </p:spPr>
      </p:pic>
      <p:sp>
        <p:nvSpPr>
          <p:cNvPr id="42" name="TextBox 41"/>
          <p:cNvSpPr txBox="1"/>
          <p:nvPr/>
        </p:nvSpPr>
        <p:spPr>
          <a:xfrm>
            <a:off x="762000" y="4419600"/>
            <a:ext cx="7924800" cy="369332"/>
          </a:xfrm>
          <a:prstGeom prst="rect">
            <a:avLst/>
          </a:prstGeom>
          <a:noFill/>
        </p:spPr>
        <p:txBody>
          <a:bodyPr wrap="square" rtlCol="0">
            <a:spAutoFit/>
          </a:bodyPr>
          <a:lstStyle/>
          <a:p>
            <a:r>
              <a:rPr lang="en-US" dirty="0" smtClean="0"/>
              <a:t>1914          1929           1935              1941          1956       Present</a:t>
            </a:r>
            <a:endParaRPr lang="en-US" dirty="0"/>
          </a:p>
        </p:txBody>
      </p:sp>
      <p:pic>
        <p:nvPicPr>
          <p:cNvPr id="63491" name="Picture 3"/>
          <p:cNvPicPr>
            <a:picLocks noChangeAspect="1" noChangeArrowheads="1"/>
          </p:cNvPicPr>
          <p:nvPr/>
        </p:nvPicPr>
        <p:blipFill>
          <a:blip r:embed="rId11" cstate="print"/>
          <a:srcRect/>
          <a:stretch>
            <a:fillRect/>
          </a:stretch>
        </p:blipFill>
        <p:spPr bwMode="auto">
          <a:xfrm>
            <a:off x="5791200" y="4876800"/>
            <a:ext cx="1833073" cy="1981200"/>
          </a:xfrm>
          <a:prstGeom prst="rect">
            <a:avLst/>
          </a:prstGeom>
          <a:noFill/>
          <a:ln w="9525">
            <a:noFill/>
            <a:miter lim="800000"/>
            <a:headEnd/>
            <a:tailEnd/>
          </a:ln>
          <a:effectLst/>
        </p:spPr>
      </p:pic>
      <p:sp>
        <p:nvSpPr>
          <p:cNvPr id="23" name="Right Arrow 22"/>
          <p:cNvSpPr/>
          <p:nvPr/>
        </p:nvSpPr>
        <p:spPr>
          <a:xfrm>
            <a:off x="2209800" y="5105400"/>
            <a:ext cx="2590800" cy="1143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What is the brand?</a:t>
            </a:r>
            <a:endParaRPr lang="en-US" dirty="0"/>
          </a:p>
        </p:txBody>
      </p:sp>
    </p:spTree>
  </p:cSld>
  <p:clrMapOvr>
    <a:masterClrMapping/>
  </p:clrMapOvr>
  <p:transition xmlns:p14="http://schemas.microsoft.com/office/powerpoint/2010/main">
    <p:pull dir="rd"/>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1000" fill="hold"/>
                                        <p:tgtEl>
                                          <p:spTgt spid="23"/>
                                        </p:tgtEl>
                                        <p:attrNameLst>
                                          <p:attrName>ppt_x</p:attrName>
                                        </p:attrNameLst>
                                      </p:cBhvr>
                                      <p:tavLst>
                                        <p:tav tm="0">
                                          <p:val>
                                            <p:strVal val="#ppt_x-.2"/>
                                          </p:val>
                                        </p:tav>
                                        <p:tav tm="100000">
                                          <p:val>
                                            <p:strVal val="#ppt_x"/>
                                          </p:val>
                                        </p:tav>
                                      </p:tavLst>
                                    </p:anim>
                                    <p:anim calcmode="lin" valueType="num">
                                      <p:cBhvr>
                                        <p:cTn id="8" dur="1000" fill="hold"/>
                                        <p:tgtEl>
                                          <p:spTgt spid="23"/>
                                        </p:tgtEl>
                                        <p:attrNameLst>
                                          <p:attrName>ppt_y</p:attrName>
                                        </p:attrNameLst>
                                      </p:cBhvr>
                                      <p:tavLst>
                                        <p:tav tm="0">
                                          <p:val>
                                            <p:strVal val="#ppt_y"/>
                                          </p:val>
                                        </p:tav>
                                        <p:tav tm="100000">
                                          <p:val>
                                            <p:strVal val="#ppt_y"/>
                                          </p:val>
                                        </p:tav>
                                      </p:tavLst>
                                    </p:anim>
                                    <p:animEffect transition="in" filter="wipe(right)" prLst="gradientSize: 0.1">
                                      <p:cBhvr>
                                        <p:cTn id="9" dur="1000"/>
                                        <p:tgtEl>
                                          <p:spTgt spid="23"/>
                                        </p:tgtEl>
                                      </p:cBhvr>
                                    </p:animEffect>
                                  </p:childTnLst>
                                </p:cTn>
                              </p:par>
                            </p:childTnLst>
                          </p:cTn>
                        </p:par>
                      </p:childTnLst>
                    </p:cTn>
                  </p:par>
                  <p:par>
                    <p:cTn id="10" fill="hold">
                      <p:stCondLst>
                        <p:cond delay="indefinite"/>
                      </p:stCondLst>
                      <p:childTnLst>
                        <p:par>
                          <p:cTn id="11" fill="hold">
                            <p:stCondLst>
                              <p:cond delay="0"/>
                            </p:stCondLst>
                            <p:childTnLst>
                              <p:par>
                                <p:cTn id="12" presetID="9" presetClass="entr" presetSubtype="0" fill="hold" nodeType="clickEffect">
                                  <p:stCondLst>
                                    <p:cond delay="0"/>
                                  </p:stCondLst>
                                  <p:childTnLst>
                                    <p:set>
                                      <p:cBhvr>
                                        <p:cTn id="13" dur="1" fill="hold">
                                          <p:stCondLst>
                                            <p:cond delay="0"/>
                                          </p:stCondLst>
                                        </p:cTn>
                                        <p:tgtEl>
                                          <p:spTgt spid="63491"/>
                                        </p:tgtEl>
                                        <p:attrNameLst>
                                          <p:attrName>style.visibility</p:attrName>
                                        </p:attrNameLst>
                                      </p:cBhvr>
                                      <p:to>
                                        <p:strVal val="visible"/>
                                      </p:to>
                                    </p:set>
                                    <p:animEffect transition="in" filter="dissolve">
                                      <p:cBhvr>
                                        <p:cTn id="14" dur="500"/>
                                        <p:tgtEl>
                                          <p:spTgt spid="634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Branding Policies</a:t>
            </a:r>
            <a:br>
              <a:rPr lang="en-US" dirty="0" smtClean="0"/>
            </a:br>
            <a:endParaRPr lang="en-US" dirty="0"/>
          </a:p>
        </p:txBody>
      </p:sp>
      <p:sp>
        <p:nvSpPr>
          <p:cNvPr id="2" name="Content Placeholder 1"/>
          <p:cNvSpPr>
            <a:spLocks noGrp="1"/>
          </p:cNvSpPr>
          <p:nvPr>
            <p:ph idx="1"/>
          </p:nvPr>
        </p:nvSpPr>
        <p:spPr>
          <a:xfrm>
            <a:off x="457200" y="914400"/>
            <a:ext cx="8229600" cy="5638800"/>
          </a:xfrm>
        </p:spPr>
        <p:txBody>
          <a:bodyPr>
            <a:noAutofit/>
          </a:bodyPr>
          <a:lstStyle/>
          <a:p>
            <a:pPr>
              <a:buNone/>
            </a:pPr>
            <a:r>
              <a:rPr lang="en-US" sz="2000" dirty="0" smtClean="0"/>
              <a:t>Branding policies are: </a:t>
            </a:r>
          </a:p>
          <a:p>
            <a:pPr>
              <a:buNone/>
            </a:pPr>
            <a:endParaRPr lang="en-US" sz="2000" dirty="0" smtClean="0"/>
          </a:p>
          <a:p>
            <a:r>
              <a:rPr lang="en-US" sz="2000" i="1" dirty="0" smtClean="0"/>
              <a:t>Individual Branding</a:t>
            </a:r>
            <a:r>
              <a:rPr lang="en-US" sz="2000" i="1" dirty="0" smtClean="0"/>
              <a:t>:</a:t>
            </a:r>
            <a:r>
              <a:rPr lang="en-US" sz="2000" dirty="0" smtClean="0"/>
              <a:t>.</a:t>
            </a:r>
            <a:endParaRPr lang="en-US" sz="2000" dirty="0" smtClean="0"/>
          </a:p>
          <a:p>
            <a:pPr>
              <a:buNone/>
            </a:pPr>
            <a:r>
              <a:rPr lang="en-US" sz="2000" dirty="0" smtClean="0"/>
              <a:t> </a:t>
            </a:r>
          </a:p>
          <a:p>
            <a:r>
              <a:rPr lang="en-US" sz="2000" i="1" dirty="0" smtClean="0"/>
              <a:t>Overall Family Branding</a:t>
            </a:r>
            <a:r>
              <a:rPr lang="en-US" sz="2000" i="1" dirty="0" smtClean="0"/>
              <a:t>:</a:t>
            </a:r>
          </a:p>
          <a:p>
            <a:endParaRPr lang="en-US" sz="2000" i="1" dirty="0" smtClean="0"/>
          </a:p>
          <a:p>
            <a:r>
              <a:rPr lang="en-US" sz="2000" i="1" dirty="0" smtClean="0"/>
              <a:t>Line Family Branding</a:t>
            </a:r>
            <a:r>
              <a:rPr lang="en-US" sz="2000" i="1" dirty="0" smtClean="0"/>
              <a:t>:</a:t>
            </a:r>
          </a:p>
          <a:p>
            <a:endParaRPr lang="en-US" sz="2000" dirty="0" smtClean="0"/>
          </a:p>
          <a:p>
            <a:r>
              <a:rPr lang="en-US" sz="2000" i="1" dirty="0" smtClean="0"/>
              <a:t>Brand Extension </a:t>
            </a:r>
            <a:r>
              <a:rPr lang="en-US" sz="2000" i="1" dirty="0" smtClean="0"/>
              <a:t>Branding</a:t>
            </a:r>
            <a:endParaRPr lang="en-US" sz="2000" dirty="0"/>
          </a:p>
        </p:txBody>
      </p:sp>
      <p:pic>
        <p:nvPicPr>
          <p:cNvPr id="69634" name="Picture 2" descr="http://t2.gstatic.com/images?q=tbn:1hYGe0b5u1QswM:http://www.wholesaleindustrialsupplies.net/images/250/PGC30804.JPG">
            <a:hlinkClick r:id="rId3"/>
          </p:cNvPr>
          <p:cNvPicPr>
            <a:picLocks noChangeAspect="1" noChangeArrowheads="1"/>
          </p:cNvPicPr>
          <p:nvPr/>
        </p:nvPicPr>
        <p:blipFill>
          <a:blip r:embed="rId4" cstate="print"/>
          <a:srcRect/>
          <a:stretch>
            <a:fillRect/>
          </a:stretch>
        </p:blipFill>
        <p:spPr bwMode="auto">
          <a:xfrm>
            <a:off x="7620000" y="5810249"/>
            <a:ext cx="1047750" cy="1047751"/>
          </a:xfrm>
          <a:prstGeom prst="rect">
            <a:avLst/>
          </a:prstGeom>
          <a:noFill/>
        </p:spPr>
      </p:pic>
      <p:pic>
        <p:nvPicPr>
          <p:cNvPr id="69636" name="Picture 4" descr="http://t1.gstatic.com/images?q=tbn:1wrBJbgVLG-DVM:http://www.chelationtherapyonline.com/anatomy/images/tide1.bmp">
            <a:hlinkClick r:id="rId5"/>
          </p:cNvPr>
          <p:cNvPicPr>
            <a:picLocks noChangeAspect="1" noChangeArrowheads="1"/>
          </p:cNvPicPr>
          <p:nvPr/>
        </p:nvPicPr>
        <p:blipFill>
          <a:blip r:embed="rId6" cstate="print"/>
          <a:srcRect/>
          <a:stretch>
            <a:fillRect/>
          </a:stretch>
        </p:blipFill>
        <p:spPr bwMode="auto">
          <a:xfrm>
            <a:off x="6477000" y="5695950"/>
            <a:ext cx="1228725" cy="1162050"/>
          </a:xfrm>
          <a:prstGeom prst="rect">
            <a:avLst/>
          </a:prstGeom>
          <a:noFill/>
        </p:spPr>
      </p:pic>
      <p:pic>
        <p:nvPicPr>
          <p:cNvPr id="69638" name="Picture 6" descr="http://ecx.images-amazon.com/images/I/41G0NK938QL._SS500_.jpg"/>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7696200" y="4267200"/>
            <a:ext cx="1714500" cy="1714500"/>
          </a:xfrm>
          <a:prstGeom prst="rect">
            <a:avLst/>
          </a:prstGeom>
          <a:noFill/>
        </p:spPr>
      </p:pic>
      <p:pic>
        <p:nvPicPr>
          <p:cNvPr id="62466" name="Picture 2">
            <a:hlinkClick r:id="rId8"/>
          </p:cNvPr>
          <p:cNvPicPr>
            <a:picLocks noChangeAspect="1" noChangeArrowheads="1"/>
          </p:cNvPicPr>
          <p:nvPr/>
        </p:nvPicPr>
        <p:blipFill>
          <a:blip r:embed="rId9" cstate="print"/>
          <a:srcRect/>
          <a:stretch>
            <a:fillRect/>
          </a:stretch>
        </p:blipFill>
        <p:spPr bwMode="auto">
          <a:xfrm>
            <a:off x="7200900" y="533400"/>
            <a:ext cx="1943100" cy="912746"/>
          </a:xfrm>
          <a:prstGeom prst="rect">
            <a:avLst/>
          </a:prstGeom>
          <a:noFill/>
          <a:ln w="9525">
            <a:noFill/>
            <a:miter lim="800000"/>
            <a:headEnd/>
            <a:tailEnd/>
          </a:ln>
        </p:spPr>
      </p:pic>
      <p:pic>
        <p:nvPicPr>
          <p:cNvPr id="62467" name="Picture 3">
            <a:hlinkClick r:id="rId10"/>
          </p:cNvPr>
          <p:cNvPicPr>
            <a:picLocks noChangeAspect="1" noChangeArrowheads="1"/>
          </p:cNvPicPr>
          <p:nvPr/>
        </p:nvPicPr>
        <p:blipFill>
          <a:blip r:embed="rId11" cstate="print"/>
          <a:srcRect/>
          <a:stretch>
            <a:fillRect/>
          </a:stretch>
        </p:blipFill>
        <p:spPr bwMode="auto">
          <a:xfrm>
            <a:off x="7543800" y="1905000"/>
            <a:ext cx="1600200" cy="636187"/>
          </a:xfrm>
          <a:prstGeom prst="rect">
            <a:avLst/>
          </a:prstGeom>
          <a:noFill/>
          <a:ln w="9525">
            <a:noFill/>
            <a:miter lim="800000"/>
            <a:headEnd/>
            <a:tailEnd/>
          </a:ln>
        </p:spPr>
      </p:pic>
    </p:spTree>
  </p:cSld>
  <p:clrMapOvr>
    <a:masterClrMapping/>
  </p:clrMapOvr>
  <p:transition xmlns:p14="http://schemas.microsoft.com/office/powerpoint/2010/main">
    <p:pull dir="rd"/>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wipe(down)">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wipe(down)">
                                      <p:cBhvr>
                                        <p:cTn id="17" dur="5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wipe(down)">
                                      <p:cBhvr>
                                        <p:cTn id="22" dur="500"/>
                                        <p:tgtEl>
                                          <p:spTgt spid="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animEffect transition="in" filter="wipe(down)">
                                      <p:cBhvr>
                                        <p:cTn id="27" dur="500"/>
                                        <p:tgtEl>
                                          <p:spTgt spid="2">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2">
                                            <p:txEl>
                                              <p:pRg st="8" end="8"/>
                                            </p:txEl>
                                          </p:spTgt>
                                        </p:tgtEl>
                                        <p:attrNameLst>
                                          <p:attrName>style.visibility</p:attrName>
                                        </p:attrNameLst>
                                      </p:cBhvr>
                                      <p:to>
                                        <p:strVal val="visible"/>
                                      </p:to>
                                    </p:set>
                                    <p:animEffect transition="in" filter="wipe(down)">
                                      <p:cBhvr>
                                        <p:cTn id="32"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Borrowing Brand Equity </a:t>
            </a:r>
            <a:endParaRPr lang="en-US" dirty="0"/>
          </a:p>
        </p:txBody>
      </p:sp>
      <p:sp>
        <p:nvSpPr>
          <p:cNvPr id="2" name="Content Placeholder 1"/>
          <p:cNvSpPr>
            <a:spLocks noGrp="1"/>
          </p:cNvSpPr>
          <p:nvPr>
            <p:ph idx="1"/>
          </p:nvPr>
        </p:nvSpPr>
        <p:spPr>
          <a:xfrm>
            <a:off x="457200" y="1481329"/>
            <a:ext cx="8229600" cy="1795272"/>
          </a:xfrm>
        </p:spPr>
        <p:txBody>
          <a:bodyPr/>
          <a:lstStyle/>
          <a:p>
            <a:r>
              <a:rPr lang="en-US" dirty="0" smtClean="0"/>
              <a:t>Also called co-branding</a:t>
            </a:r>
          </a:p>
          <a:p>
            <a:r>
              <a:rPr lang="en-US" dirty="0" smtClean="0"/>
              <a:t>When two or more brands create a synergistic effect by their cooperation.</a:t>
            </a:r>
            <a:endParaRPr lang="en-US" dirty="0"/>
          </a:p>
        </p:txBody>
      </p:sp>
      <p:pic>
        <p:nvPicPr>
          <p:cNvPr id="62466" name="Picture 2"/>
          <p:cNvPicPr>
            <a:picLocks noChangeAspect="1" noChangeArrowheads="1"/>
          </p:cNvPicPr>
          <p:nvPr/>
        </p:nvPicPr>
        <p:blipFill>
          <a:blip r:embed="rId2" cstate="print"/>
          <a:srcRect/>
          <a:stretch>
            <a:fillRect/>
          </a:stretch>
        </p:blipFill>
        <p:spPr bwMode="auto">
          <a:xfrm>
            <a:off x="228600" y="2895600"/>
            <a:ext cx="3035905" cy="2390775"/>
          </a:xfrm>
          <a:prstGeom prst="rect">
            <a:avLst/>
          </a:prstGeom>
          <a:noFill/>
          <a:ln w="9525">
            <a:noFill/>
            <a:miter lim="800000"/>
            <a:headEnd/>
            <a:tailEnd/>
          </a:ln>
        </p:spPr>
      </p:pic>
      <p:pic>
        <p:nvPicPr>
          <p:cNvPr id="62467" name="Picture 3">
            <a:hlinkClick r:id="rId3"/>
          </p:cNvPr>
          <p:cNvPicPr>
            <a:picLocks noChangeAspect="1" noChangeArrowheads="1"/>
          </p:cNvPicPr>
          <p:nvPr/>
        </p:nvPicPr>
        <p:blipFill>
          <a:blip r:embed="rId4" cstate="print">
            <a:clrChange>
              <a:clrFrom>
                <a:srgbClr val="EDECD8"/>
              </a:clrFrom>
              <a:clrTo>
                <a:srgbClr val="EDECD8">
                  <a:alpha val="0"/>
                </a:srgbClr>
              </a:clrTo>
            </a:clrChange>
          </a:blip>
          <a:srcRect/>
          <a:stretch>
            <a:fillRect/>
          </a:stretch>
        </p:blipFill>
        <p:spPr bwMode="auto">
          <a:xfrm>
            <a:off x="5943600" y="2286000"/>
            <a:ext cx="2851288" cy="2428875"/>
          </a:xfrm>
          <a:prstGeom prst="rect">
            <a:avLst/>
          </a:prstGeom>
          <a:noFill/>
          <a:ln w="9525">
            <a:noFill/>
            <a:miter lim="800000"/>
            <a:headEnd/>
            <a:tailEnd/>
          </a:ln>
        </p:spPr>
      </p:pic>
      <p:pic>
        <p:nvPicPr>
          <p:cNvPr id="63490" name="Picture 2"/>
          <p:cNvPicPr>
            <a:picLocks noChangeAspect="1" noChangeArrowheads="1"/>
          </p:cNvPicPr>
          <p:nvPr/>
        </p:nvPicPr>
        <p:blipFill>
          <a:blip r:embed="rId5" cstate="print"/>
          <a:srcRect/>
          <a:stretch>
            <a:fillRect/>
          </a:stretch>
        </p:blipFill>
        <p:spPr bwMode="auto">
          <a:xfrm>
            <a:off x="2209800" y="4279900"/>
            <a:ext cx="6184900" cy="2578100"/>
          </a:xfrm>
          <a:prstGeom prst="rect">
            <a:avLst/>
          </a:prstGeom>
          <a:noFill/>
          <a:ln w="9525">
            <a:noFill/>
            <a:miter lim="800000"/>
            <a:headEnd/>
            <a:tailEnd/>
          </a:ln>
        </p:spPr>
      </p:pic>
    </p:spTree>
  </p:cSld>
  <p:clrMapOvr>
    <a:masterClrMapping/>
  </p:clrMapOvr>
  <p:transition xmlns:p14="http://schemas.microsoft.com/office/powerpoint/2010/main">
    <p:pull dir="rd"/>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2467"/>
                                        </p:tgtEl>
                                        <p:attrNameLst>
                                          <p:attrName>style.visibility</p:attrName>
                                        </p:attrNameLst>
                                      </p:cBhvr>
                                      <p:to>
                                        <p:strVal val="visible"/>
                                      </p:to>
                                    </p:set>
                                    <p:anim calcmode="lin" valueType="num">
                                      <p:cBhvr additive="base">
                                        <p:cTn id="7" dur="500" fill="hold"/>
                                        <p:tgtEl>
                                          <p:spTgt spid="62467"/>
                                        </p:tgtEl>
                                        <p:attrNameLst>
                                          <p:attrName>ppt_x</p:attrName>
                                        </p:attrNameLst>
                                      </p:cBhvr>
                                      <p:tavLst>
                                        <p:tav tm="0">
                                          <p:val>
                                            <p:strVal val="#ppt_x"/>
                                          </p:val>
                                        </p:tav>
                                        <p:tav tm="100000">
                                          <p:val>
                                            <p:strVal val="#ppt_x"/>
                                          </p:val>
                                        </p:tav>
                                      </p:tavLst>
                                    </p:anim>
                                    <p:anim calcmode="lin" valueType="num">
                                      <p:cBhvr additive="base">
                                        <p:cTn id="8" dur="500" fill="hold"/>
                                        <p:tgtEl>
                                          <p:spTgt spid="62467"/>
                                        </p:tgtEl>
                                        <p:attrNameLst>
                                          <p:attrName>ppt_y</p:attrName>
                                        </p:attrNameLst>
                                      </p:cBhvr>
                                      <p:tavLst>
                                        <p:tav tm="0">
                                          <p:val>
                                            <p:strVal val="1+#ppt_h/2"/>
                                          </p:val>
                                        </p:tav>
                                        <p:tav tm="100000">
                                          <p:val>
                                            <p:strVal val="#ppt_y"/>
                                          </p:val>
                                        </p:tav>
                                      </p:tavLst>
                                    </p:anim>
                                  </p:childTnLst>
                                </p:cTn>
                              </p:par>
                              <p:par>
                                <p:cTn id="9" presetID="4" presetClass="entr" presetSubtype="16" fill="hold" nodeType="withEffect">
                                  <p:stCondLst>
                                    <p:cond delay="0"/>
                                  </p:stCondLst>
                                  <p:childTnLst>
                                    <p:set>
                                      <p:cBhvr>
                                        <p:cTn id="10" dur="1" fill="hold">
                                          <p:stCondLst>
                                            <p:cond delay="0"/>
                                          </p:stCondLst>
                                        </p:cTn>
                                        <p:tgtEl>
                                          <p:spTgt spid="62466"/>
                                        </p:tgtEl>
                                        <p:attrNameLst>
                                          <p:attrName>style.visibility</p:attrName>
                                        </p:attrNameLst>
                                      </p:cBhvr>
                                      <p:to>
                                        <p:strVal val="visible"/>
                                      </p:to>
                                    </p:set>
                                    <p:animEffect transition="in" filter="box(in)">
                                      <p:cBhvr>
                                        <p:cTn id="11" dur="500"/>
                                        <p:tgtEl>
                                          <p:spTgt spid="62466"/>
                                        </p:tgtEl>
                                      </p:cBhvr>
                                    </p:animEffect>
                                  </p:childTnLst>
                                </p:cTn>
                              </p:par>
                            </p:childTnLst>
                          </p:cTn>
                        </p:par>
                      </p:childTnLst>
                    </p:cTn>
                  </p:par>
                  <p:par>
                    <p:cTn id="12" fill="hold">
                      <p:stCondLst>
                        <p:cond delay="indefinite"/>
                      </p:stCondLst>
                      <p:childTnLst>
                        <p:par>
                          <p:cTn id="13" fill="hold">
                            <p:stCondLst>
                              <p:cond delay="0"/>
                            </p:stCondLst>
                            <p:childTnLst>
                              <p:par>
                                <p:cTn id="14" presetID="24" presetClass="entr" presetSubtype="0" fill="hold" nodeType="clickEffect">
                                  <p:stCondLst>
                                    <p:cond delay="0"/>
                                  </p:stCondLst>
                                  <p:childTnLst>
                                    <p:set>
                                      <p:cBhvr>
                                        <p:cTn id="15" dur="1" fill="hold">
                                          <p:stCondLst>
                                            <p:cond delay="0"/>
                                          </p:stCondLst>
                                        </p:cTn>
                                        <p:tgtEl>
                                          <p:spTgt spid="63490"/>
                                        </p:tgtEl>
                                        <p:attrNameLst>
                                          <p:attrName>style.visibility</p:attrName>
                                        </p:attrNameLst>
                                      </p:cBhvr>
                                      <p:to>
                                        <p:strVal val="visible"/>
                                      </p:to>
                                    </p:set>
                                    <p:anim to="" calcmode="lin" valueType="num">
                                      <p:cBhvr>
                                        <p:cTn id="16" dur="1" fill="hold"/>
                                        <p:tgtEl>
                                          <p:spTgt spid="63490"/>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9" name="Picture 3" descr="http://www.pg.com/images/common/spacer.gif"/>
          <p:cNvPicPr>
            <a:picLocks noChangeAspect="1" noChangeArrowheads="1"/>
          </p:cNvPicPr>
          <p:nvPr/>
        </p:nvPicPr>
        <p:blipFill>
          <a:blip r:embed="rId3"/>
          <a:srcRect/>
          <a:stretch>
            <a:fillRect/>
          </a:stretch>
        </p:blipFill>
        <p:spPr bwMode="auto">
          <a:xfrm>
            <a:off x="0" y="0"/>
            <a:ext cx="9525" cy="47625"/>
          </a:xfrm>
          <a:prstGeom prst="rect">
            <a:avLst/>
          </a:prstGeom>
          <a:noFill/>
        </p:spPr>
      </p:pic>
      <p:pic>
        <p:nvPicPr>
          <p:cNvPr id="50180" name="Picture 4" descr="Body Wash &amp; Soap"/>
          <p:cNvPicPr>
            <a:picLocks noChangeAspect="1" noChangeArrowheads="1"/>
          </p:cNvPicPr>
          <p:nvPr/>
        </p:nvPicPr>
        <p:blipFill>
          <a:blip r:embed="rId4" cstate="print"/>
          <a:srcRect/>
          <a:stretch>
            <a:fillRect/>
          </a:stretch>
        </p:blipFill>
        <p:spPr bwMode="auto">
          <a:xfrm>
            <a:off x="762000" y="838200"/>
            <a:ext cx="3857625" cy="428625"/>
          </a:xfrm>
          <a:prstGeom prst="rect">
            <a:avLst/>
          </a:prstGeom>
          <a:noFill/>
        </p:spPr>
      </p:pic>
      <p:pic>
        <p:nvPicPr>
          <p:cNvPr id="50181" name="Picture 5" descr="http://www.pg.com/images/product_card/v3/camay/pb_logo_camay.gif"/>
          <p:cNvPicPr>
            <a:picLocks noChangeAspect="1" noChangeArrowheads="1"/>
          </p:cNvPicPr>
          <p:nvPr/>
        </p:nvPicPr>
        <p:blipFill>
          <a:blip r:embed="rId5" cstate="print"/>
          <a:srcRect/>
          <a:stretch>
            <a:fillRect/>
          </a:stretch>
        </p:blipFill>
        <p:spPr bwMode="auto">
          <a:xfrm>
            <a:off x="2286000" y="1524000"/>
            <a:ext cx="1209675" cy="923925"/>
          </a:xfrm>
          <a:prstGeom prst="rect">
            <a:avLst/>
          </a:prstGeom>
          <a:noFill/>
        </p:spPr>
      </p:pic>
      <p:pic>
        <p:nvPicPr>
          <p:cNvPr id="50182" name="Picture 6" descr="http://www.pg.com/images/common/spacer.gif"/>
          <p:cNvPicPr>
            <a:picLocks noChangeAspect="1" noChangeArrowheads="1"/>
          </p:cNvPicPr>
          <p:nvPr/>
        </p:nvPicPr>
        <p:blipFill>
          <a:blip r:embed="rId3"/>
          <a:srcRect/>
          <a:stretch>
            <a:fillRect/>
          </a:stretch>
        </p:blipFill>
        <p:spPr bwMode="auto">
          <a:xfrm>
            <a:off x="0" y="0"/>
            <a:ext cx="95250" cy="9525"/>
          </a:xfrm>
          <a:prstGeom prst="rect">
            <a:avLst/>
          </a:prstGeom>
          <a:noFill/>
        </p:spPr>
      </p:pic>
      <p:pic>
        <p:nvPicPr>
          <p:cNvPr id="50183" name="Picture 7" descr="http://www.pg.com/images/cframe/arrow1.gif"/>
          <p:cNvPicPr>
            <a:picLocks noChangeAspect="1" noChangeArrowheads="1"/>
          </p:cNvPicPr>
          <p:nvPr/>
        </p:nvPicPr>
        <p:blipFill>
          <a:blip r:embed="rId6" cstate="print"/>
          <a:srcRect/>
          <a:stretch>
            <a:fillRect/>
          </a:stretch>
        </p:blipFill>
        <p:spPr bwMode="auto">
          <a:xfrm>
            <a:off x="0" y="0"/>
            <a:ext cx="57150" cy="85725"/>
          </a:xfrm>
          <a:prstGeom prst="rect">
            <a:avLst/>
          </a:prstGeom>
          <a:noFill/>
        </p:spPr>
      </p:pic>
      <p:pic>
        <p:nvPicPr>
          <p:cNvPr id="50184" name="Picture 8" descr="http://www.pg.com/images/common/spacer.gif"/>
          <p:cNvPicPr>
            <a:picLocks noChangeAspect="1" noChangeArrowheads="1"/>
          </p:cNvPicPr>
          <p:nvPr/>
        </p:nvPicPr>
        <p:blipFill>
          <a:blip r:embed="rId3"/>
          <a:srcRect/>
          <a:stretch>
            <a:fillRect/>
          </a:stretch>
        </p:blipFill>
        <p:spPr bwMode="auto">
          <a:xfrm>
            <a:off x="0" y="0"/>
            <a:ext cx="9525" cy="190500"/>
          </a:xfrm>
          <a:prstGeom prst="rect">
            <a:avLst/>
          </a:prstGeom>
          <a:noFill/>
        </p:spPr>
      </p:pic>
      <p:pic>
        <p:nvPicPr>
          <p:cNvPr id="50185" name="Picture 9" descr="http://www.pg.com/images/product_card/v3/ivory/pb_logo_ivory.gif"/>
          <p:cNvPicPr>
            <a:picLocks noChangeAspect="1" noChangeArrowheads="1"/>
          </p:cNvPicPr>
          <p:nvPr/>
        </p:nvPicPr>
        <p:blipFill>
          <a:blip r:embed="rId7" cstate="print"/>
          <a:srcRect/>
          <a:stretch>
            <a:fillRect/>
          </a:stretch>
        </p:blipFill>
        <p:spPr bwMode="auto">
          <a:xfrm>
            <a:off x="914400" y="1447800"/>
            <a:ext cx="1209675" cy="923925"/>
          </a:xfrm>
          <a:prstGeom prst="rect">
            <a:avLst/>
          </a:prstGeom>
          <a:noFill/>
        </p:spPr>
      </p:pic>
      <p:pic>
        <p:nvPicPr>
          <p:cNvPr id="50186" name="Picture 10" descr="http://www.pg.com/images/common/spacer.gif"/>
          <p:cNvPicPr>
            <a:picLocks noChangeAspect="1" noChangeArrowheads="1"/>
          </p:cNvPicPr>
          <p:nvPr/>
        </p:nvPicPr>
        <p:blipFill>
          <a:blip r:embed="rId3"/>
          <a:srcRect/>
          <a:stretch>
            <a:fillRect/>
          </a:stretch>
        </p:blipFill>
        <p:spPr bwMode="auto">
          <a:xfrm>
            <a:off x="0" y="0"/>
            <a:ext cx="95250" cy="9525"/>
          </a:xfrm>
          <a:prstGeom prst="rect">
            <a:avLst/>
          </a:prstGeom>
          <a:noFill/>
        </p:spPr>
      </p:pic>
      <p:pic>
        <p:nvPicPr>
          <p:cNvPr id="50187" name="Picture 11" descr="http://www.pg.com/images/cframe/arrow1.gif"/>
          <p:cNvPicPr>
            <a:picLocks noChangeAspect="1" noChangeArrowheads="1"/>
          </p:cNvPicPr>
          <p:nvPr/>
        </p:nvPicPr>
        <p:blipFill>
          <a:blip r:embed="rId6" cstate="print"/>
          <a:srcRect/>
          <a:stretch>
            <a:fillRect/>
          </a:stretch>
        </p:blipFill>
        <p:spPr bwMode="auto">
          <a:xfrm>
            <a:off x="0" y="0"/>
            <a:ext cx="57150" cy="85725"/>
          </a:xfrm>
          <a:prstGeom prst="rect">
            <a:avLst/>
          </a:prstGeom>
          <a:noFill/>
        </p:spPr>
      </p:pic>
      <p:pic>
        <p:nvPicPr>
          <p:cNvPr id="50188" name="Picture 12" descr="http://www.pg.com/images/common/spacer.gif"/>
          <p:cNvPicPr>
            <a:picLocks noChangeAspect="1" noChangeArrowheads="1"/>
          </p:cNvPicPr>
          <p:nvPr/>
        </p:nvPicPr>
        <p:blipFill>
          <a:blip r:embed="rId3"/>
          <a:srcRect/>
          <a:stretch>
            <a:fillRect/>
          </a:stretch>
        </p:blipFill>
        <p:spPr bwMode="auto">
          <a:xfrm>
            <a:off x="0" y="0"/>
            <a:ext cx="9525" cy="190500"/>
          </a:xfrm>
          <a:prstGeom prst="rect">
            <a:avLst/>
          </a:prstGeom>
          <a:noFill/>
        </p:spPr>
      </p:pic>
      <p:pic>
        <p:nvPicPr>
          <p:cNvPr id="50189" name="Picture 13" descr="http://www.pg.com/images/product_card/v3/brand_sites/noxzema.gif"/>
          <p:cNvPicPr>
            <a:picLocks noChangeAspect="1" noChangeArrowheads="1"/>
          </p:cNvPicPr>
          <p:nvPr/>
        </p:nvPicPr>
        <p:blipFill>
          <a:blip r:embed="rId8" cstate="print"/>
          <a:srcRect/>
          <a:stretch>
            <a:fillRect/>
          </a:stretch>
        </p:blipFill>
        <p:spPr bwMode="auto">
          <a:xfrm>
            <a:off x="2209800" y="4267200"/>
            <a:ext cx="1209675" cy="923925"/>
          </a:xfrm>
          <a:prstGeom prst="rect">
            <a:avLst/>
          </a:prstGeom>
          <a:noFill/>
        </p:spPr>
      </p:pic>
      <p:pic>
        <p:nvPicPr>
          <p:cNvPr id="50190" name="Picture 14" descr="http://www.pg.com/images/common/spacer.gif"/>
          <p:cNvPicPr>
            <a:picLocks noChangeAspect="1" noChangeArrowheads="1"/>
          </p:cNvPicPr>
          <p:nvPr/>
        </p:nvPicPr>
        <p:blipFill>
          <a:blip r:embed="rId3"/>
          <a:srcRect/>
          <a:stretch>
            <a:fillRect/>
          </a:stretch>
        </p:blipFill>
        <p:spPr bwMode="auto">
          <a:xfrm>
            <a:off x="0" y="0"/>
            <a:ext cx="95250" cy="9525"/>
          </a:xfrm>
          <a:prstGeom prst="rect">
            <a:avLst/>
          </a:prstGeom>
          <a:noFill/>
        </p:spPr>
      </p:pic>
      <p:pic>
        <p:nvPicPr>
          <p:cNvPr id="50191" name="Picture 15" descr="http://www.pg.com/images/cframe/arrow1.gif"/>
          <p:cNvPicPr>
            <a:picLocks noChangeAspect="1" noChangeArrowheads="1"/>
          </p:cNvPicPr>
          <p:nvPr/>
        </p:nvPicPr>
        <p:blipFill>
          <a:blip r:embed="rId6" cstate="print"/>
          <a:srcRect/>
          <a:stretch>
            <a:fillRect/>
          </a:stretch>
        </p:blipFill>
        <p:spPr bwMode="auto">
          <a:xfrm>
            <a:off x="0" y="0"/>
            <a:ext cx="57150" cy="85725"/>
          </a:xfrm>
          <a:prstGeom prst="rect">
            <a:avLst/>
          </a:prstGeom>
          <a:noFill/>
        </p:spPr>
      </p:pic>
      <p:pic>
        <p:nvPicPr>
          <p:cNvPr id="50192" name="Picture 16" descr="http://www.pg.com/images/common/spacer.gif"/>
          <p:cNvPicPr>
            <a:picLocks noChangeAspect="1" noChangeArrowheads="1"/>
          </p:cNvPicPr>
          <p:nvPr/>
        </p:nvPicPr>
        <p:blipFill>
          <a:blip r:embed="rId3"/>
          <a:srcRect/>
          <a:stretch>
            <a:fillRect/>
          </a:stretch>
        </p:blipFill>
        <p:spPr bwMode="auto">
          <a:xfrm>
            <a:off x="0" y="0"/>
            <a:ext cx="9525" cy="190500"/>
          </a:xfrm>
          <a:prstGeom prst="rect">
            <a:avLst/>
          </a:prstGeom>
          <a:noFill/>
        </p:spPr>
      </p:pic>
      <p:pic>
        <p:nvPicPr>
          <p:cNvPr id="50193" name="Picture 17" descr="http://www.pg.com/images/product_card/v3/olay/pb_logo_olay_new.gif"/>
          <p:cNvPicPr>
            <a:picLocks noChangeAspect="1" noChangeArrowheads="1"/>
          </p:cNvPicPr>
          <p:nvPr/>
        </p:nvPicPr>
        <p:blipFill>
          <a:blip r:embed="rId9" cstate="print"/>
          <a:srcRect/>
          <a:stretch>
            <a:fillRect/>
          </a:stretch>
        </p:blipFill>
        <p:spPr bwMode="auto">
          <a:xfrm>
            <a:off x="2362200" y="2819400"/>
            <a:ext cx="1209675" cy="923925"/>
          </a:xfrm>
          <a:prstGeom prst="rect">
            <a:avLst/>
          </a:prstGeom>
          <a:noFill/>
        </p:spPr>
      </p:pic>
      <p:pic>
        <p:nvPicPr>
          <p:cNvPr id="50194" name="Picture 18" descr="http://www.pg.com/images/common/spacer.gif"/>
          <p:cNvPicPr>
            <a:picLocks noChangeAspect="1" noChangeArrowheads="1"/>
          </p:cNvPicPr>
          <p:nvPr/>
        </p:nvPicPr>
        <p:blipFill>
          <a:blip r:embed="rId3"/>
          <a:srcRect/>
          <a:stretch>
            <a:fillRect/>
          </a:stretch>
        </p:blipFill>
        <p:spPr bwMode="auto">
          <a:xfrm>
            <a:off x="0" y="0"/>
            <a:ext cx="95250" cy="9525"/>
          </a:xfrm>
          <a:prstGeom prst="rect">
            <a:avLst/>
          </a:prstGeom>
          <a:noFill/>
        </p:spPr>
      </p:pic>
      <p:pic>
        <p:nvPicPr>
          <p:cNvPr id="50195" name="Picture 19" descr="http://www.pg.com/images/cframe/arrow1.gif"/>
          <p:cNvPicPr>
            <a:picLocks noChangeAspect="1" noChangeArrowheads="1"/>
          </p:cNvPicPr>
          <p:nvPr/>
        </p:nvPicPr>
        <p:blipFill>
          <a:blip r:embed="rId6" cstate="print"/>
          <a:srcRect/>
          <a:stretch>
            <a:fillRect/>
          </a:stretch>
        </p:blipFill>
        <p:spPr bwMode="auto">
          <a:xfrm>
            <a:off x="0" y="0"/>
            <a:ext cx="57150" cy="85725"/>
          </a:xfrm>
          <a:prstGeom prst="rect">
            <a:avLst/>
          </a:prstGeom>
          <a:noFill/>
        </p:spPr>
      </p:pic>
      <p:pic>
        <p:nvPicPr>
          <p:cNvPr id="50196" name="Picture 20" descr="http://www.pg.com/images/common/spacer.gif"/>
          <p:cNvPicPr>
            <a:picLocks noChangeAspect="1" noChangeArrowheads="1"/>
          </p:cNvPicPr>
          <p:nvPr/>
        </p:nvPicPr>
        <p:blipFill>
          <a:blip r:embed="rId3"/>
          <a:srcRect/>
          <a:stretch>
            <a:fillRect/>
          </a:stretch>
        </p:blipFill>
        <p:spPr bwMode="auto">
          <a:xfrm>
            <a:off x="0" y="0"/>
            <a:ext cx="9525" cy="190500"/>
          </a:xfrm>
          <a:prstGeom prst="rect">
            <a:avLst/>
          </a:prstGeom>
          <a:noFill/>
        </p:spPr>
      </p:pic>
      <p:pic>
        <p:nvPicPr>
          <p:cNvPr id="50197" name="Picture 21" descr="http://www.pg.com/images/product_card/v3/oldspice/pb_logo_oldspice.gif"/>
          <p:cNvPicPr>
            <a:picLocks noChangeAspect="1" noChangeArrowheads="1"/>
          </p:cNvPicPr>
          <p:nvPr/>
        </p:nvPicPr>
        <p:blipFill>
          <a:blip r:embed="rId10" cstate="print"/>
          <a:srcRect/>
          <a:stretch>
            <a:fillRect/>
          </a:stretch>
        </p:blipFill>
        <p:spPr bwMode="auto">
          <a:xfrm>
            <a:off x="685800" y="4267200"/>
            <a:ext cx="1209675" cy="923925"/>
          </a:xfrm>
          <a:prstGeom prst="rect">
            <a:avLst/>
          </a:prstGeom>
          <a:noFill/>
        </p:spPr>
      </p:pic>
      <p:pic>
        <p:nvPicPr>
          <p:cNvPr id="50198" name="Picture 22" descr="http://www.pg.com/images/common/spacer.gif"/>
          <p:cNvPicPr>
            <a:picLocks noChangeAspect="1" noChangeArrowheads="1"/>
          </p:cNvPicPr>
          <p:nvPr/>
        </p:nvPicPr>
        <p:blipFill>
          <a:blip r:embed="rId3"/>
          <a:srcRect/>
          <a:stretch>
            <a:fillRect/>
          </a:stretch>
        </p:blipFill>
        <p:spPr bwMode="auto">
          <a:xfrm>
            <a:off x="0" y="0"/>
            <a:ext cx="95250" cy="9525"/>
          </a:xfrm>
          <a:prstGeom prst="rect">
            <a:avLst/>
          </a:prstGeom>
          <a:noFill/>
        </p:spPr>
      </p:pic>
      <p:pic>
        <p:nvPicPr>
          <p:cNvPr id="50199" name="Picture 23" descr="http://www.pg.com/images/cframe/arrow1.gif"/>
          <p:cNvPicPr>
            <a:picLocks noChangeAspect="1" noChangeArrowheads="1"/>
          </p:cNvPicPr>
          <p:nvPr/>
        </p:nvPicPr>
        <p:blipFill>
          <a:blip r:embed="rId6" cstate="print"/>
          <a:srcRect/>
          <a:stretch>
            <a:fillRect/>
          </a:stretch>
        </p:blipFill>
        <p:spPr bwMode="auto">
          <a:xfrm>
            <a:off x="0" y="0"/>
            <a:ext cx="57150" cy="85725"/>
          </a:xfrm>
          <a:prstGeom prst="rect">
            <a:avLst/>
          </a:prstGeom>
          <a:noFill/>
        </p:spPr>
      </p:pic>
      <p:pic>
        <p:nvPicPr>
          <p:cNvPr id="50200" name="Picture 24" descr="http://www.pg.com/images/common/spacer.gif"/>
          <p:cNvPicPr>
            <a:picLocks noChangeAspect="1" noChangeArrowheads="1"/>
          </p:cNvPicPr>
          <p:nvPr/>
        </p:nvPicPr>
        <p:blipFill>
          <a:blip r:embed="rId3"/>
          <a:srcRect/>
          <a:stretch>
            <a:fillRect/>
          </a:stretch>
        </p:blipFill>
        <p:spPr bwMode="auto">
          <a:xfrm>
            <a:off x="0" y="0"/>
            <a:ext cx="9525" cy="190500"/>
          </a:xfrm>
          <a:prstGeom prst="rect">
            <a:avLst/>
          </a:prstGeom>
          <a:noFill/>
        </p:spPr>
      </p:pic>
      <p:pic>
        <p:nvPicPr>
          <p:cNvPr id="50201" name="Picture 25" descr="http://www.pg.com/images/product_card/v3/safeguard/pb_logo_safeguard.gif"/>
          <p:cNvPicPr>
            <a:picLocks noChangeAspect="1" noChangeArrowheads="1"/>
          </p:cNvPicPr>
          <p:nvPr/>
        </p:nvPicPr>
        <p:blipFill>
          <a:blip r:embed="rId11" cstate="print"/>
          <a:srcRect/>
          <a:stretch>
            <a:fillRect/>
          </a:stretch>
        </p:blipFill>
        <p:spPr bwMode="auto">
          <a:xfrm>
            <a:off x="762000" y="2209800"/>
            <a:ext cx="1209675" cy="923925"/>
          </a:xfrm>
          <a:prstGeom prst="rect">
            <a:avLst/>
          </a:prstGeom>
          <a:noFill/>
        </p:spPr>
      </p:pic>
      <p:pic>
        <p:nvPicPr>
          <p:cNvPr id="50202" name="Picture 26" descr="http://www.pg.com/images/common/spacer.gif"/>
          <p:cNvPicPr>
            <a:picLocks noChangeAspect="1" noChangeArrowheads="1"/>
          </p:cNvPicPr>
          <p:nvPr/>
        </p:nvPicPr>
        <p:blipFill>
          <a:blip r:embed="rId3"/>
          <a:srcRect/>
          <a:stretch>
            <a:fillRect/>
          </a:stretch>
        </p:blipFill>
        <p:spPr bwMode="auto">
          <a:xfrm>
            <a:off x="0" y="0"/>
            <a:ext cx="95250" cy="9525"/>
          </a:xfrm>
          <a:prstGeom prst="rect">
            <a:avLst/>
          </a:prstGeom>
          <a:noFill/>
        </p:spPr>
      </p:pic>
      <p:pic>
        <p:nvPicPr>
          <p:cNvPr id="50203" name="Picture 27" descr="http://www.pg.com/images/cframe/arrow1.gif"/>
          <p:cNvPicPr>
            <a:picLocks noChangeAspect="1" noChangeArrowheads="1"/>
          </p:cNvPicPr>
          <p:nvPr/>
        </p:nvPicPr>
        <p:blipFill>
          <a:blip r:embed="rId6" cstate="print"/>
          <a:srcRect/>
          <a:stretch>
            <a:fillRect/>
          </a:stretch>
        </p:blipFill>
        <p:spPr bwMode="auto">
          <a:xfrm>
            <a:off x="0" y="0"/>
            <a:ext cx="57150" cy="85725"/>
          </a:xfrm>
          <a:prstGeom prst="rect">
            <a:avLst/>
          </a:prstGeom>
          <a:noFill/>
        </p:spPr>
      </p:pic>
      <p:pic>
        <p:nvPicPr>
          <p:cNvPr id="50204" name="Picture 28" descr="http://www.pg.com/images/common/spacer.gif"/>
          <p:cNvPicPr>
            <a:picLocks noChangeAspect="1" noChangeArrowheads="1"/>
          </p:cNvPicPr>
          <p:nvPr/>
        </p:nvPicPr>
        <p:blipFill>
          <a:blip r:embed="rId3"/>
          <a:srcRect/>
          <a:stretch>
            <a:fillRect/>
          </a:stretch>
        </p:blipFill>
        <p:spPr bwMode="auto">
          <a:xfrm>
            <a:off x="0" y="0"/>
            <a:ext cx="9525" cy="190500"/>
          </a:xfrm>
          <a:prstGeom prst="rect">
            <a:avLst/>
          </a:prstGeom>
          <a:noFill/>
        </p:spPr>
      </p:pic>
      <p:pic>
        <p:nvPicPr>
          <p:cNvPr id="50205" name="Picture 29" descr="http://www.pg.com/images/product_card/v3/zest/pb_logo_zest.gif"/>
          <p:cNvPicPr>
            <a:picLocks noChangeAspect="1" noChangeArrowheads="1"/>
          </p:cNvPicPr>
          <p:nvPr/>
        </p:nvPicPr>
        <p:blipFill>
          <a:blip r:embed="rId12" cstate="print"/>
          <a:srcRect/>
          <a:stretch>
            <a:fillRect/>
          </a:stretch>
        </p:blipFill>
        <p:spPr bwMode="auto">
          <a:xfrm>
            <a:off x="762000" y="3276600"/>
            <a:ext cx="1209675" cy="923925"/>
          </a:xfrm>
          <a:prstGeom prst="rect">
            <a:avLst/>
          </a:prstGeom>
          <a:noFill/>
        </p:spPr>
      </p:pic>
      <p:pic>
        <p:nvPicPr>
          <p:cNvPr id="50206" name="Picture 30" descr="http://www.pg.com/images/common/spacer.gif"/>
          <p:cNvPicPr>
            <a:picLocks noChangeAspect="1" noChangeArrowheads="1"/>
          </p:cNvPicPr>
          <p:nvPr/>
        </p:nvPicPr>
        <p:blipFill>
          <a:blip r:embed="rId3"/>
          <a:srcRect/>
          <a:stretch>
            <a:fillRect/>
          </a:stretch>
        </p:blipFill>
        <p:spPr bwMode="auto">
          <a:xfrm>
            <a:off x="0" y="0"/>
            <a:ext cx="95250" cy="9525"/>
          </a:xfrm>
          <a:prstGeom prst="rect">
            <a:avLst/>
          </a:prstGeom>
          <a:noFill/>
        </p:spPr>
      </p:pic>
      <p:pic>
        <p:nvPicPr>
          <p:cNvPr id="50207" name="Picture 31" descr="http://www.pg.com/images/cframe/arrow1.gif"/>
          <p:cNvPicPr>
            <a:picLocks noChangeAspect="1" noChangeArrowheads="1"/>
          </p:cNvPicPr>
          <p:nvPr/>
        </p:nvPicPr>
        <p:blipFill>
          <a:blip r:embed="rId6" cstate="print"/>
          <a:srcRect/>
          <a:stretch>
            <a:fillRect/>
          </a:stretch>
        </p:blipFill>
        <p:spPr bwMode="auto">
          <a:xfrm>
            <a:off x="0" y="0"/>
            <a:ext cx="57150" cy="85725"/>
          </a:xfrm>
          <a:prstGeom prst="rect">
            <a:avLst/>
          </a:prstGeom>
          <a:noFill/>
        </p:spPr>
      </p:pic>
      <p:pic>
        <p:nvPicPr>
          <p:cNvPr id="50208" name="Picture 32" descr="http://www.pg.com/images/common/spacer.gif"/>
          <p:cNvPicPr>
            <a:picLocks noChangeAspect="1" noChangeArrowheads="1"/>
          </p:cNvPicPr>
          <p:nvPr/>
        </p:nvPicPr>
        <p:blipFill>
          <a:blip r:embed="rId3"/>
          <a:srcRect/>
          <a:stretch>
            <a:fillRect/>
          </a:stretch>
        </p:blipFill>
        <p:spPr bwMode="auto">
          <a:xfrm>
            <a:off x="0" y="0"/>
            <a:ext cx="9525" cy="190500"/>
          </a:xfrm>
          <a:prstGeom prst="rect">
            <a:avLst/>
          </a:prstGeom>
          <a:noFill/>
        </p:spPr>
      </p:pic>
      <p:pic>
        <p:nvPicPr>
          <p:cNvPr id="50209" name="Picture 33" descr="http://www.pg.com/images/common/spacer.gif"/>
          <p:cNvPicPr>
            <a:picLocks noChangeAspect="1" noChangeArrowheads="1"/>
          </p:cNvPicPr>
          <p:nvPr/>
        </p:nvPicPr>
        <p:blipFill>
          <a:blip r:embed="rId3"/>
          <a:srcRect/>
          <a:stretch>
            <a:fillRect/>
          </a:stretch>
        </p:blipFill>
        <p:spPr bwMode="auto">
          <a:xfrm>
            <a:off x="0" y="0"/>
            <a:ext cx="95250" cy="9525"/>
          </a:xfrm>
          <a:prstGeom prst="rect">
            <a:avLst/>
          </a:prstGeom>
          <a:noFill/>
        </p:spPr>
      </p:pic>
      <p:pic>
        <p:nvPicPr>
          <p:cNvPr id="50210" name="Picture 34" descr="Personal &amp; Beauty Products"/>
          <p:cNvPicPr>
            <a:picLocks noChangeAspect="1" noChangeArrowheads="1"/>
          </p:cNvPicPr>
          <p:nvPr/>
        </p:nvPicPr>
        <p:blipFill>
          <a:blip r:embed="rId13" cstate="print"/>
          <a:srcRect/>
          <a:stretch>
            <a:fillRect/>
          </a:stretch>
        </p:blipFill>
        <p:spPr bwMode="auto">
          <a:xfrm>
            <a:off x="762000" y="1295400"/>
            <a:ext cx="1524000" cy="323850"/>
          </a:xfrm>
          <a:prstGeom prst="rect">
            <a:avLst/>
          </a:prstGeom>
          <a:noFill/>
        </p:spPr>
      </p:pic>
      <p:pic>
        <p:nvPicPr>
          <p:cNvPr id="50211" name="Picture 35" descr="http://www.pg.com/images/common/spacer.gif"/>
          <p:cNvPicPr>
            <a:picLocks noChangeAspect="1" noChangeArrowheads="1"/>
          </p:cNvPicPr>
          <p:nvPr/>
        </p:nvPicPr>
        <p:blipFill>
          <a:blip r:embed="rId3"/>
          <a:srcRect/>
          <a:stretch>
            <a:fillRect/>
          </a:stretch>
        </p:blipFill>
        <p:spPr bwMode="auto">
          <a:xfrm>
            <a:off x="0" y="0"/>
            <a:ext cx="9525" cy="47625"/>
          </a:xfrm>
          <a:prstGeom prst="rect">
            <a:avLst/>
          </a:prstGeom>
          <a:noFill/>
        </p:spPr>
      </p:pic>
      <p:pic>
        <p:nvPicPr>
          <p:cNvPr id="50212" name="Picture 36" descr="http://www.pg.com/images/common/spacer.gif"/>
          <p:cNvPicPr>
            <a:picLocks noChangeAspect="1" noChangeArrowheads="1"/>
          </p:cNvPicPr>
          <p:nvPr/>
        </p:nvPicPr>
        <p:blipFill>
          <a:blip r:embed="rId3"/>
          <a:srcRect/>
          <a:stretch>
            <a:fillRect/>
          </a:stretch>
        </p:blipFill>
        <p:spPr bwMode="auto">
          <a:xfrm>
            <a:off x="0" y="0"/>
            <a:ext cx="57150" cy="28575"/>
          </a:xfrm>
          <a:prstGeom prst="rect">
            <a:avLst/>
          </a:prstGeom>
          <a:noFill/>
        </p:spPr>
      </p:pic>
      <p:pic>
        <p:nvPicPr>
          <p:cNvPr id="50213" name="Picture 37" descr="http://www.pg.com/images/cframe/arrow1.gif"/>
          <p:cNvPicPr>
            <a:picLocks noChangeAspect="1" noChangeArrowheads="1"/>
          </p:cNvPicPr>
          <p:nvPr/>
        </p:nvPicPr>
        <p:blipFill>
          <a:blip r:embed="rId6" cstate="print"/>
          <a:srcRect/>
          <a:stretch>
            <a:fillRect/>
          </a:stretch>
        </p:blipFill>
        <p:spPr bwMode="auto">
          <a:xfrm>
            <a:off x="0" y="0"/>
            <a:ext cx="57150" cy="85725"/>
          </a:xfrm>
          <a:prstGeom prst="rect">
            <a:avLst/>
          </a:prstGeom>
          <a:noFill/>
        </p:spPr>
      </p:pic>
      <p:pic>
        <p:nvPicPr>
          <p:cNvPr id="50214" name="Picture 38" descr="http://www.pg.com/images/common/spacer.gif"/>
          <p:cNvPicPr>
            <a:picLocks noChangeAspect="1" noChangeArrowheads="1"/>
          </p:cNvPicPr>
          <p:nvPr/>
        </p:nvPicPr>
        <p:blipFill>
          <a:blip r:embed="rId3"/>
          <a:srcRect/>
          <a:stretch>
            <a:fillRect/>
          </a:stretch>
        </p:blipFill>
        <p:spPr bwMode="auto">
          <a:xfrm>
            <a:off x="0" y="0"/>
            <a:ext cx="57150" cy="28575"/>
          </a:xfrm>
          <a:prstGeom prst="rect">
            <a:avLst/>
          </a:prstGeom>
          <a:noFill/>
        </p:spPr>
      </p:pic>
      <p:pic>
        <p:nvPicPr>
          <p:cNvPr id="50215" name="Picture 39" descr="http://www.pg.com/images/cframe/arrow1.gif"/>
          <p:cNvPicPr>
            <a:picLocks noChangeAspect="1" noChangeArrowheads="1"/>
          </p:cNvPicPr>
          <p:nvPr/>
        </p:nvPicPr>
        <p:blipFill>
          <a:blip r:embed="rId6" cstate="print"/>
          <a:srcRect/>
          <a:stretch>
            <a:fillRect/>
          </a:stretch>
        </p:blipFill>
        <p:spPr bwMode="auto">
          <a:xfrm>
            <a:off x="0" y="0"/>
            <a:ext cx="57150" cy="85725"/>
          </a:xfrm>
          <a:prstGeom prst="rect">
            <a:avLst/>
          </a:prstGeom>
          <a:noFill/>
        </p:spPr>
      </p:pic>
      <p:pic>
        <p:nvPicPr>
          <p:cNvPr id="50216" name="Picture 40" descr="http://www.pg.com/images/common/spacer.gif"/>
          <p:cNvPicPr>
            <a:picLocks noChangeAspect="1" noChangeArrowheads="1"/>
          </p:cNvPicPr>
          <p:nvPr/>
        </p:nvPicPr>
        <p:blipFill>
          <a:blip r:embed="rId3"/>
          <a:srcRect/>
          <a:stretch>
            <a:fillRect/>
          </a:stretch>
        </p:blipFill>
        <p:spPr bwMode="auto">
          <a:xfrm>
            <a:off x="0" y="0"/>
            <a:ext cx="57150" cy="28575"/>
          </a:xfrm>
          <a:prstGeom prst="rect">
            <a:avLst/>
          </a:prstGeom>
          <a:noFill/>
        </p:spPr>
      </p:pic>
      <p:pic>
        <p:nvPicPr>
          <p:cNvPr id="50217" name="Picture 41" descr="http://www.pg.com/images/cframe/arrow1.gif"/>
          <p:cNvPicPr>
            <a:picLocks noChangeAspect="1" noChangeArrowheads="1"/>
          </p:cNvPicPr>
          <p:nvPr/>
        </p:nvPicPr>
        <p:blipFill>
          <a:blip r:embed="rId6" cstate="print"/>
          <a:srcRect/>
          <a:stretch>
            <a:fillRect/>
          </a:stretch>
        </p:blipFill>
        <p:spPr bwMode="auto">
          <a:xfrm>
            <a:off x="0" y="0"/>
            <a:ext cx="57150" cy="85725"/>
          </a:xfrm>
          <a:prstGeom prst="rect">
            <a:avLst/>
          </a:prstGeom>
          <a:noFill/>
        </p:spPr>
      </p:pic>
      <p:pic>
        <p:nvPicPr>
          <p:cNvPr id="50218" name="Picture 42" descr="http://www.pg.com/images/common/spacer.gif"/>
          <p:cNvPicPr>
            <a:picLocks noChangeAspect="1" noChangeArrowheads="1"/>
          </p:cNvPicPr>
          <p:nvPr/>
        </p:nvPicPr>
        <p:blipFill>
          <a:blip r:embed="rId3"/>
          <a:srcRect/>
          <a:stretch>
            <a:fillRect/>
          </a:stretch>
        </p:blipFill>
        <p:spPr bwMode="auto">
          <a:xfrm>
            <a:off x="0" y="0"/>
            <a:ext cx="57150" cy="28575"/>
          </a:xfrm>
          <a:prstGeom prst="rect">
            <a:avLst/>
          </a:prstGeom>
          <a:noFill/>
        </p:spPr>
      </p:pic>
      <p:pic>
        <p:nvPicPr>
          <p:cNvPr id="50219" name="Picture 43" descr="http://www.pg.com/images/cframe/arrow1.gif"/>
          <p:cNvPicPr>
            <a:picLocks noChangeAspect="1" noChangeArrowheads="1"/>
          </p:cNvPicPr>
          <p:nvPr/>
        </p:nvPicPr>
        <p:blipFill>
          <a:blip r:embed="rId6" cstate="print"/>
          <a:srcRect/>
          <a:stretch>
            <a:fillRect/>
          </a:stretch>
        </p:blipFill>
        <p:spPr bwMode="auto">
          <a:xfrm>
            <a:off x="0" y="0"/>
            <a:ext cx="57150" cy="85725"/>
          </a:xfrm>
          <a:prstGeom prst="rect">
            <a:avLst/>
          </a:prstGeom>
          <a:noFill/>
        </p:spPr>
      </p:pic>
      <p:pic>
        <p:nvPicPr>
          <p:cNvPr id="50220" name="Picture 44" descr="http://www.pg.com/images/common/spacer.gif"/>
          <p:cNvPicPr>
            <a:picLocks noChangeAspect="1" noChangeArrowheads="1"/>
          </p:cNvPicPr>
          <p:nvPr/>
        </p:nvPicPr>
        <p:blipFill>
          <a:blip r:embed="rId3"/>
          <a:srcRect/>
          <a:stretch>
            <a:fillRect/>
          </a:stretch>
        </p:blipFill>
        <p:spPr bwMode="auto">
          <a:xfrm>
            <a:off x="0" y="0"/>
            <a:ext cx="57150" cy="28575"/>
          </a:xfrm>
          <a:prstGeom prst="rect">
            <a:avLst/>
          </a:prstGeom>
          <a:noFill/>
        </p:spPr>
      </p:pic>
      <p:pic>
        <p:nvPicPr>
          <p:cNvPr id="50221" name="Picture 45" descr="http://www.pg.com/images/cframe/arrow1.gif"/>
          <p:cNvPicPr>
            <a:picLocks noChangeAspect="1" noChangeArrowheads="1"/>
          </p:cNvPicPr>
          <p:nvPr/>
        </p:nvPicPr>
        <p:blipFill>
          <a:blip r:embed="rId6" cstate="print"/>
          <a:srcRect/>
          <a:stretch>
            <a:fillRect/>
          </a:stretch>
        </p:blipFill>
        <p:spPr bwMode="auto">
          <a:xfrm>
            <a:off x="0" y="0"/>
            <a:ext cx="57150" cy="85725"/>
          </a:xfrm>
          <a:prstGeom prst="rect">
            <a:avLst/>
          </a:prstGeom>
          <a:noFill/>
        </p:spPr>
      </p:pic>
      <p:pic>
        <p:nvPicPr>
          <p:cNvPr id="50222" name="Picture 46" descr="http://www.pg.com/images/common/spacer.gif"/>
          <p:cNvPicPr>
            <a:picLocks noChangeAspect="1" noChangeArrowheads="1"/>
          </p:cNvPicPr>
          <p:nvPr/>
        </p:nvPicPr>
        <p:blipFill>
          <a:blip r:embed="rId3"/>
          <a:srcRect/>
          <a:stretch>
            <a:fillRect/>
          </a:stretch>
        </p:blipFill>
        <p:spPr bwMode="auto">
          <a:xfrm>
            <a:off x="0" y="0"/>
            <a:ext cx="57150" cy="28575"/>
          </a:xfrm>
          <a:prstGeom prst="rect">
            <a:avLst/>
          </a:prstGeom>
          <a:noFill/>
        </p:spPr>
      </p:pic>
      <p:pic>
        <p:nvPicPr>
          <p:cNvPr id="50223" name="Picture 47" descr="http://www.pg.com/images/cframe/arrow1.gif"/>
          <p:cNvPicPr>
            <a:picLocks noChangeAspect="1" noChangeArrowheads="1"/>
          </p:cNvPicPr>
          <p:nvPr/>
        </p:nvPicPr>
        <p:blipFill>
          <a:blip r:embed="rId6" cstate="print"/>
          <a:srcRect/>
          <a:stretch>
            <a:fillRect/>
          </a:stretch>
        </p:blipFill>
        <p:spPr bwMode="auto">
          <a:xfrm>
            <a:off x="0" y="0"/>
            <a:ext cx="57150" cy="85725"/>
          </a:xfrm>
          <a:prstGeom prst="rect">
            <a:avLst/>
          </a:prstGeom>
          <a:noFill/>
        </p:spPr>
      </p:pic>
      <p:pic>
        <p:nvPicPr>
          <p:cNvPr id="50224" name="Picture 48" descr="http://www.pg.com/images/common/spacer.gif"/>
          <p:cNvPicPr>
            <a:picLocks noChangeAspect="1" noChangeArrowheads="1"/>
          </p:cNvPicPr>
          <p:nvPr/>
        </p:nvPicPr>
        <p:blipFill>
          <a:blip r:embed="rId3"/>
          <a:srcRect/>
          <a:stretch>
            <a:fillRect/>
          </a:stretch>
        </p:blipFill>
        <p:spPr bwMode="auto">
          <a:xfrm>
            <a:off x="0" y="0"/>
            <a:ext cx="57150" cy="28575"/>
          </a:xfrm>
          <a:prstGeom prst="rect">
            <a:avLst/>
          </a:prstGeom>
          <a:noFill/>
        </p:spPr>
      </p:pic>
      <p:pic>
        <p:nvPicPr>
          <p:cNvPr id="50225" name="Picture 49" descr="http://www.pg.com/images/cframe/arrow1.gif"/>
          <p:cNvPicPr>
            <a:picLocks noChangeAspect="1" noChangeArrowheads="1"/>
          </p:cNvPicPr>
          <p:nvPr/>
        </p:nvPicPr>
        <p:blipFill>
          <a:blip r:embed="rId6" cstate="print"/>
          <a:srcRect/>
          <a:stretch>
            <a:fillRect/>
          </a:stretch>
        </p:blipFill>
        <p:spPr bwMode="auto">
          <a:xfrm>
            <a:off x="0" y="0"/>
            <a:ext cx="57150" cy="85725"/>
          </a:xfrm>
          <a:prstGeom prst="rect">
            <a:avLst/>
          </a:prstGeom>
          <a:noFill/>
        </p:spPr>
      </p:pic>
      <p:pic>
        <p:nvPicPr>
          <p:cNvPr id="50226" name="Picture 50" descr="http://www.pg.com/images/common/spacer.gif"/>
          <p:cNvPicPr>
            <a:picLocks noChangeAspect="1" noChangeArrowheads="1"/>
          </p:cNvPicPr>
          <p:nvPr/>
        </p:nvPicPr>
        <p:blipFill>
          <a:blip r:embed="rId3"/>
          <a:srcRect/>
          <a:stretch>
            <a:fillRect/>
          </a:stretch>
        </p:blipFill>
        <p:spPr bwMode="auto">
          <a:xfrm>
            <a:off x="0" y="0"/>
            <a:ext cx="57150" cy="28575"/>
          </a:xfrm>
          <a:prstGeom prst="rect">
            <a:avLst/>
          </a:prstGeom>
          <a:noFill/>
        </p:spPr>
      </p:pic>
      <p:pic>
        <p:nvPicPr>
          <p:cNvPr id="50227" name="Picture 51" descr="http://www.pg.com/images/cframe/arrow1.gif"/>
          <p:cNvPicPr>
            <a:picLocks noChangeAspect="1" noChangeArrowheads="1"/>
          </p:cNvPicPr>
          <p:nvPr/>
        </p:nvPicPr>
        <p:blipFill>
          <a:blip r:embed="rId6" cstate="print"/>
          <a:srcRect/>
          <a:stretch>
            <a:fillRect/>
          </a:stretch>
        </p:blipFill>
        <p:spPr bwMode="auto">
          <a:xfrm>
            <a:off x="0" y="0"/>
            <a:ext cx="57150" cy="85725"/>
          </a:xfrm>
          <a:prstGeom prst="rect">
            <a:avLst/>
          </a:prstGeom>
          <a:noFill/>
        </p:spPr>
      </p:pic>
      <p:pic>
        <p:nvPicPr>
          <p:cNvPr id="50228" name="Picture 52" descr="http://www.pg.com/images/common/spacer.gif"/>
          <p:cNvPicPr>
            <a:picLocks noChangeAspect="1" noChangeArrowheads="1"/>
          </p:cNvPicPr>
          <p:nvPr/>
        </p:nvPicPr>
        <p:blipFill>
          <a:blip r:embed="rId3"/>
          <a:srcRect/>
          <a:stretch>
            <a:fillRect/>
          </a:stretch>
        </p:blipFill>
        <p:spPr bwMode="auto">
          <a:xfrm>
            <a:off x="0" y="0"/>
            <a:ext cx="57150" cy="28575"/>
          </a:xfrm>
          <a:prstGeom prst="rect">
            <a:avLst/>
          </a:prstGeom>
          <a:noFill/>
        </p:spPr>
      </p:pic>
      <p:pic>
        <p:nvPicPr>
          <p:cNvPr id="50229" name="Picture 53" descr="http://www.pg.com/images/cframe/arrow1.gif"/>
          <p:cNvPicPr>
            <a:picLocks noChangeAspect="1" noChangeArrowheads="1"/>
          </p:cNvPicPr>
          <p:nvPr/>
        </p:nvPicPr>
        <p:blipFill>
          <a:blip r:embed="rId6" cstate="print"/>
          <a:srcRect/>
          <a:stretch>
            <a:fillRect/>
          </a:stretch>
        </p:blipFill>
        <p:spPr bwMode="auto">
          <a:xfrm>
            <a:off x="0" y="0"/>
            <a:ext cx="57150" cy="85725"/>
          </a:xfrm>
          <a:prstGeom prst="rect">
            <a:avLst/>
          </a:prstGeom>
          <a:noFill/>
        </p:spPr>
      </p:pic>
      <p:pic>
        <p:nvPicPr>
          <p:cNvPr id="50230" name="Picture 54" descr="http://www.pg.com/images/common/spacer.gif"/>
          <p:cNvPicPr>
            <a:picLocks noChangeAspect="1" noChangeArrowheads="1"/>
          </p:cNvPicPr>
          <p:nvPr/>
        </p:nvPicPr>
        <p:blipFill>
          <a:blip r:embed="rId3"/>
          <a:srcRect/>
          <a:stretch>
            <a:fillRect/>
          </a:stretch>
        </p:blipFill>
        <p:spPr bwMode="auto">
          <a:xfrm>
            <a:off x="0" y="0"/>
            <a:ext cx="57150" cy="28575"/>
          </a:xfrm>
          <a:prstGeom prst="rect">
            <a:avLst/>
          </a:prstGeom>
          <a:noFill/>
        </p:spPr>
      </p:pic>
      <p:pic>
        <p:nvPicPr>
          <p:cNvPr id="50231" name="Picture 55" descr="http://www.pg.com/images/cframe/arrow1.gif"/>
          <p:cNvPicPr>
            <a:picLocks noChangeAspect="1" noChangeArrowheads="1"/>
          </p:cNvPicPr>
          <p:nvPr/>
        </p:nvPicPr>
        <p:blipFill>
          <a:blip r:embed="rId6" cstate="print"/>
          <a:srcRect/>
          <a:stretch>
            <a:fillRect/>
          </a:stretch>
        </p:blipFill>
        <p:spPr bwMode="auto">
          <a:xfrm>
            <a:off x="0" y="0"/>
            <a:ext cx="57150" cy="85725"/>
          </a:xfrm>
          <a:prstGeom prst="rect">
            <a:avLst/>
          </a:prstGeom>
          <a:noFill/>
        </p:spPr>
      </p:pic>
      <p:pic>
        <p:nvPicPr>
          <p:cNvPr id="50232" name="Picture 56" descr="http://www.pg.com/images/common/spacer.gif"/>
          <p:cNvPicPr>
            <a:picLocks noChangeAspect="1" noChangeArrowheads="1"/>
          </p:cNvPicPr>
          <p:nvPr/>
        </p:nvPicPr>
        <p:blipFill>
          <a:blip r:embed="rId3"/>
          <a:srcRect/>
          <a:stretch>
            <a:fillRect/>
          </a:stretch>
        </p:blipFill>
        <p:spPr bwMode="auto">
          <a:xfrm>
            <a:off x="0" y="0"/>
            <a:ext cx="57150" cy="28575"/>
          </a:xfrm>
          <a:prstGeom prst="rect">
            <a:avLst/>
          </a:prstGeom>
          <a:noFill/>
        </p:spPr>
      </p:pic>
      <p:pic>
        <p:nvPicPr>
          <p:cNvPr id="50233" name="Picture 57" descr="http://www.pg.com/images/cframe/arrow1.gif"/>
          <p:cNvPicPr>
            <a:picLocks noChangeAspect="1" noChangeArrowheads="1"/>
          </p:cNvPicPr>
          <p:nvPr/>
        </p:nvPicPr>
        <p:blipFill>
          <a:blip r:embed="rId6" cstate="print"/>
          <a:srcRect/>
          <a:stretch>
            <a:fillRect/>
          </a:stretch>
        </p:blipFill>
        <p:spPr bwMode="auto">
          <a:xfrm>
            <a:off x="0" y="0"/>
            <a:ext cx="57150" cy="85725"/>
          </a:xfrm>
          <a:prstGeom prst="rect">
            <a:avLst/>
          </a:prstGeom>
          <a:noFill/>
        </p:spPr>
      </p:pic>
      <p:pic>
        <p:nvPicPr>
          <p:cNvPr id="50234" name="Picture 58" descr="http://www.pg.com/images/common/spacer.gif"/>
          <p:cNvPicPr>
            <a:picLocks noChangeAspect="1" noChangeArrowheads="1"/>
          </p:cNvPicPr>
          <p:nvPr/>
        </p:nvPicPr>
        <p:blipFill>
          <a:blip r:embed="rId3"/>
          <a:srcRect/>
          <a:stretch>
            <a:fillRect/>
          </a:stretch>
        </p:blipFill>
        <p:spPr bwMode="auto">
          <a:xfrm>
            <a:off x="0" y="0"/>
            <a:ext cx="161925" cy="9525"/>
          </a:xfrm>
          <a:prstGeom prst="rect">
            <a:avLst/>
          </a:prstGeom>
          <a:noFill/>
        </p:spPr>
      </p:pic>
      <p:sp>
        <p:nvSpPr>
          <p:cNvPr id="50235" name="Rectangle 59"/>
          <p:cNvSpPr>
            <a:spLocks noChangeArrowheads="1"/>
          </p:cNvSpPr>
          <p:nvPr/>
        </p:nvSpPr>
        <p:spPr bwMode="auto">
          <a:xfrm>
            <a:off x="0" y="0"/>
            <a:ext cx="9144000" cy="212851"/>
          </a:xfrm>
          <a:prstGeom prst="rect">
            <a:avLst/>
          </a:prstGeom>
          <a:noFill/>
          <a:ln w="9525">
            <a:noFill/>
            <a:miter lim="800000"/>
            <a:headEnd/>
            <a:tailEnd/>
          </a:ln>
          <a:effectLst/>
        </p:spPr>
        <p:txBody>
          <a:bodyPr vert="horz" wrap="square" lIns="0" tIns="88872"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666666"/>
                </a:solidFill>
                <a:effectLst/>
                <a:latin typeface="Verdana" pitchFamily="34" charset="0"/>
                <a:cs typeface="Arial" pitchFamily="34" charset="0"/>
              </a:rPr>
              <a:t>.</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50238" name="Picture 62" descr="Olay Age Defying Body Wash">
            <a:hlinkClick r:id="rId14"/>
          </p:cNvPr>
          <p:cNvPicPr>
            <a:picLocks noChangeAspect="1" noChangeArrowheads="1"/>
          </p:cNvPicPr>
          <p:nvPr/>
        </p:nvPicPr>
        <p:blipFill>
          <a:blip r:embed="rId15" cstate="print"/>
          <a:srcRect/>
          <a:stretch>
            <a:fillRect/>
          </a:stretch>
        </p:blipFill>
        <p:spPr bwMode="auto">
          <a:xfrm>
            <a:off x="6629400" y="1066800"/>
            <a:ext cx="619125" cy="904875"/>
          </a:xfrm>
          <a:prstGeom prst="rect">
            <a:avLst/>
          </a:prstGeom>
          <a:noFill/>
        </p:spPr>
      </p:pic>
      <p:pic>
        <p:nvPicPr>
          <p:cNvPr id="50239" name="Picture 63" descr="Olay Age Defying Moisturizing Bar">
            <a:hlinkClick r:id="rId16"/>
          </p:cNvPr>
          <p:cNvPicPr>
            <a:picLocks noChangeAspect="1" noChangeArrowheads="1"/>
          </p:cNvPicPr>
          <p:nvPr/>
        </p:nvPicPr>
        <p:blipFill>
          <a:blip r:embed="rId17" cstate="print"/>
          <a:srcRect/>
          <a:stretch>
            <a:fillRect/>
          </a:stretch>
        </p:blipFill>
        <p:spPr bwMode="auto">
          <a:xfrm>
            <a:off x="7010400" y="2438400"/>
            <a:ext cx="619125" cy="904875"/>
          </a:xfrm>
          <a:prstGeom prst="rect">
            <a:avLst/>
          </a:prstGeom>
          <a:noFill/>
        </p:spPr>
      </p:pic>
      <p:pic>
        <p:nvPicPr>
          <p:cNvPr id="50240" name="Picture 64" descr="Olay Body Wash plus Body Butter Ribbons">
            <a:hlinkClick r:id="rId18"/>
          </p:cNvPr>
          <p:cNvPicPr>
            <a:picLocks noChangeAspect="1" noChangeArrowheads="1"/>
          </p:cNvPicPr>
          <p:nvPr/>
        </p:nvPicPr>
        <p:blipFill>
          <a:blip r:embed="rId19" cstate="print"/>
          <a:srcRect/>
          <a:stretch>
            <a:fillRect/>
          </a:stretch>
        </p:blipFill>
        <p:spPr bwMode="auto">
          <a:xfrm>
            <a:off x="6858000" y="3657600"/>
            <a:ext cx="619125" cy="904875"/>
          </a:xfrm>
          <a:prstGeom prst="rect">
            <a:avLst/>
          </a:prstGeom>
          <a:noFill/>
        </p:spPr>
      </p:pic>
      <p:pic>
        <p:nvPicPr>
          <p:cNvPr id="50241" name="Picture 65" descr="Olay Body Wash plus Creme Ribbons">
            <a:hlinkClick r:id="rId20"/>
          </p:cNvPr>
          <p:cNvPicPr>
            <a:picLocks noChangeAspect="1" noChangeArrowheads="1"/>
          </p:cNvPicPr>
          <p:nvPr/>
        </p:nvPicPr>
        <p:blipFill>
          <a:blip r:embed="rId21" cstate="print"/>
          <a:srcRect/>
          <a:stretch>
            <a:fillRect/>
          </a:stretch>
        </p:blipFill>
        <p:spPr bwMode="auto">
          <a:xfrm>
            <a:off x="7086600" y="5257800"/>
            <a:ext cx="619125" cy="904875"/>
          </a:xfrm>
          <a:prstGeom prst="rect">
            <a:avLst/>
          </a:prstGeom>
          <a:noFill/>
        </p:spPr>
      </p:pic>
      <p:pic>
        <p:nvPicPr>
          <p:cNvPr id="50242" name="Picture 66" descr="Olay Body Wash plus Lotion Ribbons">
            <a:hlinkClick r:id="rId22"/>
          </p:cNvPr>
          <p:cNvPicPr>
            <a:picLocks noChangeAspect="1" noChangeArrowheads="1"/>
          </p:cNvPicPr>
          <p:nvPr/>
        </p:nvPicPr>
        <p:blipFill>
          <a:blip r:embed="rId23" cstate="print"/>
          <a:srcRect/>
          <a:stretch>
            <a:fillRect/>
          </a:stretch>
        </p:blipFill>
        <p:spPr bwMode="auto">
          <a:xfrm>
            <a:off x="7543800" y="1371600"/>
            <a:ext cx="938463" cy="1371599"/>
          </a:xfrm>
          <a:prstGeom prst="rect">
            <a:avLst/>
          </a:prstGeom>
          <a:noFill/>
        </p:spPr>
      </p:pic>
      <p:pic>
        <p:nvPicPr>
          <p:cNvPr id="50243" name="Picture 67" descr="Olay Body Wash plus Radiance Ribbons">
            <a:hlinkClick r:id="rId24"/>
          </p:cNvPr>
          <p:cNvPicPr>
            <a:picLocks noChangeAspect="1" noChangeArrowheads="1"/>
          </p:cNvPicPr>
          <p:nvPr/>
        </p:nvPicPr>
        <p:blipFill>
          <a:blip r:embed="rId25" cstate="print"/>
          <a:srcRect/>
          <a:stretch>
            <a:fillRect/>
          </a:stretch>
        </p:blipFill>
        <p:spPr bwMode="auto">
          <a:xfrm>
            <a:off x="8524875" y="1371600"/>
            <a:ext cx="619125" cy="904875"/>
          </a:xfrm>
          <a:prstGeom prst="rect">
            <a:avLst/>
          </a:prstGeom>
          <a:noFill/>
        </p:spPr>
      </p:pic>
      <p:pic>
        <p:nvPicPr>
          <p:cNvPr id="50244" name="Picture 68" descr="Olay Daily Purifying Bar with Microbeads">
            <a:hlinkClick r:id="rId26"/>
          </p:cNvPr>
          <p:cNvPicPr>
            <a:picLocks noChangeAspect="1" noChangeArrowheads="1"/>
          </p:cNvPicPr>
          <p:nvPr/>
        </p:nvPicPr>
        <p:blipFill>
          <a:blip r:embed="rId27" cstate="print"/>
          <a:srcRect/>
          <a:stretch>
            <a:fillRect/>
          </a:stretch>
        </p:blipFill>
        <p:spPr bwMode="auto">
          <a:xfrm>
            <a:off x="7543800" y="3657600"/>
            <a:ext cx="619125" cy="904875"/>
          </a:xfrm>
          <a:prstGeom prst="rect">
            <a:avLst/>
          </a:prstGeom>
          <a:noFill/>
        </p:spPr>
      </p:pic>
      <p:pic>
        <p:nvPicPr>
          <p:cNvPr id="50245" name="Picture 69" descr="Olay Daily Purifying Body Wash with Sea Salts &amp; Microbeads">
            <a:hlinkClick r:id="rId28"/>
          </p:cNvPr>
          <p:cNvPicPr>
            <a:picLocks noChangeAspect="1" noChangeArrowheads="1"/>
          </p:cNvPicPr>
          <p:nvPr/>
        </p:nvPicPr>
        <p:blipFill>
          <a:blip r:embed="rId29" cstate="print"/>
          <a:srcRect/>
          <a:stretch>
            <a:fillRect/>
          </a:stretch>
        </p:blipFill>
        <p:spPr bwMode="auto">
          <a:xfrm>
            <a:off x="8524875" y="2819400"/>
            <a:ext cx="619125" cy="904875"/>
          </a:xfrm>
          <a:prstGeom prst="rect">
            <a:avLst/>
          </a:prstGeom>
          <a:noFill/>
        </p:spPr>
      </p:pic>
      <p:pic>
        <p:nvPicPr>
          <p:cNvPr id="50246" name="Picture 70" descr="Olay Fresh Reviving Body Wash with Ginseng">
            <a:hlinkClick r:id="rId30"/>
          </p:cNvPr>
          <p:cNvPicPr>
            <a:picLocks noChangeAspect="1" noChangeArrowheads="1"/>
          </p:cNvPicPr>
          <p:nvPr/>
        </p:nvPicPr>
        <p:blipFill>
          <a:blip r:embed="rId31" cstate="print"/>
          <a:srcRect/>
          <a:stretch>
            <a:fillRect/>
          </a:stretch>
        </p:blipFill>
        <p:spPr bwMode="auto">
          <a:xfrm>
            <a:off x="8305800" y="4343400"/>
            <a:ext cx="619125" cy="904875"/>
          </a:xfrm>
          <a:prstGeom prst="rect">
            <a:avLst/>
          </a:prstGeom>
          <a:noFill/>
        </p:spPr>
      </p:pic>
      <p:pic>
        <p:nvPicPr>
          <p:cNvPr id="50247" name="Picture 71" descr="Olay Fresh Reviving Moisturizing Bar">
            <a:hlinkClick r:id="rId32"/>
          </p:cNvPr>
          <p:cNvPicPr>
            <a:picLocks noChangeAspect="1" noChangeArrowheads="1"/>
          </p:cNvPicPr>
          <p:nvPr/>
        </p:nvPicPr>
        <p:blipFill>
          <a:blip r:embed="rId33" cstate="print"/>
          <a:srcRect/>
          <a:stretch>
            <a:fillRect/>
          </a:stretch>
        </p:blipFill>
        <p:spPr bwMode="auto">
          <a:xfrm>
            <a:off x="6172200" y="5638800"/>
            <a:ext cx="619125" cy="904875"/>
          </a:xfrm>
          <a:prstGeom prst="rect">
            <a:avLst/>
          </a:prstGeom>
          <a:noFill/>
        </p:spPr>
      </p:pic>
      <p:pic>
        <p:nvPicPr>
          <p:cNvPr id="50249" name="Picture 73" descr="Regenerist Daily Regenerating Serum"/>
          <p:cNvPicPr>
            <a:picLocks noChangeAspect="1" noChangeArrowheads="1"/>
          </p:cNvPicPr>
          <p:nvPr/>
        </p:nvPicPr>
        <p:blipFill>
          <a:blip r:embed="rId34" cstate="print"/>
          <a:srcRect/>
          <a:stretch>
            <a:fillRect/>
          </a:stretch>
        </p:blipFill>
        <p:spPr bwMode="auto">
          <a:xfrm>
            <a:off x="8153400" y="5638800"/>
            <a:ext cx="619125" cy="904876"/>
          </a:xfrm>
          <a:prstGeom prst="rect">
            <a:avLst/>
          </a:prstGeom>
          <a:noFill/>
        </p:spPr>
      </p:pic>
      <p:pic>
        <p:nvPicPr>
          <p:cNvPr id="50251" name="Picture 75" descr="Touch of Sun Daily UV Facial Moisturizer Medium/Darker"/>
          <p:cNvPicPr>
            <a:picLocks noChangeAspect="1" noChangeArrowheads="1"/>
          </p:cNvPicPr>
          <p:nvPr/>
        </p:nvPicPr>
        <p:blipFill>
          <a:blip r:embed="rId35" cstate="print"/>
          <a:srcRect/>
          <a:stretch>
            <a:fillRect/>
          </a:stretch>
        </p:blipFill>
        <p:spPr bwMode="auto">
          <a:xfrm>
            <a:off x="4648200" y="1981200"/>
            <a:ext cx="2333625" cy="3000376"/>
          </a:xfrm>
          <a:prstGeom prst="rect">
            <a:avLst/>
          </a:prstGeom>
          <a:noFill/>
        </p:spPr>
      </p:pic>
      <p:sp>
        <p:nvSpPr>
          <p:cNvPr id="77" name="Left Brace 76"/>
          <p:cNvSpPr/>
          <p:nvPr/>
        </p:nvSpPr>
        <p:spPr>
          <a:xfrm>
            <a:off x="3886200" y="609600"/>
            <a:ext cx="1676400" cy="5334000"/>
          </a:xfrm>
          <a:prstGeom prst="leftBrace">
            <a:avLst>
              <a:gd name="adj1" fmla="val 8333"/>
              <a:gd name="adj2" fmla="val 5026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8" name="TextBox 77"/>
          <p:cNvSpPr txBox="1"/>
          <p:nvPr/>
        </p:nvSpPr>
        <p:spPr>
          <a:xfrm>
            <a:off x="533400" y="381000"/>
            <a:ext cx="3886200" cy="461665"/>
          </a:xfrm>
          <a:prstGeom prst="rect">
            <a:avLst/>
          </a:prstGeom>
          <a:noFill/>
        </p:spPr>
        <p:txBody>
          <a:bodyPr wrap="square" rtlCol="0">
            <a:spAutoFit/>
          </a:bodyPr>
          <a:lstStyle/>
          <a:p>
            <a:r>
              <a:rPr lang="en-US" sz="2400" b="1" u="sng" dirty="0" smtClean="0"/>
              <a:t>PG Individual Branding</a:t>
            </a:r>
            <a:endParaRPr lang="en-US" sz="2400" b="1" u="sng" dirty="0"/>
          </a:p>
        </p:txBody>
      </p:sp>
      <p:sp>
        <p:nvSpPr>
          <p:cNvPr id="80" name="TextBox 79"/>
          <p:cNvSpPr txBox="1"/>
          <p:nvPr/>
        </p:nvSpPr>
        <p:spPr>
          <a:xfrm>
            <a:off x="5715000" y="304800"/>
            <a:ext cx="3124200" cy="369332"/>
          </a:xfrm>
          <a:prstGeom prst="rect">
            <a:avLst/>
          </a:prstGeom>
          <a:noFill/>
        </p:spPr>
        <p:txBody>
          <a:bodyPr wrap="square" rtlCol="0">
            <a:spAutoFit/>
          </a:bodyPr>
          <a:lstStyle/>
          <a:p>
            <a:r>
              <a:rPr lang="en-US" dirty="0" smtClean="0"/>
              <a:t>PG Line Family Branding</a:t>
            </a:r>
            <a:endParaRPr lang="en-US" dirty="0"/>
          </a:p>
        </p:txBody>
      </p:sp>
      <p:sp>
        <p:nvSpPr>
          <p:cNvPr id="74" name="Oval 73"/>
          <p:cNvSpPr/>
          <p:nvPr/>
        </p:nvSpPr>
        <p:spPr>
          <a:xfrm>
            <a:off x="228600" y="5257800"/>
            <a:ext cx="4267200" cy="1600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smtClean="0"/>
              <a:t>REVIEW!</a:t>
            </a:r>
            <a:endParaRPr lang="en-US" dirty="0"/>
          </a:p>
        </p:txBody>
      </p:sp>
    </p:spTree>
  </p:cSld>
  <p:clrMapOvr>
    <a:masterClrMapping/>
  </p:clrMapOvr>
  <p:transition xmlns:p14="http://schemas.microsoft.com/office/powerpoint/2010/main">
    <p:pull dir="rd"/>
  </p:transitio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descr="http://www.armhammer.com/images/prod_lft_1.gif"/>
          <p:cNvPicPr>
            <a:picLocks noChangeAspect="1" noChangeArrowheads="1"/>
          </p:cNvPicPr>
          <p:nvPr/>
        </p:nvPicPr>
        <p:blipFill>
          <a:blip r:embed="rId3" cstate="print"/>
          <a:srcRect/>
          <a:stretch>
            <a:fillRect/>
          </a:stretch>
        </p:blipFill>
        <p:spPr bwMode="auto">
          <a:xfrm>
            <a:off x="381000" y="1447800"/>
            <a:ext cx="2209800" cy="2173276"/>
          </a:xfrm>
          <a:prstGeom prst="rect">
            <a:avLst/>
          </a:prstGeom>
          <a:noFill/>
        </p:spPr>
      </p:pic>
      <p:pic>
        <p:nvPicPr>
          <p:cNvPr id="52228" name="Picture 4" descr="completecare">
            <a:hlinkClick r:id="rId4"/>
          </p:cNvPr>
          <p:cNvPicPr>
            <a:picLocks noChangeAspect="1" noChangeArrowheads="1"/>
          </p:cNvPicPr>
          <p:nvPr/>
        </p:nvPicPr>
        <p:blipFill>
          <a:blip r:embed="rId5" cstate="print"/>
          <a:srcRect/>
          <a:stretch>
            <a:fillRect/>
          </a:stretch>
        </p:blipFill>
        <p:spPr bwMode="auto">
          <a:xfrm>
            <a:off x="6553200" y="1981200"/>
            <a:ext cx="1873704" cy="2057400"/>
          </a:xfrm>
          <a:prstGeom prst="rect">
            <a:avLst/>
          </a:prstGeom>
          <a:noFill/>
        </p:spPr>
      </p:pic>
      <p:pic>
        <p:nvPicPr>
          <p:cNvPr id="52230" name="Picture 6" descr="Oder Alert">
            <a:hlinkClick r:id="rId6"/>
          </p:cNvPr>
          <p:cNvPicPr>
            <a:picLocks noChangeAspect="1" noChangeArrowheads="1"/>
          </p:cNvPicPr>
          <p:nvPr/>
        </p:nvPicPr>
        <p:blipFill>
          <a:blip r:embed="rId7" cstate="print"/>
          <a:srcRect/>
          <a:stretch>
            <a:fillRect/>
          </a:stretch>
        </p:blipFill>
        <p:spPr bwMode="auto">
          <a:xfrm>
            <a:off x="3124200" y="457200"/>
            <a:ext cx="3952875" cy="1905000"/>
          </a:xfrm>
          <a:prstGeom prst="rect">
            <a:avLst/>
          </a:prstGeom>
          <a:noFill/>
        </p:spPr>
      </p:pic>
      <p:pic>
        <p:nvPicPr>
          <p:cNvPr id="52232" name="Picture 8" descr="Arm &amp; Hammer Ultra Max Antiperspirant / Deodorant Fresh, Invisible Solid">
            <a:hlinkClick r:id=""/>
          </p:cNvPr>
          <p:cNvPicPr>
            <a:picLocks noChangeAspect="1" noChangeArrowheads="1"/>
          </p:cNvPicPr>
          <p:nvPr/>
        </p:nvPicPr>
        <p:blipFill>
          <a:blip r:embed="rId8" cstate="print"/>
          <a:srcRect/>
          <a:stretch>
            <a:fillRect/>
          </a:stretch>
        </p:blipFill>
        <p:spPr bwMode="auto">
          <a:xfrm>
            <a:off x="4114800" y="4724400"/>
            <a:ext cx="1666875" cy="1666875"/>
          </a:xfrm>
          <a:prstGeom prst="rect">
            <a:avLst/>
          </a:prstGeom>
          <a:noFill/>
        </p:spPr>
      </p:pic>
      <p:pic>
        <p:nvPicPr>
          <p:cNvPr id="52234" name="Picture 10" descr="Arm &amp; Hammer Super Washing Soda, 55 oz">
            <a:hlinkClick r:id="rId9"/>
          </p:cNvPr>
          <p:cNvPicPr>
            <a:picLocks noChangeAspect="1" noChangeArrowheads="1"/>
          </p:cNvPicPr>
          <p:nvPr/>
        </p:nvPicPr>
        <p:blipFill>
          <a:blip r:embed="rId10" cstate="print"/>
          <a:srcRect/>
          <a:stretch>
            <a:fillRect/>
          </a:stretch>
        </p:blipFill>
        <p:spPr bwMode="auto">
          <a:xfrm>
            <a:off x="5791200" y="4343400"/>
            <a:ext cx="2133600" cy="2133600"/>
          </a:xfrm>
          <a:prstGeom prst="rect">
            <a:avLst/>
          </a:prstGeom>
          <a:noFill/>
        </p:spPr>
      </p:pic>
      <p:cxnSp>
        <p:nvCxnSpPr>
          <p:cNvPr id="10" name="Straight Arrow Connector 9"/>
          <p:cNvCxnSpPr/>
          <p:nvPr/>
        </p:nvCxnSpPr>
        <p:spPr>
          <a:xfrm rot="5400000" flipH="1" flipV="1">
            <a:off x="2895600" y="2209800"/>
            <a:ext cx="30480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2895600" y="2514600"/>
            <a:ext cx="3429000" cy="609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2895600" y="2514600"/>
            <a:ext cx="3276600" cy="1828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rot="16200000" flipH="1">
            <a:off x="2781300" y="2628900"/>
            <a:ext cx="1981200" cy="1752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304800" y="4267200"/>
            <a:ext cx="4038600" cy="1508105"/>
          </a:xfrm>
          <a:prstGeom prst="rect">
            <a:avLst/>
          </a:prstGeom>
          <a:noFill/>
        </p:spPr>
        <p:txBody>
          <a:bodyPr wrap="square" rtlCol="0">
            <a:spAutoFit/>
          </a:bodyPr>
          <a:lstStyle/>
          <a:p>
            <a:r>
              <a:rPr lang="en-US" sz="2000" u="sng" dirty="0" smtClean="0"/>
              <a:t>Brand Extension Branding- </a:t>
            </a:r>
            <a:r>
              <a:rPr lang="en-US" dirty="0" smtClean="0"/>
              <a:t>the original product has been used to extend the brand in a variety of new products that consumers trust.</a:t>
            </a:r>
            <a:endParaRPr lang="en-US" dirty="0"/>
          </a:p>
        </p:txBody>
      </p:sp>
    </p:spTree>
  </p:cSld>
  <p:clrMapOvr>
    <a:masterClrMapping/>
  </p:clrMapOvr>
  <p:transition xmlns:p14="http://schemas.microsoft.com/office/powerpoint/2010/main">
    <p:pull dir="rd"/>
  </p:transition>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856</TotalTime>
  <Words>433</Words>
  <Application>Microsoft Macintosh PowerPoint</Application>
  <PresentationFormat>On-screen Show (4:3)</PresentationFormat>
  <Paragraphs>118</Paragraphs>
  <Slides>19</Slides>
  <Notes>13</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PowerPoint Presentation</vt:lpstr>
      <vt:lpstr>PowerPoint Presentation</vt:lpstr>
      <vt:lpstr>Branding- A name, term, design, symbol or any other feature that identifies one seller's good or service as distinct from another’s.  </vt:lpstr>
      <vt:lpstr>PowerPoint Presentation</vt:lpstr>
      <vt:lpstr>Salt may never become obsolete, but the package and brand must be kept up to date</vt:lpstr>
      <vt:lpstr>Branding Policies </vt:lpstr>
      <vt:lpstr>Borrowing Brand Equity </vt:lpstr>
      <vt:lpstr>PowerPoint Presentation</vt:lpstr>
      <vt:lpstr>PowerPoint Presentation</vt:lpstr>
      <vt:lpstr>Stages of Brand Loyalty</vt:lpstr>
      <vt:lpstr>Branding is part of  Product Planning </vt:lpstr>
      <vt:lpstr>PowerPoint Presentation</vt:lpstr>
      <vt:lpstr>Product Mix</vt:lpstr>
      <vt:lpstr>Product Line</vt:lpstr>
      <vt:lpstr>Product Item</vt:lpstr>
      <vt:lpstr>Product Width &amp; Depth</vt:lpstr>
      <vt:lpstr>Width and depth</vt:lpstr>
      <vt:lpstr>PowerPoint Presentation</vt:lpstr>
      <vt:lpstr>Six steps to New Product Development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Branding</dc:title>
  <dc:creator>Fraser</dc:creator>
  <cp:lastModifiedBy>LPS LPS</cp:lastModifiedBy>
  <cp:revision>76</cp:revision>
  <dcterms:created xsi:type="dcterms:W3CDTF">2007-06-20T20:04:42Z</dcterms:created>
  <dcterms:modified xsi:type="dcterms:W3CDTF">2015-09-30T14:09:12Z</dcterms:modified>
</cp:coreProperties>
</file>