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583D6-B387-4E09-807B-25057C35420C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A1272-F888-4B22-B824-146BFDC3C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9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94"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222402" indent="-36773751" defTabSz="915994"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fld id="{7029F17C-B44D-4DC7-B67A-30B01AA62524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94"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222402" indent="-36773751" defTabSz="915994"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fld id="{3BD32CDF-5E5F-4C38-ADAB-EE556835E516}" type="slidenum">
              <a:rPr lang="en-US" altLang="en-US" sz="1200">
                <a:latin typeface="Arial" charset="0"/>
              </a:rPr>
              <a:pPr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94"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222402" indent="-36773751" defTabSz="915994"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fld id="{FEDA9AF2-4F6A-420A-9715-34003F3381A5}" type="slidenum">
              <a:rPr lang="en-US" altLang="en-US" sz="1200">
                <a:latin typeface="Arial" charset="0"/>
              </a:rPr>
              <a:pPr/>
              <a:t>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94"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222402" indent="-36773751" defTabSz="915994"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48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8973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459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79460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fld id="{83E454AC-580C-43F4-B22C-9F56980BB6DE}" type="slidenum">
              <a:rPr lang="en-US" altLang="en-US" sz="1200">
                <a:latin typeface="Arial" charset="0"/>
              </a:rPr>
              <a:pPr/>
              <a:t>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Verdana" pitchFamily="-111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Verdana" pitchFamily="-111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Verdana" pitchFamily="-111" charset="0"/>
              </a:endParaRPr>
            </a:p>
          </p:txBody>
        </p:sp>
      </p:grp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Verdana" pitchFamily="-111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5715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056" rIns="457056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Verdana" pitchFamily="-111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1657350" y="6218238"/>
            <a:ext cx="547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>
                <a:solidFill>
                  <a:srgbClr val="000000"/>
                </a:solidFill>
                <a:latin typeface="Adobe Jenson Pro" pitchFamily="18" charset="0"/>
                <a:cs typeface="Times New Roman" pitchFamily="-111" charset="0"/>
              </a:rPr>
              <a:t>© Family Economics &amp; Financial Education – Revised March 2009 – Savings Unit – Rule of 72</a:t>
            </a:r>
            <a:endParaRPr lang="en-US" altLang="en-US" sz="800">
              <a:solidFill>
                <a:srgbClr val="000000"/>
              </a:solidFill>
              <a:cs typeface="Times New Roman" pitchFamily="-111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>
                <a:solidFill>
                  <a:srgbClr val="000000"/>
                </a:solidFill>
                <a:latin typeface="Adobe Jenson Pro" pitchFamily="18" charset="0"/>
                <a:cs typeface="Times New Roman" pitchFamily="-111" charset="0"/>
              </a:rPr>
              <a:t>Funded by a grant from Take Charge America, Inc. to the Norton School of Family and Consumer Sciences at the University of Arizona</a:t>
            </a:r>
            <a:endParaRPr lang="en-US" altLang="en-US" sz="800">
              <a:solidFill>
                <a:srgbClr val="000000"/>
              </a:solidFill>
              <a:latin typeface="Arial" charset="0"/>
              <a:cs typeface="Times New Roman" pitchFamily="-111" charset="0"/>
            </a:endParaRPr>
          </a:p>
        </p:txBody>
      </p:sp>
      <p:pic>
        <p:nvPicPr>
          <p:cNvPr id="11" name="Picture 17" descr="TCAlogo 2x1"/>
          <p:cNvPicPr>
            <a:picLocks noChangeAspect="1" noChangeArrowheads="1"/>
          </p:cNvPicPr>
          <p:nvPr userDrawn="1"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248400"/>
            <a:ext cx="5715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9" descr="UA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324600"/>
            <a:ext cx="4794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0" descr="FEFE Logo Clear Background"/>
          <p:cNvPicPr>
            <a:picLocks noChangeAspect="1" noChangeArrowheads="1"/>
          </p:cNvPicPr>
          <p:nvPr userDrawn="1"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1" descr="TCAI Logo Pic clear background"/>
          <p:cNvPicPr>
            <a:picLocks noChangeAspect="1" noChangeArrowheads="1"/>
          </p:cNvPicPr>
          <p:nvPr userDrawn="1"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6324600"/>
            <a:ext cx="6858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4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-111" charset="2"/>
              <a:buNone/>
              <a:defRPr sz="36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41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8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0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1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4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5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76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7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1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7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15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9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63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309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-111" charset="0"/>
            </a:endParaRPr>
          </a:p>
        </p:txBody>
      </p:sp>
      <p:sp>
        <p:nvSpPr>
          <p:cNvPr id="47309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Verdana" pitchFamily="-111" charset="0"/>
            </a:endParaRPr>
          </a:p>
        </p:txBody>
      </p:sp>
      <p:sp>
        <p:nvSpPr>
          <p:cNvPr id="47309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-111" charset="0"/>
            </a:endParaRPr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-111" charset="0"/>
            </a:endParaRPr>
          </a:p>
        </p:txBody>
      </p:sp>
      <p:sp>
        <p:nvSpPr>
          <p:cNvPr id="473099" name="Line 11"/>
          <p:cNvSpPr>
            <a:spLocks noChangeShapeType="1"/>
          </p:cNvSpPr>
          <p:nvPr userDrawn="1"/>
        </p:nvSpPr>
        <p:spPr bwMode="auto">
          <a:xfrm flipV="1">
            <a:off x="457200" y="14478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Verdana" pitchFamily="-111" charset="0"/>
            </a:endParaRPr>
          </a:p>
        </p:txBody>
      </p:sp>
      <p:sp>
        <p:nvSpPr>
          <p:cNvPr id="473100" name="Line 12"/>
          <p:cNvSpPr>
            <a:spLocks noChangeShapeType="1"/>
          </p:cNvSpPr>
          <p:nvPr userDrawn="1"/>
        </p:nvSpPr>
        <p:spPr bwMode="auto">
          <a:xfrm>
            <a:off x="381000" y="61722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Verdana" pitchFamily="-111" charset="0"/>
            </a:endParaRPr>
          </a:p>
        </p:txBody>
      </p:sp>
      <p:sp>
        <p:nvSpPr>
          <p:cNvPr id="473101" name="Text Box 13"/>
          <p:cNvSpPr txBox="1">
            <a:spLocks noChangeArrowheads="1"/>
          </p:cNvSpPr>
          <p:nvPr userDrawn="1"/>
        </p:nvSpPr>
        <p:spPr bwMode="auto">
          <a:xfrm>
            <a:off x="8077200" y="60325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</a:rPr>
              <a:t>14.3.G1</a:t>
            </a:r>
          </a:p>
        </p:txBody>
      </p:sp>
      <p:pic>
        <p:nvPicPr>
          <p:cNvPr id="1035" name="Picture 14" descr="TCAlogo 2x1"/>
          <p:cNvPicPr>
            <a:picLocks noChangeAspect="1" noChangeArrowheads="1"/>
          </p:cNvPicPr>
          <p:nvPr userDrawn="1"/>
        </p:nvPicPr>
        <p:blipFill>
          <a:blip r:embed="rId1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248400"/>
            <a:ext cx="5715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5" descr="bw icon 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248400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105" name="Rectangle 17"/>
          <p:cNvSpPr>
            <a:spLocks noChangeArrowheads="1"/>
          </p:cNvSpPr>
          <p:nvPr userDrawn="1"/>
        </p:nvSpPr>
        <p:spPr bwMode="auto">
          <a:xfrm>
            <a:off x="5715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056" rIns="457056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Verdana" pitchFamily="-111" charset="0"/>
            </a:endParaRPr>
          </a:p>
        </p:txBody>
      </p:sp>
      <p:sp>
        <p:nvSpPr>
          <p:cNvPr id="473107" name="Rectangle 19"/>
          <p:cNvSpPr>
            <a:spLocks noChangeArrowheads="1"/>
          </p:cNvSpPr>
          <p:nvPr userDrawn="1"/>
        </p:nvSpPr>
        <p:spPr bwMode="auto">
          <a:xfrm>
            <a:off x="1600200" y="6248400"/>
            <a:ext cx="5945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1pPr>
            <a:lvl2pPr marL="37931725" indent="-37474525"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2pPr>
            <a:lvl3pPr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3pPr>
            <a:lvl4pPr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4pPr>
            <a:lvl5pPr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 sz="2400">
                <a:solidFill>
                  <a:schemeClr val="tx1"/>
                </a:solidFill>
                <a:latin typeface="Verdana" pitchFamily="-111" charset="0"/>
                <a:ea typeface="ＭＳ Ｐゴシック" pitchFamily="-111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00">
                <a:solidFill>
                  <a:srgbClr val="000000"/>
                </a:solidFill>
                <a:latin typeface="Adobe Jenson Pro" pitchFamily="18" charset="0"/>
                <a:cs typeface="Times New Roman" pitchFamily="-111" charset="0"/>
              </a:rPr>
              <a:t>© Family Economics &amp; Financial Education – Revised November 2004 – Savings Unit – Rule of 72</a:t>
            </a:r>
            <a:endParaRPr lang="en-US" altLang="en-US" sz="800">
              <a:solidFill>
                <a:srgbClr val="000000"/>
              </a:solidFill>
              <a:cs typeface="Times New Roman" pitchFamily="-111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>
                <a:solidFill>
                  <a:srgbClr val="000000"/>
                </a:solidFill>
                <a:latin typeface="Adobe Jenson Pro" pitchFamily="18" charset="0"/>
                <a:cs typeface="Times New Roman" pitchFamily="-111" charset="0"/>
              </a:rPr>
              <a:t>Funded by a grant from Take Charge America, Inc. to the Department of Health and Human Development at Montana State University – Bozeman</a:t>
            </a:r>
            <a:endParaRPr lang="en-US" altLang="en-US" sz="800">
              <a:solidFill>
                <a:srgbClr val="000000"/>
              </a:solidFill>
              <a:latin typeface="Arial" charset="0"/>
              <a:cs typeface="Times New Roman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5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pitchFamily="-11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pperplate Gothic Light" pitchFamily="-111" charset="0"/>
          <a:ea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pperplate Gothic Light" pitchFamily="-111" charset="0"/>
          <a:ea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pperplate Gothic Light" pitchFamily="-111" charset="0"/>
          <a:ea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pperplate Gothic Light" pitchFamily="-111" charset="0"/>
          <a:ea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pperplate Gothic Light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pperplate Gothic Light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pperplate Gothic Light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pperplate Gothic Light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-111" charset="2"/>
        <a:buChar char="p"/>
        <a:defRPr sz="28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111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-111" charset="2"/>
        <a:buChar char="p"/>
        <a:defRPr sz="20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111" charset="2"/>
        <a:buChar char="§"/>
        <a:defRPr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1" charset="2"/>
        <a:buChar char="§"/>
        <a:defRPr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1" charset="2"/>
        <a:buChar char="§"/>
        <a:defRPr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1" charset="2"/>
        <a:buChar char="§"/>
        <a:defRPr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1" charset="2"/>
        <a:buChar char="§"/>
        <a:defRPr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1" charset="2"/>
        <a:buChar char="§"/>
        <a:defRPr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30475"/>
            <a:ext cx="7772400" cy="1736725"/>
          </a:xfrm>
        </p:spPr>
        <p:txBody>
          <a:bodyPr/>
          <a:lstStyle/>
          <a:p>
            <a:pPr eaLnBrk="1" hangingPunct="1"/>
            <a:r>
              <a:rPr lang="en-US" altLang="en-US" sz="5400" b="1" smtClean="0"/>
              <a:t>The Rule of 72</a:t>
            </a:r>
            <a:r>
              <a:rPr lang="en-US" altLang="en-US" sz="4400" b="1" smtClean="0"/>
              <a:t/>
            </a:r>
            <a:br>
              <a:rPr lang="en-US" altLang="en-US" sz="4400" b="1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b="1" smtClean="0">
                <a:latin typeface="Centaur" pitchFamily="18" charset="0"/>
              </a:rPr>
              <a:t>The most important and simple rule to financial success.</a:t>
            </a:r>
          </a:p>
        </p:txBody>
      </p:sp>
    </p:spTree>
    <p:extLst>
      <p:ext uri="{BB962C8B-B14F-4D97-AF65-F5344CB8AC3E}">
        <p14:creationId xmlns:p14="http://schemas.microsoft.com/office/powerpoint/2010/main" val="19820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Rule of 72</a:t>
            </a:r>
          </a:p>
        </p:txBody>
      </p:sp>
      <p:graphicFrame>
        <p:nvGraphicFramePr>
          <p:cNvPr id="450584" name="Group 24"/>
          <p:cNvGraphicFramePr>
            <a:graphicFrameLocks noGrp="1"/>
          </p:cNvGraphicFramePr>
          <p:nvPr>
            <p:ph sz="half" idx="2"/>
          </p:nvPr>
        </p:nvGraphicFramePr>
        <p:xfrm>
          <a:off x="2149475" y="3698875"/>
          <a:ext cx="4435475" cy="1947863"/>
        </p:xfrm>
        <a:graphic>
          <a:graphicData uri="http://schemas.openxmlformats.org/drawingml/2006/table">
            <a:tbl>
              <a:tblPr/>
              <a:tblGrid>
                <a:gridCol w="1477963"/>
                <a:gridCol w="531812"/>
                <a:gridCol w="24257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Years to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Interest Rate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-111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itchFamily="18" charset="0"/>
                        </a:rPr>
                        <a:t>double investment (or debt)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1" name="Rectangle 2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The answers can be easily discovered by knowing the </a:t>
            </a:r>
            <a:r>
              <a:rPr lang="en-US" altLang="en-US" b="1" smtClean="0"/>
              <a:t>Rule of 72</a:t>
            </a:r>
          </a:p>
          <a:p>
            <a:pPr lvl="1" eaLnBrk="1" hangingPunct="1"/>
            <a:r>
              <a:rPr lang="en-US" altLang="en-US" smtClean="0"/>
              <a:t>The time it will take an investment (or debt) to double in value at a given interest rate using compounding interest.</a:t>
            </a:r>
          </a:p>
        </p:txBody>
      </p:sp>
    </p:spTree>
    <p:extLst>
      <p:ext uri="{BB962C8B-B14F-4D97-AF65-F5344CB8AC3E}">
        <p14:creationId xmlns:p14="http://schemas.microsoft.com/office/powerpoint/2010/main" val="42814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the “Rule of 72” </a:t>
            </a:r>
            <a:br>
              <a:rPr lang="en-US" altLang="en-US" sz="4000" smtClean="0"/>
            </a:br>
            <a:r>
              <a:rPr lang="en-US" altLang="en-US" sz="4000" smtClean="0"/>
              <a:t>can determine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How many years it will take an investment to double at a given interest rate using compounding interest.</a:t>
            </a:r>
          </a:p>
          <a:p>
            <a:pPr eaLnBrk="1" hangingPunct="1"/>
            <a:r>
              <a:rPr lang="en-US" altLang="en-US" smtClean="0"/>
              <a:t>How long it will take debt to double if no payments are made.</a:t>
            </a:r>
          </a:p>
          <a:p>
            <a:pPr eaLnBrk="1" hangingPunct="1"/>
            <a:r>
              <a:rPr lang="en-US" altLang="en-US" smtClean="0"/>
              <a:t>The interest rate an investment must earn to double within a specific time period.</a:t>
            </a:r>
          </a:p>
          <a:p>
            <a:pPr eaLnBrk="1" hangingPunct="1"/>
            <a:r>
              <a:rPr lang="en-US" altLang="en-US" smtClean="0"/>
              <a:t>How many times money (or debt) will double in a specific time period.</a:t>
            </a:r>
          </a:p>
          <a:p>
            <a:pPr eaLnBrk="1" hangingPunct="1">
              <a:buFont typeface="Wingdings" pitchFamily="-111" charset="2"/>
              <a:buNone/>
            </a:pPr>
            <a:endParaRPr lang="en-US" altLang="en-US" smtClean="0"/>
          </a:p>
          <a:p>
            <a:pPr eaLnBrk="1" hangingPunct="1"/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76203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Things to Know about the “Rule of 72”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11" charset="2"/>
              <a:buNone/>
            </a:pPr>
            <a:r>
              <a:rPr lang="en-US" altLang="en-US" sz="3000" dirty="0" smtClean="0"/>
              <a:t>The “Rule of 72”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Is only an approximation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The interest rate must remain constant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The equation does not allow for additional payments to be made to the original amount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Interest earned is reinvested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Tax deductions are not included within the equation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9487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practice!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mtClean="0"/>
              <a:t>Use handout 1.14.3.A1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20663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Copperplate Gothic Light"/>
        <a:ea typeface=""/>
        <a:cs typeface=""/>
      </a:majorFont>
      <a:minorFont>
        <a:latin typeface="Centau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1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191</Words>
  <Application>Microsoft Office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Level</vt:lpstr>
      <vt:lpstr>The Rule of 72  The most important and simple rule to financial success.</vt:lpstr>
      <vt:lpstr>Rule of 72</vt:lpstr>
      <vt:lpstr>What the “Rule of 72”  can determine</vt:lpstr>
      <vt:lpstr>Things to Know about the “Rule of 72”</vt:lpstr>
      <vt:lpstr>Assignment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Rule of 72  The most important and simple rule to financial success.</dc:title>
  <dc:creator>setup</dc:creator>
  <cp:lastModifiedBy>setup</cp:lastModifiedBy>
  <cp:revision>3</cp:revision>
  <dcterms:created xsi:type="dcterms:W3CDTF">2013-10-24T16:00:47Z</dcterms:created>
  <dcterms:modified xsi:type="dcterms:W3CDTF">2013-10-25T17:13:57Z</dcterms:modified>
</cp:coreProperties>
</file>