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72" r:id="rId3"/>
    <p:sldId id="257" r:id="rId4"/>
    <p:sldId id="258" r:id="rId5"/>
    <p:sldId id="259" r:id="rId6"/>
    <p:sldId id="260" r:id="rId7"/>
    <p:sldId id="262" r:id="rId8"/>
    <p:sldId id="263" r:id="rId9"/>
    <p:sldId id="264" r:id="rId10"/>
    <p:sldId id="265" r:id="rId11"/>
    <p:sldId id="266" r:id="rId12"/>
    <p:sldId id="267" r:id="rId13"/>
    <p:sldId id="268" r:id="rId14"/>
    <p:sldId id="273" r:id="rId15"/>
    <p:sldId id="269" r:id="rId16"/>
    <p:sldId id="271"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CC"/>
    <a:srgbClr val="CC0000"/>
    <a:srgbClr val="111111"/>
    <a:srgbClr val="FFFF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3" d="100"/>
          <a:sy n="83" d="100"/>
        </p:scale>
        <p:origin x="-10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7"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AC1F7D4-1810-4B3F-A46A-CD06E9E9CFDB}" type="slidenum">
              <a:rPr lang="en-US" altLang="en-US"/>
              <a:pPr/>
              <a:t>‹#›</a:t>
            </a:fld>
            <a:endParaRPr lang="en-US" altLang="en-US"/>
          </a:p>
        </p:txBody>
      </p:sp>
    </p:spTree>
    <p:extLst>
      <p:ext uri="{BB962C8B-B14F-4D97-AF65-F5344CB8AC3E}">
        <p14:creationId xmlns:p14="http://schemas.microsoft.com/office/powerpoint/2010/main" val="1679286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FD3C1F-00AF-4877-AD15-C89E590568A4}" type="slidenum">
              <a:rPr lang="en-US" altLang="en-US"/>
              <a:pPr/>
              <a:t>‹#›</a:t>
            </a:fld>
            <a:endParaRPr lang="en-US" altLang="en-US"/>
          </a:p>
        </p:txBody>
      </p:sp>
    </p:spTree>
    <p:extLst>
      <p:ext uri="{BB962C8B-B14F-4D97-AF65-F5344CB8AC3E}">
        <p14:creationId xmlns:p14="http://schemas.microsoft.com/office/powerpoint/2010/main" val="748558202"/>
      </p:ext>
    </p:extLst>
  </p:cSld>
  <p:clrMapOvr>
    <a:masterClrMapping/>
  </p:clrMapOvr>
  <p:transition xmlns:p14="http://schemas.microsoft.com/office/powerpoint/2010/mai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49529B-3C48-46CF-8DE3-94F9CB09D94F}" type="slidenum">
              <a:rPr lang="en-US" altLang="en-US"/>
              <a:pPr/>
              <a:t>‹#›</a:t>
            </a:fld>
            <a:endParaRPr lang="en-US" altLang="en-US"/>
          </a:p>
        </p:txBody>
      </p:sp>
    </p:spTree>
    <p:extLst>
      <p:ext uri="{BB962C8B-B14F-4D97-AF65-F5344CB8AC3E}">
        <p14:creationId xmlns:p14="http://schemas.microsoft.com/office/powerpoint/2010/main" val="1031457765"/>
      </p:ext>
    </p:extLst>
  </p:cSld>
  <p:clrMapOvr>
    <a:masterClrMapping/>
  </p:clrMapOvr>
  <p:transition xmlns:p14="http://schemas.microsoft.com/office/powerpoint/2010/mai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2A4910-A152-4CDC-8962-C32F692822A7}" type="slidenum">
              <a:rPr lang="en-US" altLang="en-US"/>
              <a:pPr/>
              <a:t>‹#›</a:t>
            </a:fld>
            <a:endParaRPr lang="en-US" altLang="en-US"/>
          </a:p>
        </p:txBody>
      </p:sp>
    </p:spTree>
    <p:extLst>
      <p:ext uri="{BB962C8B-B14F-4D97-AF65-F5344CB8AC3E}">
        <p14:creationId xmlns:p14="http://schemas.microsoft.com/office/powerpoint/2010/main" val="1880195194"/>
      </p:ext>
    </p:extLst>
  </p:cSld>
  <p:clrMapOvr>
    <a:masterClrMapping/>
  </p:clrMapOvr>
  <p:transition xmlns:p14="http://schemas.microsoft.com/office/powerpoint/2010/mai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776F9F5-13A4-4C56-ACBF-E603D96FC3F6}" type="slidenum">
              <a:rPr lang="en-US" altLang="en-US"/>
              <a:pPr/>
              <a:t>‹#›</a:t>
            </a:fld>
            <a:endParaRPr lang="en-US" altLang="en-US"/>
          </a:p>
        </p:txBody>
      </p:sp>
    </p:spTree>
    <p:extLst>
      <p:ext uri="{BB962C8B-B14F-4D97-AF65-F5344CB8AC3E}">
        <p14:creationId xmlns:p14="http://schemas.microsoft.com/office/powerpoint/2010/main" val="117092965"/>
      </p:ext>
    </p:extLst>
  </p:cSld>
  <p:clrMapOvr>
    <a:masterClrMapping/>
  </p:clrMapOvr>
  <p:transition xmlns:p14="http://schemas.microsoft.com/office/powerpoint/2010/mai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505BDCF-FE09-4833-A074-DF5C012A19DB}" type="slidenum">
              <a:rPr lang="en-US" altLang="en-US"/>
              <a:pPr/>
              <a:t>‹#›</a:t>
            </a:fld>
            <a:endParaRPr lang="en-US" altLang="en-US"/>
          </a:p>
        </p:txBody>
      </p:sp>
    </p:spTree>
    <p:extLst>
      <p:ext uri="{BB962C8B-B14F-4D97-AF65-F5344CB8AC3E}">
        <p14:creationId xmlns:p14="http://schemas.microsoft.com/office/powerpoint/2010/main" val="1990089549"/>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74618E-4275-42A0-A8E5-9C47EE9F09E2}" type="slidenum">
              <a:rPr lang="en-US" altLang="en-US"/>
              <a:pPr/>
              <a:t>‹#›</a:t>
            </a:fld>
            <a:endParaRPr lang="en-US" altLang="en-US"/>
          </a:p>
        </p:txBody>
      </p:sp>
    </p:spTree>
    <p:extLst>
      <p:ext uri="{BB962C8B-B14F-4D97-AF65-F5344CB8AC3E}">
        <p14:creationId xmlns:p14="http://schemas.microsoft.com/office/powerpoint/2010/main" val="4011642443"/>
      </p:ext>
    </p:extLst>
  </p:cSld>
  <p:clrMapOvr>
    <a:masterClrMapping/>
  </p:clrMapOvr>
  <p:transition xmlns:p14="http://schemas.microsoft.com/office/powerpoint/2010/mai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2B05B4-C927-4773-8EA4-C8E417259274}" type="slidenum">
              <a:rPr lang="en-US" altLang="en-US"/>
              <a:pPr/>
              <a:t>‹#›</a:t>
            </a:fld>
            <a:endParaRPr lang="en-US" altLang="en-US"/>
          </a:p>
        </p:txBody>
      </p:sp>
    </p:spTree>
    <p:extLst>
      <p:ext uri="{BB962C8B-B14F-4D97-AF65-F5344CB8AC3E}">
        <p14:creationId xmlns:p14="http://schemas.microsoft.com/office/powerpoint/2010/main" val="466322289"/>
      </p:ext>
    </p:extLst>
  </p:cSld>
  <p:clrMapOvr>
    <a:masterClrMapping/>
  </p:clrMapOvr>
  <p:transition xmlns:p14="http://schemas.microsoft.com/office/powerpoint/2010/mai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E7DAA13-ACB4-4FCA-B932-B55EA2C21433}" type="slidenum">
              <a:rPr lang="en-US" altLang="en-US"/>
              <a:pPr/>
              <a:t>‹#›</a:t>
            </a:fld>
            <a:endParaRPr lang="en-US" altLang="en-US"/>
          </a:p>
        </p:txBody>
      </p:sp>
    </p:spTree>
    <p:extLst>
      <p:ext uri="{BB962C8B-B14F-4D97-AF65-F5344CB8AC3E}">
        <p14:creationId xmlns:p14="http://schemas.microsoft.com/office/powerpoint/2010/main" val="601564960"/>
      </p:ext>
    </p:extLst>
  </p:cSld>
  <p:clrMapOvr>
    <a:masterClrMapping/>
  </p:clrMapOvr>
  <p:transition xmlns:p14="http://schemas.microsoft.com/office/powerpoint/2010/mai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1389F3E-6240-4141-9B09-8A2F62DA63C9}" type="slidenum">
              <a:rPr lang="en-US" altLang="en-US"/>
              <a:pPr/>
              <a:t>‹#›</a:t>
            </a:fld>
            <a:endParaRPr lang="en-US" altLang="en-US"/>
          </a:p>
        </p:txBody>
      </p:sp>
    </p:spTree>
    <p:extLst>
      <p:ext uri="{BB962C8B-B14F-4D97-AF65-F5344CB8AC3E}">
        <p14:creationId xmlns:p14="http://schemas.microsoft.com/office/powerpoint/2010/main" val="2982949132"/>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8C9D550-EBBD-4F2D-B2DB-8ED100FF9A60}" type="slidenum">
              <a:rPr lang="en-US" altLang="en-US"/>
              <a:pPr/>
              <a:t>‹#›</a:t>
            </a:fld>
            <a:endParaRPr lang="en-US" altLang="en-US"/>
          </a:p>
        </p:txBody>
      </p:sp>
    </p:spTree>
    <p:extLst>
      <p:ext uri="{BB962C8B-B14F-4D97-AF65-F5344CB8AC3E}">
        <p14:creationId xmlns:p14="http://schemas.microsoft.com/office/powerpoint/2010/main" val="150445886"/>
      </p:ext>
    </p:extLst>
  </p:cSld>
  <p:clrMapOvr>
    <a:masterClrMapping/>
  </p:clrMapOvr>
  <p:transition xmlns:p14="http://schemas.microsoft.com/office/powerpoint/2010/mai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A3A72E1-7E3D-43B6-BD2B-051CA6DF3762}" type="slidenum">
              <a:rPr lang="en-US" altLang="en-US"/>
              <a:pPr/>
              <a:t>‹#›</a:t>
            </a:fld>
            <a:endParaRPr lang="en-US" altLang="en-US"/>
          </a:p>
        </p:txBody>
      </p:sp>
    </p:spTree>
    <p:extLst>
      <p:ext uri="{BB962C8B-B14F-4D97-AF65-F5344CB8AC3E}">
        <p14:creationId xmlns:p14="http://schemas.microsoft.com/office/powerpoint/2010/main" val="1129055460"/>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C959128-3CE0-4987-8D11-9897CB4287B2}" type="slidenum">
              <a:rPr lang="en-US" altLang="en-US"/>
              <a:pPr/>
              <a:t>‹#›</a:t>
            </a:fld>
            <a:endParaRPr lang="en-US" altLang="en-US"/>
          </a:p>
        </p:txBody>
      </p:sp>
    </p:spTree>
    <p:extLst>
      <p:ext uri="{BB962C8B-B14F-4D97-AF65-F5344CB8AC3E}">
        <p14:creationId xmlns:p14="http://schemas.microsoft.com/office/powerpoint/2010/main" val="1606769995"/>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9E61DA-02DB-4F59-80A4-392084BBE330}" type="slidenum">
              <a:rPr lang="en-US" altLang="en-US"/>
              <a:pPr/>
              <a:t>‹#›</a:t>
            </a:fld>
            <a:endParaRPr lang="en-US" altLang="en-US"/>
          </a:p>
        </p:txBody>
      </p:sp>
    </p:spTree>
    <p:extLst>
      <p:ext uri="{BB962C8B-B14F-4D97-AF65-F5344CB8AC3E}">
        <p14:creationId xmlns:p14="http://schemas.microsoft.com/office/powerpoint/2010/main" val="2453274416"/>
      </p:ext>
    </p:extLst>
  </p:cSld>
  <p:clrMapOvr>
    <a:masterClrMapping/>
  </p:clrMapOvr>
  <p:transition xmlns:p14="http://schemas.microsoft.com/office/powerpoint/2010/main">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CC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1BCCDBF-0DD6-4162-BD6F-48CE880F01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slideLayout" Target="../slideLayouts/slideLayout13.xml"/><Relationship Id="rId2"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1143000"/>
          </a:xfrm>
        </p:spPr>
        <p:txBody>
          <a:bodyPr/>
          <a:lstStyle/>
          <a:p>
            <a:r>
              <a:rPr lang="en-US" altLang="en-US" b="1">
                <a:latin typeface="Comic Sans MS" pitchFamily="66" charset="0"/>
              </a:rPr>
              <a:t>CREATING A RÉSUMÉ OF “HIRE” QUALITY!</a:t>
            </a:r>
          </a:p>
        </p:txBody>
      </p:sp>
      <p:pic>
        <p:nvPicPr>
          <p:cNvPr id="2052" name="Picture 4" descr="PE0159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667000"/>
            <a:ext cx="2714625" cy="4035425"/>
          </a:xfrm>
          <a:prstGeom prst="rect">
            <a:avLst/>
          </a:prstGeom>
          <a:noFill/>
          <a:extLst>
            <a:ext uri="{909E8E84-426E-40dd-AFC4-6F175D3DCCD1}">
              <a14:hiddenFill xmlns:a14="http://schemas.microsoft.com/office/drawing/2010/main">
                <a:solidFill>
                  <a:srgbClr val="FFFFFF"/>
                </a:solidFill>
              </a14:hiddenFill>
            </a:ext>
          </a:extLst>
        </p:spPr>
      </p:pic>
      <p:sp>
        <p:nvSpPr>
          <p:cNvPr id="2053" name="WordArt 5"/>
          <p:cNvSpPr>
            <a:spLocks noChangeArrowheads="1" noChangeShapeType="1" noTextEdit="1"/>
          </p:cNvSpPr>
          <p:nvPr/>
        </p:nvSpPr>
        <p:spPr bwMode="auto">
          <a:xfrm>
            <a:off x="6705600" y="5334000"/>
            <a:ext cx="1219200" cy="600075"/>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2800" kern="10" dirty="0">
                <a:ln w="9525">
                  <a:solidFill>
                    <a:srgbClr val="000000"/>
                  </a:solidFill>
                  <a:round/>
                  <a:headEnd/>
                  <a:tailEnd/>
                </a:ln>
                <a:solidFill>
                  <a:srgbClr val="000000"/>
                </a:solidFill>
                <a:latin typeface="Times New Roman"/>
                <a:cs typeface="Times New Roman"/>
              </a:rPr>
              <a:t>Resume </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89312"/>
            <a:ext cx="4577385"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5638800" cy="1143000"/>
          </a:xfrm>
        </p:spPr>
        <p:txBody>
          <a:bodyPr/>
          <a:lstStyle/>
          <a:p>
            <a:r>
              <a:rPr lang="en-US" altLang="en-US" b="1">
                <a:solidFill>
                  <a:srgbClr val="CC0000"/>
                </a:solidFill>
                <a:latin typeface="Comic Sans MS" pitchFamily="66" charset="0"/>
              </a:rPr>
              <a:t>Remember . . . </a:t>
            </a:r>
          </a:p>
        </p:txBody>
      </p:sp>
      <p:sp>
        <p:nvSpPr>
          <p:cNvPr id="11268" name="Rectangle 4"/>
          <p:cNvSpPr>
            <a:spLocks noGrp="1" noChangeArrowheads="1"/>
          </p:cNvSpPr>
          <p:nvPr>
            <p:ph type="body" sz="half" idx="2"/>
          </p:nvPr>
        </p:nvSpPr>
        <p:spPr>
          <a:xfrm>
            <a:off x="3200400" y="1981200"/>
            <a:ext cx="3810000" cy="4114800"/>
          </a:xfrm>
        </p:spPr>
        <p:txBody>
          <a:bodyPr/>
          <a:lstStyle/>
          <a:p>
            <a:pPr algn="ctr">
              <a:buFontTx/>
              <a:buNone/>
            </a:pPr>
            <a:r>
              <a:rPr lang="en-US" altLang="en-US" sz="2800" b="1">
                <a:solidFill>
                  <a:srgbClr val="CC0000"/>
                </a:solidFill>
                <a:latin typeface="Comic Sans MS" pitchFamily="66" charset="0"/>
              </a:rPr>
              <a:t>You only have 30 seconds to get the reader’s attention.  Make them “oooh” and “ahhh” over you by presenting yourself in the </a:t>
            </a:r>
            <a:r>
              <a:rPr lang="en-US" altLang="en-US" sz="2800" b="1" u="sng">
                <a:solidFill>
                  <a:srgbClr val="CC0000"/>
                </a:solidFill>
                <a:latin typeface="Comic Sans MS" pitchFamily="66" charset="0"/>
              </a:rPr>
              <a:t>MOST POSITIVE LIGHT</a:t>
            </a:r>
            <a:r>
              <a:rPr lang="en-US" altLang="en-US" sz="2800" b="1">
                <a:solidFill>
                  <a:srgbClr val="CC0000"/>
                </a:solidFill>
                <a:latin typeface="Comic Sans MS" pitchFamily="66" charset="0"/>
              </a:rPr>
              <a:t>!</a:t>
            </a:r>
          </a:p>
        </p:txBody>
      </p:sp>
      <p:pic>
        <p:nvPicPr>
          <p:cNvPr id="11269" name="Picture 5" descr="BS01277_"/>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0" y="1524000"/>
            <a:ext cx="3505200" cy="3167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AutoShape 6"/>
          <p:cNvSpPr>
            <a:spLocks noChangeArrowheads="1"/>
          </p:cNvSpPr>
          <p:nvPr/>
        </p:nvSpPr>
        <p:spPr bwMode="auto">
          <a:xfrm>
            <a:off x="2590800" y="1447800"/>
            <a:ext cx="5181600" cy="4648200"/>
          </a:xfrm>
          <a:prstGeom prst="wedgeEllipseCallout">
            <a:avLst>
              <a:gd name="adj1" fmla="val -68935"/>
              <a:gd name="adj2" fmla="val -33537"/>
            </a:avLst>
          </a:prstGeom>
          <a:noFill/>
          <a:ln w="38100">
            <a:solidFill>
              <a:srgbClr val="CC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pic>
        <p:nvPicPr>
          <p:cNvPr id="11272" name="Picture 8" descr="BD0545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763" y="3886200"/>
            <a:ext cx="190023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BS010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2209800"/>
            <a:ext cx="650875" cy="74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b="1">
                <a:latin typeface="Comic Sans MS" pitchFamily="66" charset="0"/>
              </a:rPr>
              <a:t>Now, technical things to take note of!</a:t>
            </a:r>
          </a:p>
        </p:txBody>
      </p:sp>
      <p:sp>
        <p:nvSpPr>
          <p:cNvPr id="13315" name="Rectangle 3"/>
          <p:cNvSpPr>
            <a:spLocks noGrp="1" noChangeArrowheads="1"/>
          </p:cNvSpPr>
          <p:nvPr>
            <p:ph type="body" idx="1"/>
          </p:nvPr>
        </p:nvSpPr>
        <p:spPr>
          <a:xfrm>
            <a:off x="685800" y="1981200"/>
            <a:ext cx="7772400" cy="4572000"/>
          </a:xfrm>
        </p:spPr>
        <p:txBody>
          <a:bodyPr/>
          <a:lstStyle/>
          <a:p>
            <a:pPr marL="609600" indent="-609600">
              <a:lnSpc>
                <a:spcPct val="90000"/>
              </a:lnSpc>
              <a:buFontTx/>
              <a:buAutoNum type="arabicPeriod"/>
            </a:pPr>
            <a:r>
              <a:rPr lang="en-US" altLang="en-US" b="1">
                <a:latin typeface="Comic Sans MS" pitchFamily="66" charset="0"/>
              </a:rPr>
              <a:t>Omit GPA if not 3.0 or better</a:t>
            </a:r>
          </a:p>
          <a:p>
            <a:pPr marL="609600" indent="-609600">
              <a:lnSpc>
                <a:spcPct val="90000"/>
              </a:lnSpc>
              <a:buFontTx/>
              <a:buAutoNum type="arabicPeriod"/>
            </a:pPr>
            <a:r>
              <a:rPr lang="en-US" altLang="en-US" b="1">
                <a:latin typeface="Comic Sans MS" pitchFamily="66" charset="0"/>
              </a:rPr>
              <a:t>Keep it to one page &amp; never use a partial page</a:t>
            </a:r>
          </a:p>
          <a:p>
            <a:pPr marL="609600" indent="-609600">
              <a:lnSpc>
                <a:spcPct val="90000"/>
              </a:lnSpc>
              <a:buFontTx/>
              <a:buAutoNum type="arabicPeriod"/>
            </a:pPr>
            <a:r>
              <a:rPr lang="en-US" altLang="en-US" b="1">
                <a:latin typeface="Comic Sans MS" pitchFamily="66" charset="0"/>
              </a:rPr>
              <a:t>Use figures to quantify and verify facts</a:t>
            </a:r>
          </a:p>
          <a:p>
            <a:pPr marL="609600" indent="-609600">
              <a:lnSpc>
                <a:spcPct val="90000"/>
              </a:lnSpc>
              <a:buFontTx/>
              <a:buAutoNum type="arabicPeriod"/>
            </a:pPr>
            <a:r>
              <a:rPr lang="en-US" altLang="en-US" b="1">
                <a:latin typeface="Comic Sans MS" pitchFamily="66" charset="0"/>
              </a:rPr>
              <a:t>Lose high school info. in second year of college unless it relates specifically to job target</a:t>
            </a:r>
          </a:p>
          <a:p>
            <a:pPr marL="609600" indent="-609600">
              <a:lnSpc>
                <a:spcPct val="90000"/>
              </a:lnSpc>
              <a:buFontTx/>
              <a:buAutoNum type="arabicPeriod"/>
            </a:pPr>
            <a:r>
              <a:rPr lang="en-US" altLang="en-US" b="1">
                <a:latin typeface="Comic Sans MS" pitchFamily="66" charset="0"/>
              </a:rPr>
              <a:t>Do not use “I”, “me” or “my”</a:t>
            </a:r>
          </a:p>
          <a:p>
            <a:pPr marL="609600" indent="-609600">
              <a:lnSpc>
                <a:spcPct val="90000"/>
              </a:lnSpc>
              <a:buFontTx/>
              <a:buAutoNum type="arabicPeriod"/>
            </a:pPr>
            <a:endParaRPr lang="en-US" altLang="en-US" b="1">
              <a:latin typeface="Comic Sans MS" pitchFamily="66" charset="0"/>
            </a:endParaRPr>
          </a:p>
        </p:txBody>
      </p:sp>
      <p:sp>
        <p:nvSpPr>
          <p:cNvPr id="13316" name="Text Box 4"/>
          <p:cNvSpPr txBox="1">
            <a:spLocks noChangeArrowheads="1"/>
          </p:cNvSpPr>
          <p:nvPr/>
        </p:nvSpPr>
        <p:spPr bwMode="auto">
          <a:xfrm>
            <a:off x="609600" y="4800600"/>
            <a:ext cx="8153400" cy="655638"/>
          </a:xfrm>
          <a:prstGeom prst="rect">
            <a:avLst/>
          </a:prstGeom>
          <a:solidFill>
            <a:srgbClr val="FFFFCC"/>
          </a:solidFill>
          <a:ln w="76200" cmpd="tri">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CC0000"/>
                </a:solidFill>
                <a:latin typeface="Comic Sans MS" pitchFamily="66" charset="0"/>
              </a:rPr>
              <a:t>Always list most recent education first!</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27" dur="500"/>
                                        <p:tgtEl>
                                          <p:spTgt spid="133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16"/>
                                        </p:tgtEl>
                                        <p:attrNameLst>
                                          <p:attrName>style.visibility</p:attrName>
                                        </p:attrNameLst>
                                      </p:cBhvr>
                                      <p:to>
                                        <p:strVal val="visible"/>
                                      </p:to>
                                    </p:set>
                                    <p:animEffect transition="in" filter="dissolve">
                                      <p:cBhvr>
                                        <p:cTn id="3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838200"/>
          </a:xfrm>
        </p:spPr>
        <p:txBody>
          <a:bodyPr/>
          <a:lstStyle/>
          <a:p>
            <a:r>
              <a:rPr lang="en-US" altLang="en-US" b="1">
                <a:latin typeface="Comic Sans MS" pitchFamily="66" charset="0"/>
              </a:rPr>
              <a:t>More technicals . . .</a:t>
            </a:r>
          </a:p>
        </p:txBody>
      </p:sp>
      <p:sp>
        <p:nvSpPr>
          <p:cNvPr id="14339" name="Rectangle 3"/>
          <p:cNvSpPr>
            <a:spLocks noGrp="1" noChangeArrowheads="1"/>
          </p:cNvSpPr>
          <p:nvPr>
            <p:ph type="body" idx="1"/>
          </p:nvPr>
        </p:nvSpPr>
        <p:spPr>
          <a:xfrm>
            <a:off x="609600" y="1219200"/>
            <a:ext cx="7772400" cy="5410200"/>
          </a:xfrm>
        </p:spPr>
        <p:txBody>
          <a:bodyPr/>
          <a:lstStyle/>
          <a:p>
            <a:pPr marL="609600" indent="-609600">
              <a:buFontTx/>
              <a:buAutoNum type="arabicPeriod" startAt="6"/>
            </a:pPr>
            <a:r>
              <a:rPr lang="en-US" altLang="en-US" sz="2800" b="1" dirty="0">
                <a:latin typeface="Comic Sans MS" pitchFamily="66" charset="0"/>
              </a:rPr>
              <a:t>Use short sentences—leave out “a” “an” “the” and “I”—It’s all about YOU!</a:t>
            </a:r>
          </a:p>
          <a:p>
            <a:pPr marL="609600" indent="-609600">
              <a:buFontTx/>
              <a:buAutoNum type="arabicPeriod" startAt="6"/>
            </a:pPr>
            <a:r>
              <a:rPr lang="en-US" altLang="en-US" sz="2800" b="1" dirty="0" smtClean="0">
                <a:latin typeface="Comic Sans MS" pitchFamily="66" charset="0"/>
              </a:rPr>
              <a:t>Always have a reference </a:t>
            </a:r>
            <a:r>
              <a:rPr lang="en-US" altLang="en-US" sz="2800" b="1" dirty="0">
                <a:latin typeface="Comic Sans MS" pitchFamily="66" charset="0"/>
              </a:rPr>
              <a:t>page with </a:t>
            </a:r>
            <a:r>
              <a:rPr lang="en-US" altLang="en-US" sz="2800" b="1" dirty="0" smtClean="0">
                <a:latin typeface="Comic Sans MS" pitchFamily="66" charset="0"/>
              </a:rPr>
              <a:t>you when going to interview</a:t>
            </a:r>
            <a:endParaRPr lang="en-US" altLang="en-US" sz="2800" b="1" dirty="0">
              <a:latin typeface="Comic Sans MS" pitchFamily="66" charset="0"/>
            </a:endParaRPr>
          </a:p>
          <a:p>
            <a:pPr marL="609600" indent="-609600">
              <a:buFontTx/>
              <a:buAutoNum type="arabicPeriod" startAt="6"/>
            </a:pPr>
            <a:r>
              <a:rPr lang="en-US" altLang="en-US" sz="2800" b="1" dirty="0">
                <a:latin typeface="Comic Sans MS" pitchFamily="66" charset="0"/>
              </a:rPr>
              <a:t>Have letters of recommendation in portfolio</a:t>
            </a:r>
          </a:p>
          <a:p>
            <a:pPr marL="609600" indent="-609600">
              <a:buFontTx/>
              <a:buAutoNum type="arabicPeriod" startAt="6"/>
            </a:pPr>
            <a:r>
              <a:rPr lang="en-US" altLang="en-US" sz="2800" b="1" dirty="0" smtClean="0">
                <a:latin typeface="Comic Sans MS" pitchFamily="66" charset="0"/>
              </a:rPr>
              <a:t>Have </a:t>
            </a:r>
            <a:r>
              <a:rPr lang="en-US" altLang="en-US" sz="2800" b="1" dirty="0">
                <a:latin typeface="Comic Sans MS" pitchFamily="66" charset="0"/>
              </a:rPr>
              <a:t>same letterhead and stationery for both </a:t>
            </a:r>
            <a:r>
              <a:rPr lang="en-US" altLang="en-US" sz="2800" b="1" dirty="0" smtClean="0">
                <a:latin typeface="Comic Sans MS" pitchFamily="66" charset="0"/>
              </a:rPr>
              <a:t>résumé, cover letter &amp; references</a:t>
            </a:r>
            <a:endParaRPr lang="en-US" altLang="en-US" sz="2800" b="1" dirty="0">
              <a:latin typeface="Comic Sans MS" pitchFamily="66" charset="0"/>
            </a:endParaRPr>
          </a:p>
          <a:p>
            <a:pPr marL="609600" indent="-609600">
              <a:buFontTx/>
              <a:buAutoNum type="arabicPeriod" startAt="6"/>
            </a:pPr>
            <a:endParaRPr lang="en-US" altLang="en-US" sz="2800" b="1" dirty="0">
              <a:latin typeface="Comic Sans MS" pitchFamily="66"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457200"/>
          </a:xfrm>
        </p:spPr>
        <p:txBody>
          <a:bodyPr/>
          <a:lstStyle/>
          <a:p>
            <a:r>
              <a:rPr lang="en-US" altLang="en-US" b="1">
                <a:latin typeface="Comic Sans MS" pitchFamily="66" charset="0"/>
              </a:rPr>
              <a:t>Still more . . .</a:t>
            </a:r>
          </a:p>
        </p:txBody>
      </p:sp>
      <p:sp>
        <p:nvSpPr>
          <p:cNvPr id="15363" name="Rectangle 3"/>
          <p:cNvSpPr>
            <a:spLocks noGrp="1" noChangeArrowheads="1"/>
          </p:cNvSpPr>
          <p:nvPr>
            <p:ph type="body" idx="1"/>
          </p:nvPr>
        </p:nvSpPr>
        <p:spPr>
          <a:xfrm>
            <a:off x="685800" y="914400"/>
            <a:ext cx="7772400" cy="5638800"/>
          </a:xfrm>
        </p:spPr>
        <p:txBody>
          <a:bodyPr/>
          <a:lstStyle/>
          <a:p>
            <a:pPr marL="0" indent="0">
              <a:buNone/>
            </a:pPr>
            <a:r>
              <a:rPr lang="en-US" altLang="en-US" b="1" dirty="0" smtClean="0">
                <a:latin typeface="Comic Sans MS" pitchFamily="66" charset="0"/>
              </a:rPr>
              <a:t>10. Use </a:t>
            </a:r>
            <a:r>
              <a:rPr lang="en-US" altLang="en-US" b="1" dirty="0">
                <a:latin typeface="Comic Sans MS" pitchFamily="66" charset="0"/>
              </a:rPr>
              <a:t>specific times when you demonstrated “transferable skills”</a:t>
            </a:r>
          </a:p>
          <a:p>
            <a:pPr marL="609600" indent="-609600">
              <a:buFontTx/>
              <a:buAutoNum type="arabicPeriod" startAt="11"/>
            </a:pPr>
            <a:r>
              <a:rPr lang="en-US" altLang="en-US" b="1" dirty="0">
                <a:latin typeface="Comic Sans MS" pitchFamily="66" charset="0"/>
              </a:rPr>
              <a:t>Format data in two </a:t>
            </a:r>
            <a:r>
              <a:rPr lang="en-US" altLang="en-US" b="1" dirty="0" smtClean="0">
                <a:latin typeface="Comic Sans MS" pitchFamily="66" charset="0"/>
              </a:rPr>
              <a:t>columns to keep information to one page</a:t>
            </a:r>
            <a:endParaRPr lang="en-US" altLang="en-US" b="1" dirty="0">
              <a:latin typeface="Comic Sans MS" pitchFamily="66" charset="0"/>
            </a:endParaRPr>
          </a:p>
          <a:p>
            <a:pPr marL="609600" indent="-609600">
              <a:buFontTx/>
              <a:buAutoNum type="arabicPeriod" startAt="11"/>
            </a:pPr>
            <a:r>
              <a:rPr lang="en-US" altLang="en-US" b="1" dirty="0">
                <a:latin typeface="Comic Sans MS" pitchFamily="66" charset="0"/>
              </a:rPr>
              <a:t>Use bullets, borders &amp; white space well</a:t>
            </a:r>
          </a:p>
          <a:p>
            <a:pPr marL="609600" indent="-609600">
              <a:buFontTx/>
              <a:buAutoNum type="arabicPeriod" startAt="11"/>
            </a:pPr>
            <a:r>
              <a:rPr lang="en-US" altLang="en-US" b="1" dirty="0">
                <a:latin typeface="Comic Sans MS" pitchFamily="66" charset="0"/>
              </a:rPr>
              <a:t>Begin work experience descriptions with “action verbs”</a:t>
            </a:r>
          </a:p>
          <a:p>
            <a:pPr marL="609600" indent="-609600">
              <a:buFontTx/>
              <a:buAutoNum type="arabicPeriod" startAt="11"/>
            </a:pPr>
            <a:r>
              <a:rPr lang="en-US" altLang="en-US" b="1" dirty="0" smtClean="0">
                <a:latin typeface="Comic Sans MS" pitchFamily="66" charset="0"/>
              </a:rPr>
              <a:t>Use </a:t>
            </a:r>
            <a:r>
              <a:rPr lang="en-US" altLang="en-US" b="1" dirty="0">
                <a:latin typeface="Comic Sans MS" pitchFamily="66" charset="0"/>
              </a:rPr>
              <a:t>appropriate email address</a:t>
            </a:r>
          </a:p>
          <a:p>
            <a:pPr marL="609600" indent="-609600">
              <a:buFontTx/>
              <a:buAutoNum type="arabicPeriod" startAt="11"/>
            </a:pPr>
            <a:r>
              <a:rPr lang="en-US" altLang="en-US" b="1" dirty="0">
                <a:solidFill>
                  <a:srgbClr val="CC0000"/>
                </a:solidFill>
                <a:latin typeface="Comic Sans MS" pitchFamily="66" charset="0"/>
              </a:rPr>
              <a:t>Absolutely no errors!</a:t>
            </a:r>
          </a:p>
          <a:p>
            <a:pPr marL="609600" indent="-609600">
              <a:buFontTx/>
              <a:buAutoNum type="arabicPeriod" startAt="11"/>
            </a:pPr>
            <a:endParaRPr lang="en-US" altLang="en-US" b="1" dirty="0">
              <a:latin typeface="Comic Sans MS" pitchFamily="66" charset="0"/>
            </a:endParaRPr>
          </a:p>
          <a:p>
            <a:pPr marL="609600" indent="-609600">
              <a:buFontTx/>
              <a:buAutoNum type="arabicPeriod" startAt="11"/>
            </a:pPr>
            <a:endParaRPr lang="en-US" altLang="en-US" b="1" dirty="0">
              <a:latin typeface="Comic Sans MS" pitchFamily="66" charset="0"/>
            </a:endParaRPr>
          </a:p>
          <a:p>
            <a:pPr marL="609600" indent="-609600">
              <a:buFontTx/>
              <a:buAutoNum type="arabicPeriod" startAt="11"/>
            </a:pPr>
            <a:endParaRPr lang="en-US" altLang="en-US" b="1" dirty="0">
              <a:latin typeface="Comic Sans MS" pitchFamily="66"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randombar(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randombar(horizontal)">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randombar(horizontal)">
                                      <p:cBhvr>
                                        <p:cTn id="3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Proofread</a:t>
            </a:r>
            <a:endParaRPr lang="en-US" dirty="0"/>
          </a:p>
        </p:txBody>
      </p:sp>
      <p:sp>
        <p:nvSpPr>
          <p:cNvPr id="3" name="Content Placeholder 2"/>
          <p:cNvSpPr>
            <a:spLocks noGrp="1"/>
          </p:cNvSpPr>
          <p:nvPr>
            <p:ph idx="1"/>
          </p:nvPr>
        </p:nvSpPr>
        <p:spPr/>
        <p:txBody>
          <a:bodyPr/>
          <a:lstStyle/>
          <a:p>
            <a:r>
              <a:rPr lang="en-US" dirty="0" smtClean="0"/>
              <a:t>Proofread, proofread, proofread!</a:t>
            </a:r>
          </a:p>
          <a:p>
            <a:r>
              <a:rPr lang="en-US" dirty="0" smtClean="0"/>
              <a:t>Have someone else proofread it</a:t>
            </a:r>
          </a:p>
          <a:p>
            <a:r>
              <a:rPr lang="en-US" dirty="0" smtClean="0"/>
              <a:t>Sometimes when we work with a document too long, we miss errors</a:t>
            </a:r>
            <a:endParaRPr lang="en-US" dirty="0"/>
          </a:p>
        </p:txBody>
      </p:sp>
    </p:spTree>
    <p:extLst>
      <p:ext uri="{BB962C8B-B14F-4D97-AF65-F5344CB8AC3E}">
        <p14:creationId xmlns:p14="http://schemas.microsoft.com/office/powerpoint/2010/main" val="249674686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81000" y="990600"/>
            <a:ext cx="4800600" cy="5105400"/>
          </a:xfrm>
          <a:solidFill>
            <a:schemeClr val="hlink"/>
          </a:solidFill>
          <a:ln w="76200" cmpd="tri">
            <a:solidFill>
              <a:schemeClr val="tx1"/>
            </a:solidFill>
            <a:miter lim="800000"/>
            <a:headEnd/>
            <a:tailEnd/>
          </a:ln>
        </p:spPr>
        <p:txBody>
          <a:bodyPr/>
          <a:lstStyle/>
          <a:p>
            <a:r>
              <a:rPr lang="en-US" altLang="en-US" b="1">
                <a:latin typeface="Comic Sans MS" pitchFamily="66" charset="0"/>
              </a:rPr>
              <a:t>CREATING A RÉSUMÉ OF “HIRE” QUALITY TAKES WORK—LET’S GET STARTED!</a:t>
            </a:r>
          </a:p>
        </p:txBody>
      </p:sp>
      <p:pic>
        <p:nvPicPr>
          <p:cNvPr id="16388" name="Picture 4" descr="PE0159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822575"/>
            <a:ext cx="2714625" cy="4035425"/>
          </a:xfrm>
          <a:prstGeom prst="rect">
            <a:avLst/>
          </a:prstGeom>
          <a:noFill/>
          <a:extLst>
            <a:ext uri="{909E8E84-426E-40dd-AFC4-6F175D3DCCD1}">
              <a14:hiddenFill xmlns:a14="http://schemas.microsoft.com/office/drawing/2010/main">
                <a:solidFill>
                  <a:srgbClr val="FFFFFF"/>
                </a:solidFill>
              </a14:hiddenFill>
            </a:ext>
          </a:extLst>
        </p:spPr>
      </p:pic>
      <p:sp>
        <p:nvSpPr>
          <p:cNvPr id="16389" name="WordArt 5"/>
          <p:cNvSpPr>
            <a:spLocks noChangeArrowheads="1" noChangeShapeType="1" noTextEdit="1"/>
          </p:cNvSpPr>
          <p:nvPr/>
        </p:nvSpPr>
        <p:spPr bwMode="auto">
          <a:xfrm>
            <a:off x="6934200" y="5486400"/>
            <a:ext cx="1219200" cy="600075"/>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2800" kern="10">
                <a:ln w="9525">
                  <a:solidFill>
                    <a:srgbClr val="000000"/>
                  </a:solidFill>
                  <a:round/>
                  <a:headEnd/>
                  <a:tailEnd/>
                </a:ln>
                <a:solidFill>
                  <a:srgbClr val="000000"/>
                </a:solidFill>
                <a:latin typeface="Times New Roman"/>
                <a:cs typeface="Times New Roman"/>
              </a:rPr>
              <a:t>Resume </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4000"/>
              <a:t>Example of Proper Reference Format</a:t>
            </a:r>
          </a:p>
        </p:txBody>
      </p:sp>
      <p:sp>
        <p:nvSpPr>
          <p:cNvPr id="20483" name="Rectangle 3"/>
          <p:cNvSpPr>
            <a:spLocks noGrp="1" noChangeArrowheads="1"/>
          </p:cNvSpPr>
          <p:nvPr>
            <p:ph type="body" idx="1"/>
          </p:nvPr>
        </p:nvSpPr>
        <p:spPr/>
        <p:txBody>
          <a:bodyPr/>
          <a:lstStyle/>
          <a:p>
            <a:pPr>
              <a:buFontTx/>
              <a:buNone/>
            </a:pPr>
            <a:r>
              <a:rPr lang="en-US" altLang="en-US" dirty="0" smtClean="0"/>
              <a:t>Mr. Brent </a:t>
            </a:r>
            <a:r>
              <a:rPr lang="en-US" altLang="en-US" dirty="0" err="1" smtClean="0"/>
              <a:t>Jarosz</a:t>
            </a:r>
            <a:endParaRPr lang="en-US" altLang="en-US" dirty="0"/>
          </a:p>
          <a:p>
            <a:pPr>
              <a:buFontTx/>
              <a:buNone/>
            </a:pPr>
            <a:r>
              <a:rPr lang="en-US" altLang="en-US" dirty="0" smtClean="0"/>
              <a:t>Bryan Focus Program</a:t>
            </a:r>
            <a:endParaRPr lang="en-US" altLang="en-US" dirty="0"/>
          </a:p>
          <a:p>
            <a:pPr>
              <a:buFontTx/>
              <a:buNone/>
            </a:pPr>
            <a:r>
              <a:rPr lang="en-US" altLang="en-US" dirty="0" smtClean="0"/>
              <a:t>300 S. 48</a:t>
            </a:r>
            <a:r>
              <a:rPr lang="en-US" altLang="en-US" baseline="30000" dirty="0" smtClean="0"/>
              <a:t>th</a:t>
            </a:r>
            <a:r>
              <a:rPr lang="en-US" altLang="en-US" dirty="0" smtClean="0"/>
              <a:t> St.</a:t>
            </a:r>
            <a:endParaRPr lang="en-US" altLang="en-US" dirty="0"/>
          </a:p>
          <a:p>
            <a:pPr>
              <a:buFontTx/>
              <a:buNone/>
            </a:pPr>
            <a:r>
              <a:rPr lang="en-US" altLang="en-US" dirty="0"/>
              <a:t>Lincoln, NE  </a:t>
            </a:r>
            <a:r>
              <a:rPr lang="en-US" altLang="en-US" dirty="0" smtClean="0"/>
              <a:t>68510</a:t>
            </a:r>
          </a:p>
          <a:p>
            <a:pPr>
              <a:buFontTx/>
              <a:buNone/>
            </a:pPr>
            <a:r>
              <a:rPr lang="en-US" altLang="en-US" dirty="0" smtClean="0"/>
              <a:t>(</a:t>
            </a:r>
            <a:r>
              <a:rPr lang="en-US" altLang="en-US" dirty="0"/>
              <a:t>402) </a:t>
            </a:r>
            <a:r>
              <a:rPr lang="en-US" altLang="en-US" dirty="0" smtClean="0"/>
              <a:t>436-</a:t>
            </a:r>
            <a:r>
              <a:rPr lang="en-US" altLang="en-US" dirty="0" smtClean="0"/>
              <a:t>1308</a:t>
            </a:r>
            <a:endParaRPr lang="en-US" altLang="en-US" dirty="0"/>
          </a:p>
          <a:p>
            <a:pPr>
              <a:buFontTx/>
              <a:buNone/>
            </a:pPr>
            <a:r>
              <a:rPr lang="en-US" altLang="en-US" dirty="0" err="1" smtClean="0"/>
              <a:t>bjarosz</a:t>
            </a:r>
            <a:r>
              <a:rPr lang="en-US" altLang="en-US" dirty="0" err="1" smtClean="0"/>
              <a:t>@</a:t>
            </a:r>
            <a:r>
              <a:rPr lang="en-US" altLang="en-US" dirty="0" err="1"/>
              <a:t>lps.org</a:t>
            </a:r>
            <a:endParaRPr lang="en-US" altLang="en-US" dirty="0"/>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143000"/>
          </a:xfrm>
        </p:spPr>
        <p:txBody>
          <a:bodyPr/>
          <a:lstStyle/>
          <a:p>
            <a:r>
              <a:rPr lang="en-US" dirty="0" smtClean="0"/>
              <a:t>What is a resume?</a:t>
            </a:r>
            <a:endParaRPr lang="en-US" dirty="0"/>
          </a:p>
        </p:txBody>
      </p:sp>
      <p:sp>
        <p:nvSpPr>
          <p:cNvPr id="3" name="Content Placeholder 2"/>
          <p:cNvSpPr>
            <a:spLocks noGrp="1"/>
          </p:cNvSpPr>
          <p:nvPr>
            <p:ph idx="1"/>
          </p:nvPr>
        </p:nvSpPr>
        <p:spPr>
          <a:xfrm>
            <a:off x="457200" y="1219200"/>
            <a:ext cx="5105400" cy="5029200"/>
          </a:xfrm>
        </p:spPr>
        <p:txBody>
          <a:bodyPr/>
          <a:lstStyle/>
          <a:p>
            <a:pPr marL="0" indent="0">
              <a:buNone/>
            </a:pPr>
            <a:r>
              <a:rPr lang="en-US" dirty="0" smtClean="0">
                <a:latin typeface="Comic Sans MS" panose="030F0702030302020204" pitchFamily="66" charset="0"/>
              </a:rPr>
              <a:t>A brief account of one's professional or work experience and qualifications, often submitted with an employment application.</a:t>
            </a:r>
          </a:p>
          <a:p>
            <a:pPr marL="0" indent="0">
              <a:buNone/>
            </a:pPr>
            <a:endParaRPr lang="en-US" dirty="0">
              <a:latin typeface="Comic Sans MS" panose="030F0702030302020204" pitchFamily="66" charset="0"/>
            </a:endParaRPr>
          </a:p>
          <a:p>
            <a:pPr marL="0" indent="0">
              <a:buNone/>
            </a:pPr>
            <a:r>
              <a:rPr lang="en-US" dirty="0" smtClean="0">
                <a:latin typeface="Comic Sans MS" panose="030F0702030302020204" pitchFamily="66" charset="0"/>
              </a:rPr>
              <a:t>It’s an advertisement of yourself – it should create interest and sell your talents</a:t>
            </a:r>
            <a:endParaRPr lang="en-US" dirty="0">
              <a:latin typeface="Comic Sans MS" panose="030F0702030302020204" pitchFamily="66"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699" y="762000"/>
            <a:ext cx="292492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168014"/>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304800"/>
            <a:ext cx="7772400" cy="1143000"/>
          </a:xfrm>
        </p:spPr>
        <p:txBody>
          <a:bodyPr/>
          <a:lstStyle/>
          <a:p>
            <a:r>
              <a:rPr lang="en-US" altLang="en-US" b="1">
                <a:latin typeface="Comic Sans MS" pitchFamily="66" charset="0"/>
              </a:rPr>
              <a:t>First:</a:t>
            </a:r>
          </a:p>
        </p:txBody>
      </p:sp>
      <p:sp>
        <p:nvSpPr>
          <p:cNvPr id="3075" name="Rectangle 3"/>
          <p:cNvSpPr>
            <a:spLocks noGrp="1" noChangeArrowheads="1"/>
          </p:cNvSpPr>
          <p:nvPr>
            <p:ph type="body" sz="half" idx="1"/>
          </p:nvPr>
        </p:nvSpPr>
        <p:spPr>
          <a:xfrm>
            <a:off x="304800" y="1447800"/>
            <a:ext cx="4191000" cy="5029200"/>
          </a:xfrm>
          <a:solidFill>
            <a:schemeClr val="hlink"/>
          </a:solidFill>
          <a:ln w="76200" cmpd="tri">
            <a:solidFill>
              <a:schemeClr val="tx1"/>
            </a:solidFill>
            <a:miter lim="800000"/>
            <a:headEnd/>
            <a:tailEnd/>
          </a:ln>
        </p:spPr>
        <p:txBody>
          <a:bodyPr/>
          <a:lstStyle/>
          <a:p>
            <a:r>
              <a:rPr lang="en-US" altLang="en-US" sz="3600" b="1" dirty="0">
                <a:solidFill>
                  <a:srgbClr val="111111"/>
                </a:solidFill>
                <a:latin typeface="Comic Sans MS" pitchFamily="66" charset="0"/>
              </a:rPr>
              <a:t>Decide what to include on your résumé.</a:t>
            </a:r>
          </a:p>
          <a:p>
            <a:r>
              <a:rPr lang="en-US" altLang="en-US" sz="3600" b="1" dirty="0">
                <a:solidFill>
                  <a:srgbClr val="111111"/>
                </a:solidFill>
                <a:latin typeface="Comic Sans MS" pitchFamily="66" charset="0"/>
              </a:rPr>
              <a:t>Complete a “résumé worksheet” prior to working on the format.</a:t>
            </a:r>
          </a:p>
        </p:txBody>
      </p:sp>
      <p:pic>
        <p:nvPicPr>
          <p:cNvPr id="3077" name="Picture 5" descr="PE03492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905000"/>
            <a:ext cx="3962400" cy="3973513"/>
          </a:xfrm>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304800"/>
            <a:ext cx="7772400" cy="1143000"/>
          </a:xfrm>
        </p:spPr>
        <p:txBody>
          <a:bodyPr/>
          <a:lstStyle/>
          <a:p>
            <a:r>
              <a:rPr lang="en-US" altLang="en-US" b="1">
                <a:latin typeface="Comic Sans MS" pitchFamily="66" charset="0"/>
              </a:rPr>
              <a:t>And . . .</a:t>
            </a:r>
          </a:p>
        </p:txBody>
      </p:sp>
      <p:sp>
        <p:nvSpPr>
          <p:cNvPr id="4099" name="Rectangle 3"/>
          <p:cNvSpPr>
            <a:spLocks noGrp="1" noChangeArrowheads="1"/>
          </p:cNvSpPr>
          <p:nvPr>
            <p:ph type="body" sz="half" idx="1"/>
          </p:nvPr>
        </p:nvSpPr>
        <p:spPr>
          <a:xfrm>
            <a:off x="304800" y="1447800"/>
            <a:ext cx="4191000" cy="5029200"/>
          </a:xfrm>
          <a:solidFill>
            <a:schemeClr val="hlink"/>
          </a:solidFill>
          <a:ln w="76200" cmpd="tri">
            <a:solidFill>
              <a:schemeClr val="tx1"/>
            </a:solidFill>
            <a:miter lim="800000"/>
            <a:headEnd/>
            <a:tailEnd/>
          </a:ln>
        </p:spPr>
        <p:txBody>
          <a:bodyPr/>
          <a:lstStyle/>
          <a:p>
            <a:r>
              <a:rPr lang="en-US" altLang="en-US" sz="3600" b="1">
                <a:solidFill>
                  <a:srgbClr val="111111"/>
                </a:solidFill>
                <a:latin typeface="Comic Sans MS" pitchFamily="66" charset="0"/>
              </a:rPr>
              <a:t>Skip sections that do not pertain to you but be careful not to leave out crucial information!</a:t>
            </a:r>
          </a:p>
        </p:txBody>
      </p:sp>
      <p:pic>
        <p:nvPicPr>
          <p:cNvPr id="4101" name="Picture 5" descr="PE0349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05000"/>
            <a:ext cx="4191000" cy="4049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04800"/>
            <a:ext cx="7772400" cy="1143000"/>
          </a:xfrm>
        </p:spPr>
        <p:txBody>
          <a:bodyPr/>
          <a:lstStyle/>
          <a:p>
            <a:r>
              <a:rPr lang="en-US" altLang="en-US" b="1">
                <a:latin typeface="Comic Sans MS" pitchFamily="66" charset="0"/>
              </a:rPr>
              <a:t>FREQUENTLY ASKED QUESTIONS:</a:t>
            </a:r>
          </a:p>
        </p:txBody>
      </p:sp>
      <p:sp>
        <p:nvSpPr>
          <p:cNvPr id="5123" name="Rectangle 3"/>
          <p:cNvSpPr>
            <a:spLocks noGrp="1" noChangeArrowheads="1"/>
          </p:cNvSpPr>
          <p:nvPr>
            <p:ph type="body" sz="half" idx="1"/>
          </p:nvPr>
        </p:nvSpPr>
        <p:spPr>
          <a:xfrm>
            <a:off x="304800" y="1828800"/>
            <a:ext cx="4191000" cy="4648200"/>
          </a:xfrm>
          <a:solidFill>
            <a:schemeClr val="hlink"/>
          </a:solidFill>
          <a:ln w="76200" cmpd="tri">
            <a:solidFill>
              <a:schemeClr val="tx1"/>
            </a:solidFill>
            <a:miter lim="800000"/>
            <a:headEnd/>
            <a:tailEnd/>
          </a:ln>
        </p:spPr>
        <p:txBody>
          <a:bodyPr/>
          <a:lstStyle/>
          <a:p>
            <a:r>
              <a:rPr lang="en-US" altLang="en-US" sz="3600" b="1">
                <a:solidFill>
                  <a:srgbClr val="111111"/>
                </a:solidFill>
                <a:latin typeface="Comic Sans MS" pitchFamily="66" charset="0"/>
              </a:rPr>
              <a:t>Do I need an objective?</a:t>
            </a:r>
          </a:p>
          <a:p>
            <a:pPr>
              <a:buFontTx/>
              <a:buNone/>
            </a:pPr>
            <a:r>
              <a:rPr lang="en-US" altLang="en-US" sz="3600" b="1">
                <a:solidFill>
                  <a:srgbClr val="CC0000"/>
                </a:solidFill>
                <a:latin typeface="Comic Sans MS" pitchFamily="66" charset="0"/>
              </a:rPr>
              <a:t>Yes, Keep it specific to your requested job.</a:t>
            </a:r>
          </a:p>
        </p:txBody>
      </p:sp>
      <p:sp>
        <p:nvSpPr>
          <p:cNvPr id="5127" name="Text Box 7"/>
          <p:cNvSpPr txBox="1">
            <a:spLocks noChangeArrowheads="1"/>
          </p:cNvSpPr>
          <p:nvPr/>
        </p:nvSpPr>
        <p:spPr bwMode="auto">
          <a:xfrm>
            <a:off x="4876800" y="2895600"/>
            <a:ext cx="3886200" cy="1446213"/>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Objective:</a:t>
            </a:r>
          </a:p>
          <a:p>
            <a:pPr>
              <a:spcBef>
                <a:spcPct val="50000"/>
              </a:spcBef>
            </a:pPr>
            <a:r>
              <a:rPr lang="en-US" altLang="en-US" b="1"/>
              <a:t>Summer Retail Trainee position with Walgreens</a:t>
            </a:r>
          </a:p>
        </p:txBody>
      </p:sp>
      <p:sp>
        <p:nvSpPr>
          <p:cNvPr id="5129" name="Text Box 9"/>
          <p:cNvSpPr txBox="1">
            <a:spLocks noChangeArrowheads="1"/>
          </p:cNvSpPr>
          <p:nvPr/>
        </p:nvSpPr>
        <p:spPr bwMode="auto">
          <a:xfrm>
            <a:off x="4953000" y="4648200"/>
            <a:ext cx="3810000" cy="1609725"/>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CC0000"/>
                </a:solidFill>
                <a:latin typeface="Comic Sans MS" pitchFamily="66" charset="0"/>
              </a:rPr>
              <a:t>NO objective needed when résumé is accompanied by a cover letter!</a:t>
            </a:r>
          </a:p>
        </p:txBody>
      </p:sp>
      <p:sp>
        <p:nvSpPr>
          <p:cNvPr id="5131" name="AutoShape 11"/>
          <p:cNvSpPr>
            <a:spLocks noChangeArrowheads="1"/>
          </p:cNvSpPr>
          <p:nvPr/>
        </p:nvSpPr>
        <p:spPr bwMode="auto">
          <a:xfrm>
            <a:off x="3886200" y="2209800"/>
            <a:ext cx="1600200" cy="762000"/>
          </a:xfrm>
          <a:custGeom>
            <a:avLst/>
            <a:gdLst>
              <a:gd name="G0" fmla="+- 0 0 0"/>
              <a:gd name="G1" fmla="+- 9660206 0 0"/>
              <a:gd name="G2" fmla="+- 0 0 9660206"/>
              <a:gd name="G3" fmla="+- 10800 0 0"/>
              <a:gd name="G4" fmla="+- 0 0 0"/>
              <a:gd name="T0" fmla="*/ 360 256 1"/>
              <a:gd name="T1" fmla="*/ 0 256 1"/>
              <a:gd name="G5" fmla="+- G2 T0 T1"/>
              <a:gd name="G6" fmla="?: G2 G2 G5"/>
              <a:gd name="G7" fmla="+- 0 0 G6"/>
              <a:gd name="G8" fmla="+- 5400 0 0"/>
              <a:gd name="G9" fmla="+- 0 0 966020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660206"/>
              <a:gd name="G36" fmla="sin G34 9660206"/>
              <a:gd name="G37" fmla="+/ 966020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7769 w 21600"/>
              <a:gd name="T5" fmla="*/ 434 h 21600"/>
              <a:gd name="T6" fmla="*/ 3975 w 21600"/>
              <a:gd name="T7" fmla="*/ 15163 h 21600"/>
              <a:gd name="T8" fmla="*/ 9284 w 21600"/>
              <a:gd name="T9" fmla="*/ 5617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1831"/>
                  <a:pt x="5695" y="12840"/>
                  <a:pt x="6250" y="13709"/>
                </a:cubicBezTo>
                <a:lnTo>
                  <a:pt x="1701" y="16618"/>
                </a:lnTo>
                <a:cubicBezTo>
                  <a:pt x="590" y="14881"/>
                  <a:pt x="0" y="12862"/>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wipe(left)">
                                      <p:cBhvr>
                                        <p:cTn id="17" dur="500"/>
                                        <p:tgtEl>
                                          <p:spTgt spid="51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31"/>
                                        </p:tgtEl>
                                        <p:attrNameLst>
                                          <p:attrName>style.visibility</p:attrName>
                                        </p:attrNameLst>
                                      </p:cBhvr>
                                      <p:to>
                                        <p:strVal val="visible"/>
                                      </p:to>
                                    </p:set>
                                    <p:animEffect transition="in" filter="dissolve">
                                      <p:cBhvr>
                                        <p:cTn id="22" dur="500"/>
                                        <p:tgtEl>
                                          <p:spTgt spid="51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5129"/>
                                        </p:tgtEl>
                                        <p:attrNameLst>
                                          <p:attrName>style.visibility</p:attrName>
                                        </p:attrNameLst>
                                      </p:cBhvr>
                                      <p:to>
                                        <p:strVal val="visible"/>
                                      </p:to>
                                    </p:set>
                                    <p:anim calcmode="lin" valueType="num">
                                      <p:cBhvr>
                                        <p:cTn id="27" dur="1000" fill="hold"/>
                                        <p:tgtEl>
                                          <p:spTgt spid="5129"/>
                                        </p:tgtEl>
                                        <p:attrNameLst>
                                          <p:attrName>ppt_w</p:attrName>
                                        </p:attrNameLst>
                                      </p:cBhvr>
                                      <p:tavLst>
                                        <p:tav tm="0">
                                          <p:val>
                                            <p:fltVal val="0"/>
                                          </p:val>
                                        </p:tav>
                                        <p:tav tm="100000">
                                          <p:val>
                                            <p:strVal val="#ppt_w"/>
                                          </p:val>
                                        </p:tav>
                                      </p:tavLst>
                                    </p:anim>
                                    <p:anim calcmode="lin" valueType="num">
                                      <p:cBhvr>
                                        <p:cTn id="28" dur="1000" fill="hold"/>
                                        <p:tgtEl>
                                          <p:spTgt spid="5129"/>
                                        </p:tgtEl>
                                        <p:attrNameLst>
                                          <p:attrName>ppt_h</p:attrName>
                                        </p:attrNameLst>
                                      </p:cBhvr>
                                      <p:tavLst>
                                        <p:tav tm="0">
                                          <p:val>
                                            <p:fltVal val="0"/>
                                          </p:val>
                                        </p:tav>
                                        <p:tav tm="100000">
                                          <p:val>
                                            <p:strVal val="#ppt_h"/>
                                          </p:val>
                                        </p:tav>
                                      </p:tavLst>
                                    </p:anim>
                                    <p:anim calcmode="lin" valueType="num">
                                      <p:cBhvr>
                                        <p:cTn id="29" dur="1000" fill="hold"/>
                                        <p:tgtEl>
                                          <p:spTgt spid="512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51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27" grpId="0" animBg="1" autoUpdateAnimBg="0"/>
      <p:bldP spid="5129" grpId="0" animBg="1" autoUpdateAnimBg="0"/>
      <p:bldP spid="513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304800"/>
            <a:ext cx="7772400" cy="1143000"/>
          </a:xfrm>
        </p:spPr>
        <p:txBody>
          <a:bodyPr/>
          <a:lstStyle/>
          <a:p>
            <a:r>
              <a:rPr lang="en-US" altLang="en-US" b="1">
                <a:latin typeface="Comic Sans MS" pitchFamily="66" charset="0"/>
              </a:rPr>
              <a:t>FREQUENTLY ASKED QUESTIONS:</a:t>
            </a:r>
          </a:p>
        </p:txBody>
      </p:sp>
      <p:sp>
        <p:nvSpPr>
          <p:cNvPr id="6147" name="Rectangle 3"/>
          <p:cNvSpPr>
            <a:spLocks noGrp="1" noChangeArrowheads="1"/>
          </p:cNvSpPr>
          <p:nvPr>
            <p:ph type="body" sz="half" idx="1"/>
          </p:nvPr>
        </p:nvSpPr>
        <p:spPr>
          <a:xfrm>
            <a:off x="304800" y="1828800"/>
            <a:ext cx="4191000" cy="3581400"/>
          </a:xfrm>
          <a:solidFill>
            <a:schemeClr val="hlink"/>
          </a:solidFill>
          <a:ln w="76200" cmpd="tri">
            <a:solidFill>
              <a:schemeClr val="tx1"/>
            </a:solidFill>
            <a:miter lim="800000"/>
            <a:headEnd/>
            <a:tailEnd/>
          </a:ln>
        </p:spPr>
        <p:txBody>
          <a:bodyPr/>
          <a:lstStyle/>
          <a:p>
            <a:r>
              <a:rPr lang="en-US" altLang="en-US" sz="4000" b="1">
                <a:solidFill>
                  <a:srgbClr val="111111"/>
                </a:solidFill>
                <a:latin typeface="Comic Sans MS" pitchFamily="66" charset="0"/>
              </a:rPr>
              <a:t>What should I focus on?  What will make </a:t>
            </a:r>
            <a:r>
              <a:rPr lang="en-US" altLang="en-US" sz="4000" b="1">
                <a:solidFill>
                  <a:srgbClr val="CC0000"/>
                </a:solidFill>
                <a:latin typeface="Comic Sans MS" pitchFamily="66" charset="0"/>
              </a:rPr>
              <a:t>me</a:t>
            </a:r>
            <a:r>
              <a:rPr lang="en-US" altLang="en-US" sz="4000" b="1">
                <a:solidFill>
                  <a:srgbClr val="111111"/>
                </a:solidFill>
                <a:latin typeface="Comic Sans MS" pitchFamily="66" charset="0"/>
              </a:rPr>
              <a:t> stand out?</a:t>
            </a:r>
            <a:endParaRPr lang="en-US" altLang="en-US" sz="4000" b="1">
              <a:solidFill>
                <a:srgbClr val="CC0000"/>
              </a:solidFill>
              <a:latin typeface="Comic Sans MS" pitchFamily="66" charset="0"/>
            </a:endParaRPr>
          </a:p>
        </p:txBody>
      </p:sp>
      <p:sp>
        <p:nvSpPr>
          <p:cNvPr id="6148" name="Text Box 4"/>
          <p:cNvSpPr txBox="1">
            <a:spLocks noChangeArrowheads="1"/>
          </p:cNvSpPr>
          <p:nvPr/>
        </p:nvSpPr>
        <p:spPr bwMode="auto">
          <a:xfrm>
            <a:off x="4800600" y="1828800"/>
            <a:ext cx="4114800" cy="3579813"/>
          </a:xfrm>
          <a:prstGeom prst="rect">
            <a:avLst/>
          </a:prstGeom>
          <a:solidFill>
            <a:schemeClr val="bg1"/>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111111"/>
                </a:solidFill>
              </a:rPr>
              <a:t>Focus on:</a:t>
            </a:r>
            <a:r>
              <a:rPr lang="en-US" altLang="en-US" sz="3200" b="1">
                <a:solidFill>
                  <a:srgbClr val="CC0000"/>
                </a:solidFill>
              </a:rPr>
              <a:t> TEAMWORK, PROBLEM SOLVING, COMMUNICATION &amp; LEADERSHIP SKILLS</a:t>
            </a:r>
          </a:p>
        </p:txBody>
      </p:sp>
      <p:pic>
        <p:nvPicPr>
          <p:cNvPr id="6151" name="Picture 7" descr="BS012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591175"/>
            <a:ext cx="1524000" cy="1266825"/>
          </a:xfrm>
          <a:prstGeom prst="rect">
            <a:avLst/>
          </a:prstGeom>
          <a:noFill/>
          <a:extLst>
            <a:ext uri="{909E8E84-426E-40dd-AFC4-6F175D3DCCD1}">
              <a14:hiddenFill xmlns:a14="http://schemas.microsoft.com/office/drawing/2010/main">
                <a:solidFill>
                  <a:srgbClr val="FFFFFF"/>
                </a:solidFill>
              </a14:hiddenFill>
            </a:ext>
          </a:extLst>
        </p:spPr>
      </p:pic>
      <p:sp>
        <p:nvSpPr>
          <p:cNvPr id="6152" name="AutoShape 8"/>
          <p:cNvSpPr>
            <a:spLocks noChangeArrowheads="1"/>
          </p:cNvSpPr>
          <p:nvPr/>
        </p:nvSpPr>
        <p:spPr bwMode="auto">
          <a:xfrm>
            <a:off x="3581400" y="5486400"/>
            <a:ext cx="3962400" cy="838200"/>
          </a:xfrm>
          <a:prstGeom prst="wedgeEllipseCallout">
            <a:avLst>
              <a:gd name="adj1" fmla="val 52884"/>
              <a:gd name="adj2" fmla="val 189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CC0000"/>
                </a:solidFill>
              </a:rPr>
              <a:t>Want an example?</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dissolve">
                                      <p:cBhvr>
                                        <p:cTn id="12"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615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914400"/>
            <a:ext cx="8534400" cy="3886200"/>
          </a:xfrm>
          <a:solidFill>
            <a:schemeClr val="bg1"/>
          </a:solidFill>
          <a:ln w="57150" cmpd="thickThin">
            <a:solidFill>
              <a:schemeClr val="tx1"/>
            </a:solidFill>
            <a:miter lim="800000"/>
            <a:headEnd/>
            <a:tailEnd/>
          </a:ln>
        </p:spPr>
        <p:txBody>
          <a:bodyPr/>
          <a:lstStyle/>
          <a:p>
            <a:pPr algn="l"/>
            <a:r>
              <a:rPr lang="en-US" altLang="en-US" b="1"/>
              <a:t>Wal-Mart—Used </a:t>
            </a:r>
            <a:r>
              <a:rPr lang="en-US" altLang="en-US" b="1">
                <a:solidFill>
                  <a:srgbClr val="CC0000"/>
                </a:solidFill>
              </a:rPr>
              <a:t>problem-solving</a:t>
            </a:r>
            <a:r>
              <a:rPr lang="en-US" altLang="en-US" b="1"/>
              <a:t> skills to assist customers with returns and exchanges or comments regarding the store.</a:t>
            </a:r>
          </a:p>
        </p:txBody>
      </p:sp>
      <p:pic>
        <p:nvPicPr>
          <p:cNvPr id="8198" name="Picture 6" descr="BS012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591175"/>
            <a:ext cx="1524000" cy="1266825"/>
          </a:xfrm>
          <a:prstGeom prst="rect">
            <a:avLst/>
          </a:prstGeom>
          <a:noFill/>
          <a:extLst>
            <a:ext uri="{909E8E84-426E-40dd-AFC4-6F175D3DCCD1}">
              <a14:hiddenFill xmlns:a14="http://schemas.microsoft.com/office/drawing/2010/main">
                <a:solidFill>
                  <a:srgbClr val="FFFFFF"/>
                </a:solidFill>
              </a14:hiddenFill>
            </a:ext>
          </a:extLst>
        </p:spPr>
      </p:pic>
      <p:sp>
        <p:nvSpPr>
          <p:cNvPr id="8199" name="AutoShape 7"/>
          <p:cNvSpPr>
            <a:spLocks noChangeArrowheads="1"/>
          </p:cNvSpPr>
          <p:nvPr/>
        </p:nvSpPr>
        <p:spPr bwMode="auto">
          <a:xfrm>
            <a:off x="4191000" y="5562600"/>
            <a:ext cx="3048000" cy="990600"/>
          </a:xfrm>
          <a:prstGeom prst="wedgeEllipseCallout">
            <a:avLst>
              <a:gd name="adj1" fmla="val 61875"/>
              <a:gd name="adj2" fmla="val -1763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8200" name="Text Box 8"/>
          <p:cNvSpPr txBox="1">
            <a:spLocks noChangeArrowheads="1"/>
          </p:cNvSpPr>
          <p:nvPr/>
        </p:nvSpPr>
        <p:spPr bwMode="auto">
          <a:xfrm>
            <a:off x="5105400" y="5791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Here it is!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382000" cy="4800600"/>
          </a:xfrm>
          <a:solidFill>
            <a:schemeClr val="bg1"/>
          </a:solidFill>
          <a:ln w="57150" cmpd="thickThin">
            <a:solidFill>
              <a:schemeClr val="tx1"/>
            </a:solidFill>
            <a:miter lim="800000"/>
            <a:headEnd/>
            <a:tailEnd/>
          </a:ln>
        </p:spPr>
        <p:txBody>
          <a:bodyPr/>
          <a:lstStyle/>
          <a:p>
            <a:pPr algn="l"/>
            <a:r>
              <a:rPr lang="en-US" altLang="en-US" b="1"/>
              <a:t>Babysitter—</a:t>
            </a:r>
            <a:r>
              <a:rPr lang="en-US" altLang="en-US" b="1">
                <a:solidFill>
                  <a:srgbClr val="CC0000"/>
                </a:solidFill>
              </a:rPr>
              <a:t>Interacted</a:t>
            </a:r>
            <a:r>
              <a:rPr lang="en-US" altLang="en-US" b="1"/>
              <a:t> and </a:t>
            </a:r>
            <a:r>
              <a:rPr lang="en-US" altLang="en-US" b="1">
                <a:solidFill>
                  <a:srgbClr val="CC0000"/>
                </a:solidFill>
              </a:rPr>
              <a:t>supervised</a:t>
            </a:r>
            <a:r>
              <a:rPr lang="en-US" altLang="en-US" b="1"/>
              <a:t> three small children during summer break.  Gained experience </a:t>
            </a:r>
            <a:r>
              <a:rPr lang="en-US" altLang="en-US" b="1">
                <a:solidFill>
                  <a:srgbClr val="CC0000"/>
                </a:solidFill>
              </a:rPr>
              <a:t>taking initiative</a:t>
            </a:r>
            <a:r>
              <a:rPr lang="en-US" altLang="en-US" b="1"/>
              <a:t> and </a:t>
            </a:r>
            <a:r>
              <a:rPr lang="en-US" altLang="en-US" b="1">
                <a:solidFill>
                  <a:srgbClr val="CC0000"/>
                </a:solidFill>
              </a:rPr>
              <a:t>making decisions</a:t>
            </a:r>
            <a:r>
              <a:rPr lang="en-US" altLang="en-US" b="1"/>
              <a:t> when situations would arise and prompt action was required.</a:t>
            </a:r>
          </a:p>
        </p:txBody>
      </p:sp>
      <p:pic>
        <p:nvPicPr>
          <p:cNvPr id="9219" name="Picture 3" descr="BS012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591175"/>
            <a:ext cx="1524000" cy="1266825"/>
          </a:xfrm>
          <a:prstGeom prst="rect">
            <a:avLst/>
          </a:prstGeom>
          <a:noFill/>
          <a:extLst>
            <a:ext uri="{909E8E84-426E-40dd-AFC4-6F175D3DCCD1}">
              <a14:hiddenFill xmlns:a14="http://schemas.microsoft.com/office/drawing/2010/main">
                <a:solidFill>
                  <a:srgbClr val="FFFFFF"/>
                </a:solidFill>
              </a14:hiddenFill>
            </a:ext>
          </a:extLst>
        </p:spPr>
      </p:pic>
      <p:sp>
        <p:nvSpPr>
          <p:cNvPr id="9220" name="AutoShape 4"/>
          <p:cNvSpPr>
            <a:spLocks noChangeArrowheads="1"/>
          </p:cNvSpPr>
          <p:nvPr/>
        </p:nvSpPr>
        <p:spPr bwMode="auto">
          <a:xfrm>
            <a:off x="4191000" y="5562600"/>
            <a:ext cx="3048000" cy="990600"/>
          </a:xfrm>
          <a:prstGeom prst="wedgeEllipseCallout">
            <a:avLst>
              <a:gd name="adj1" fmla="val 61875"/>
              <a:gd name="adj2" fmla="val -1763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9221" name="Text Box 5"/>
          <p:cNvSpPr txBox="1">
            <a:spLocks noChangeArrowheads="1"/>
          </p:cNvSpPr>
          <p:nvPr/>
        </p:nvSpPr>
        <p:spPr bwMode="auto">
          <a:xfrm>
            <a:off x="4419600" y="5791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CC0000"/>
                </a:solidFill>
              </a:rPr>
              <a:t>Or how about this ?</a:t>
            </a:r>
          </a:p>
        </p:txBody>
      </p:sp>
      <p:sp>
        <p:nvSpPr>
          <p:cNvPr id="9222" name="Text Box 6"/>
          <p:cNvSpPr txBox="1">
            <a:spLocks noChangeArrowheads="1"/>
          </p:cNvSpPr>
          <p:nvPr/>
        </p:nvSpPr>
        <p:spPr bwMode="auto">
          <a:xfrm>
            <a:off x="533400" y="5486400"/>
            <a:ext cx="3352800" cy="879475"/>
          </a:xfrm>
          <a:prstGeom prst="rect">
            <a:avLst/>
          </a:prstGeom>
          <a:solidFill>
            <a:srgbClr val="FFFFCC"/>
          </a:solidFill>
          <a:ln w="57150">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CC0000"/>
                </a:solidFill>
              </a:rPr>
              <a:t>Always use “action-oriented” verbs!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ppt_w</p:attrName>
                                        </p:attrNameLst>
                                      </p:cBhvr>
                                      <p:tavLst>
                                        <p:tav tm="0">
                                          <p:val>
                                            <p:fltVal val="0"/>
                                          </p:val>
                                        </p:tav>
                                        <p:tav tm="100000">
                                          <p:val>
                                            <p:strVal val="#ppt_w"/>
                                          </p:val>
                                        </p:tav>
                                      </p:tavLst>
                                    </p:anim>
                                    <p:anim calcmode="lin" valueType="num">
                                      <p:cBhvr>
                                        <p:cTn id="8" dur="1000" fill="hold"/>
                                        <p:tgtEl>
                                          <p:spTgt spid="9222"/>
                                        </p:tgtEl>
                                        <p:attrNameLst>
                                          <p:attrName>ppt_h</p:attrName>
                                        </p:attrNameLst>
                                      </p:cBhvr>
                                      <p:tavLst>
                                        <p:tav tm="0">
                                          <p:val>
                                            <p:fltVal val="0"/>
                                          </p:val>
                                        </p:tav>
                                        <p:tav tm="100000">
                                          <p:val>
                                            <p:strVal val="#ppt_h"/>
                                          </p:val>
                                        </p:tav>
                                      </p:tavLst>
                                    </p:anim>
                                    <p:anim calcmode="lin" valueType="num">
                                      <p:cBhvr>
                                        <p:cTn id="9" dur="1000" fill="hold"/>
                                        <p:tgtEl>
                                          <p:spTgt spid="92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04800"/>
            <a:ext cx="8534400" cy="5029200"/>
          </a:xfrm>
          <a:solidFill>
            <a:schemeClr val="bg1"/>
          </a:solidFill>
          <a:ln w="57150" cmpd="thickThin">
            <a:solidFill>
              <a:schemeClr val="tx1"/>
            </a:solidFill>
            <a:miter lim="800000"/>
            <a:headEnd/>
            <a:tailEnd/>
          </a:ln>
        </p:spPr>
        <p:txBody>
          <a:bodyPr/>
          <a:lstStyle/>
          <a:p>
            <a:pPr algn="l"/>
            <a:r>
              <a:rPr lang="en-US" altLang="en-US" sz="3600" b="1" dirty="0">
                <a:solidFill>
                  <a:srgbClr val="CC0000"/>
                </a:solidFill>
              </a:rPr>
              <a:t>Include activities that show a sincere interest in learning, helping others or developing a skill such as:</a:t>
            </a:r>
            <a:br>
              <a:rPr lang="en-US" altLang="en-US" sz="3600" b="1" dirty="0">
                <a:solidFill>
                  <a:srgbClr val="CC0000"/>
                </a:solidFill>
              </a:rPr>
            </a:br>
            <a:r>
              <a:rPr lang="en-US" altLang="en-US" sz="2800" b="1" dirty="0"/>
              <a:t/>
            </a:r>
            <a:br>
              <a:rPr lang="en-US" altLang="en-US" sz="2800" b="1" dirty="0"/>
            </a:br>
            <a:r>
              <a:rPr lang="en-US" altLang="en-US" sz="2800" b="1" dirty="0"/>
              <a:t>Vice President of Future Business Leaders of America</a:t>
            </a:r>
            <a:br>
              <a:rPr lang="en-US" altLang="en-US" sz="2800" b="1" dirty="0"/>
            </a:br>
            <a:r>
              <a:rPr lang="en-US" altLang="en-US" sz="2800" b="1" dirty="0"/>
              <a:t>Volunteer at The Ambassador Nursing Home</a:t>
            </a:r>
            <a:br>
              <a:rPr lang="en-US" altLang="en-US" sz="2800" b="1" dirty="0"/>
            </a:br>
            <a:r>
              <a:rPr lang="en-US" altLang="en-US" sz="2800" b="1" dirty="0"/>
              <a:t>Active member of </a:t>
            </a:r>
            <a:r>
              <a:rPr lang="en-US" altLang="en-US" sz="2800" b="1" dirty="0" smtClean="0"/>
              <a:t>LNS </a:t>
            </a:r>
            <a:r>
              <a:rPr lang="en-US" altLang="en-US" sz="2800" b="1" dirty="0"/>
              <a:t>Math Club</a:t>
            </a:r>
            <a:br>
              <a:rPr lang="en-US" altLang="en-US" sz="2800" b="1" dirty="0"/>
            </a:br>
            <a:r>
              <a:rPr lang="en-US" altLang="en-US" sz="2800" b="1" dirty="0"/>
              <a:t>Monthly volunteer at City Mission serving meals</a:t>
            </a:r>
            <a:br>
              <a:rPr lang="en-US" altLang="en-US" sz="2800" b="1" dirty="0"/>
            </a:br>
            <a:r>
              <a:rPr lang="en-US" altLang="en-US" sz="2800" b="1" dirty="0"/>
              <a:t>Promoter of </a:t>
            </a:r>
            <a:r>
              <a:rPr lang="en-US" altLang="en-US" sz="2800" b="1" dirty="0" smtClean="0"/>
              <a:t>LNS’s </a:t>
            </a:r>
            <a:r>
              <a:rPr lang="en-US" altLang="en-US" sz="2800" b="1" dirty="0"/>
              <a:t>“Make A Wish” campaign </a:t>
            </a:r>
          </a:p>
        </p:txBody>
      </p:sp>
      <p:pic>
        <p:nvPicPr>
          <p:cNvPr id="10243" name="Picture 3" descr="BS012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591175"/>
            <a:ext cx="1524000" cy="1266825"/>
          </a:xfrm>
          <a:prstGeom prst="rect">
            <a:avLst/>
          </a:prstGeom>
          <a:noFill/>
          <a:extLst>
            <a:ext uri="{909E8E84-426E-40dd-AFC4-6F175D3DCCD1}">
              <a14:hiddenFill xmlns:a14="http://schemas.microsoft.com/office/drawing/2010/main">
                <a:solidFill>
                  <a:srgbClr val="FFFFFF"/>
                </a:solidFill>
              </a14:hiddenFill>
            </a:ext>
          </a:extLst>
        </p:spPr>
      </p:pic>
      <p:sp>
        <p:nvSpPr>
          <p:cNvPr id="10244" name="AutoShape 4"/>
          <p:cNvSpPr>
            <a:spLocks noChangeArrowheads="1"/>
          </p:cNvSpPr>
          <p:nvPr/>
        </p:nvSpPr>
        <p:spPr bwMode="auto">
          <a:xfrm>
            <a:off x="1905000" y="5410200"/>
            <a:ext cx="3048000" cy="990600"/>
          </a:xfrm>
          <a:prstGeom prst="wedgeEllipseCallout">
            <a:avLst>
              <a:gd name="adj1" fmla="val -62500"/>
              <a:gd name="adj2" fmla="val -608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10245" name="Text Box 5"/>
          <p:cNvSpPr txBox="1">
            <a:spLocks noChangeArrowheads="1"/>
          </p:cNvSpPr>
          <p:nvPr/>
        </p:nvSpPr>
        <p:spPr bwMode="auto">
          <a:xfrm>
            <a:off x="2667000" y="55626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CC0000"/>
                </a:solidFill>
              </a:rPr>
              <a:t>Or these!</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549</Words>
  <Application>Microsoft Macintosh PowerPoint</Application>
  <PresentationFormat>On-screen Show (4:3)</PresentationFormat>
  <Paragraphs>63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CREATING A RÉSUMÉ OF “HIRE” QUALITY!</vt:lpstr>
      <vt:lpstr>What is a resume?</vt:lpstr>
      <vt:lpstr>First:</vt:lpstr>
      <vt:lpstr>And . . .</vt:lpstr>
      <vt:lpstr>FREQUENTLY ASKED QUESTIONS:</vt:lpstr>
      <vt:lpstr>FREQUENTLY ASKED QUESTIONS:</vt:lpstr>
      <vt:lpstr>Wal-Mart—Used problem-solving skills to assist customers with returns and exchanges or comments regarding the store.</vt:lpstr>
      <vt:lpstr>Babysitter—Interacted and supervised three small children during summer break.  Gained experience taking initiative and making decisions when situations would arise and prompt action was required.</vt:lpstr>
      <vt:lpstr>Include activities that show a sincere interest in learning, helping others or developing a skill such as:  Vice President of Future Business Leaders of America Volunteer at The Ambassador Nursing Home Active member of LNS Math Club Monthly volunteer at City Mission serving meals Promoter of LNS’s “Make A Wish” campaign </vt:lpstr>
      <vt:lpstr>Remember . . . </vt:lpstr>
      <vt:lpstr>Now, technical things to take note of!</vt:lpstr>
      <vt:lpstr>More technicals . . .</vt:lpstr>
      <vt:lpstr>Still more . . .</vt:lpstr>
      <vt:lpstr>Proofread</vt:lpstr>
      <vt:lpstr>CREATING A RÉSUMÉ OF “HIRE” QUALITY TAKES WORK—LET’S GET STARTED!</vt:lpstr>
      <vt:lpstr>Example of Proper Reference Format</vt:lpstr>
    </vt:vector>
  </TitlesOfParts>
  <Company>Lincoln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RÉSUMÉ OF “HIRE” QUALITY!</dc:title>
  <dc:creator>LPS</dc:creator>
  <cp:lastModifiedBy>LPS LPS</cp:lastModifiedBy>
  <cp:revision>15</cp:revision>
  <dcterms:created xsi:type="dcterms:W3CDTF">2004-12-06T19:01:54Z</dcterms:created>
  <dcterms:modified xsi:type="dcterms:W3CDTF">2015-10-27T13:36:26Z</dcterms:modified>
</cp:coreProperties>
</file>