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8C619-9758-487F-AC27-01E9D0F88EDD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040E8-900B-4FCE-9EB8-2A67DCFF0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12/8/2008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container or wrapping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Provides Information</a:t>
            </a:r>
          </a:p>
          <a:p>
            <a:pPr lvl="2"/>
            <a:r>
              <a:rPr lang="en-US" dirty="0" smtClean="0"/>
              <a:t>Nutrition, contents, hazards, directions, how to open</a:t>
            </a:r>
          </a:p>
          <a:p>
            <a:pPr lvl="1"/>
            <a:r>
              <a:rPr lang="en-US" dirty="0" smtClean="0"/>
              <a:t>Protection</a:t>
            </a:r>
          </a:p>
          <a:p>
            <a:pPr lvl="2"/>
            <a:r>
              <a:rPr lang="en-US" dirty="0" smtClean="0"/>
              <a:t>Shipping, storage, display, breakage/spoilage</a:t>
            </a:r>
          </a:p>
          <a:p>
            <a:pPr lvl="1"/>
            <a:r>
              <a:rPr lang="en-US" dirty="0" smtClean="0"/>
              <a:t>Promote and sell the product</a:t>
            </a:r>
          </a:p>
          <a:p>
            <a:pPr lvl="2"/>
            <a:r>
              <a:rPr lang="en-US" dirty="0" smtClean="0"/>
              <a:t>Point of purchase</a:t>
            </a:r>
          </a:p>
          <a:p>
            <a:pPr lvl="2"/>
            <a:r>
              <a:rPr lang="en-US" dirty="0" smtClean="0"/>
              <a:t>Customer reaction to the package and brand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Packaging</a:t>
            </a:r>
            <a:endParaRPr lang="en-US" dirty="0"/>
          </a:p>
        </p:txBody>
      </p:sp>
      <p:pic>
        <p:nvPicPr>
          <p:cNvPr id="9218" name="Picture 2" descr="http://www.ecodesign.at/pilot/ONLINE/ENGLISH/BILDER/HA/3_02_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09600"/>
            <a:ext cx="1320800" cy="1981200"/>
          </a:xfrm>
          <a:prstGeom prst="rect">
            <a:avLst/>
          </a:prstGeom>
          <a:noFill/>
        </p:spPr>
      </p:pic>
      <p:pic>
        <p:nvPicPr>
          <p:cNvPr id="9220" name="Picture 4" descr="http://albums.mouseplanet.com/ContributedProcessed/9b_kiskam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038600"/>
            <a:ext cx="1600200" cy="2370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continued</a:t>
            </a:r>
          </a:p>
          <a:p>
            <a:pPr lvl="1"/>
            <a:r>
              <a:rPr lang="en-US" dirty="0" smtClean="0"/>
              <a:t>Define product identity</a:t>
            </a:r>
          </a:p>
          <a:p>
            <a:pPr lvl="2"/>
            <a:r>
              <a:rPr lang="en-US" dirty="0" smtClean="0"/>
              <a:t>Provoke prestige, </a:t>
            </a:r>
            <a:r>
              <a:rPr lang="en-US" dirty="0" smtClean="0"/>
              <a:t>convenience, </a:t>
            </a:r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Advertising component</a:t>
            </a:r>
          </a:p>
          <a:p>
            <a:pPr lvl="3"/>
            <a:r>
              <a:rPr lang="en-US" dirty="0" err="1" smtClean="0"/>
              <a:t>Smuckers</a:t>
            </a:r>
            <a:r>
              <a:rPr lang="en-US" dirty="0" smtClean="0"/>
              <a:t> checkered lid for jellies and preserves</a:t>
            </a:r>
          </a:p>
          <a:p>
            <a:pPr lvl="1"/>
            <a:r>
              <a:rPr lang="en-US" dirty="0" smtClean="0"/>
              <a:t>Ensure safe use</a:t>
            </a:r>
          </a:p>
          <a:p>
            <a:pPr lvl="2"/>
            <a:r>
              <a:rPr lang="en-US" dirty="0" smtClean="0"/>
              <a:t>Plastic containers, tamper resistant, childproof</a:t>
            </a:r>
          </a:p>
          <a:p>
            <a:pPr lvl="1"/>
            <a:r>
              <a:rPr lang="en-US" dirty="0" smtClean="0"/>
              <a:t>Meet customer needs</a:t>
            </a:r>
          </a:p>
          <a:p>
            <a:pPr lvl="2"/>
            <a:r>
              <a:rPr lang="en-US" dirty="0" smtClean="0"/>
              <a:t>Multipacks</a:t>
            </a:r>
          </a:p>
          <a:p>
            <a:pPr lvl="2"/>
            <a:r>
              <a:rPr lang="en-US" dirty="0" smtClean="0"/>
              <a:t>Bulk</a:t>
            </a:r>
          </a:p>
          <a:p>
            <a:pPr lvl="2"/>
            <a:r>
              <a:rPr lang="en-US" dirty="0" smtClean="0"/>
              <a:t>Single servings</a:t>
            </a:r>
          </a:p>
          <a:p>
            <a:pPr lvl="2"/>
            <a:r>
              <a:rPr lang="en-US" dirty="0" smtClean="0"/>
              <a:t>microwaveable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Packaging</a:t>
            </a:r>
            <a:endParaRPr lang="en-US" dirty="0"/>
          </a:p>
        </p:txBody>
      </p:sp>
      <p:pic>
        <p:nvPicPr>
          <p:cNvPr id="6146" name="Picture 2" descr="http://home.hawaii.rr.com/ramstar/smuckers7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33400"/>
            <a:ext cx="1143000" cy="2170253"/>
          </a:xfrm>
          <a:prstGeom prst="rect">
            <a:avLst/>
          </a:prstGeom>
          <a:noFill/>
        </p:spPr>
      </p:pic>
      <p:pic>
        <p:nvPicPr>
          <p:cNvPr id="6148" name="Picture 4" descr="http://farm1.static.flickr.com/75/159050031_e1c415e50f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962400"/>
            <a:ext cx="2057400" cy="2066009"/>
          </a:xfrm>
          <a:prstGeom prst="rect">
            <a:avLst/>
          </a:prstGeom>
          <a:noFill/>
        </p:spPr>
      </p:pic>
      <p:pic>
        <p:nvPicPr>
          <p:cNvPr id="6150" name="Picture 6" descr="http://sophiesfavors.com/custfavdiy_satbowfav_2pcbox_tiffanyblue_s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953000"/>
            <a:ext cx="1552575" cy="1714500"/>
          </a:xfrm>
          <a:prstGeom prst="rect">
            <a:avLst/>
          </a:prstGeom>
          <a:noFill/>
        </p:spPr>
      </p:pic>
      <p:pic>
        <p:nvPicPr>
          <p:cNvPr id="6152" name="Picture 8" descr="http://www.flexpack.org/ACHIEV/2004_achievement_awards/images/SARA_LEE_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51054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</a:p>
          <a:p>
            <a:pPr lvl="1"/>
            <a:r>
              <a:rPr lang="en-US" dirty="0" smtClean="0"/>
              <a:t>Promote social or political issues</a:t>
            </a:r>
          </a:p>
          <a:p>
            <a:pPr lvl="1"/>
            <a:r>
              <a:rPr lang="en-US" dirty="0" smtClean="0"/>
              <a:t>Ben &amp; </a:t>
            </a:r>
            <a:r>
              <a:rPr lang="en-US" dirty="0" smtClean="0"/>
              <a:t>Jerry’s- </a:t>
            </a:r>
            <a:r>
              <a:rPr lang="en-US" dirty="0" smtClean="0"/>
              <a:t>rainforest</a:t>
            </a:r>
          </a:p>
          <a:p>
            <a:pPr lvl="1"/>
            <a:r>
              <a:rPr lang="en-US" dirty="0" smtClean="0"/>
              <a:t>The Body Shop- Amnesty International</a:t>
            </a:r>
          </a:p>
          <a:p>
            <a:pPr lvl="1"/>
            <a:r>
              <a:rPr lang="en-US" i="1" dirty="0" smtClean="0"/>
              <a:t>Risk:  the consumer may not share the same views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Less wasteful</a:t>
            </a:r>
          </a:p>
          <a:p>
            <a:pPr lvl="1"/>
            <a:r>
              <a:rPr lang="en-US" dirty="0" smtClean="0"/>
              <a:t>Reusable, recyclable</a:t>
            </a:r>
          </a:p>
          <a:p>
            <a:pPr lvl="1"/>
            <a:r>
              <a:rPr lang="en-US" dirty="0" smtClean="0"/>
              <a:t>Safer</a:t>
            </a:r>
          </a:p>
          <a:p>
            <a:pPr lvl="1"/>
            <a:r>
              <a:rPr lang="en-US" dirty="0" smtClean="0"/>
              <a:t>Socially conscious consumer will pay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Packing</a:t>
            </a:r>
            <a:endParaRPr lang="en-US" dirty="0"/>
          </a:p>
        </p:txBody>
      </p:sp>
      <p:pic>
        <p:nvPicPr>
          <p:cNvPr id="4098" name="Picture 2" descr="http://www.crsrecycle.com/crs_pack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81400"/>
            <a:ext cx="1427018" cy="1883664"/>
          </a:xfrm>
          <a:prstGeom prst="rect">
            <a:avLst/>
          </a:prstGeom>
          <a:noFill/>
        </p:spPr>
      </p:pic>
      <p:pic>
        <p:nvPicPr>
          <p:cNvPr id="4100" name="Picture 4" descr="http://www.coffeehabitat.com/images/nwfble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52400"/>
            <a:ext cx="2143125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29200" cy="4525963"/>
          </a:xfrm>
        </p:spPr>
        <p:txBody>
          <a:bodyPr/>
          <a:lstStyle/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Inform customers about a product’s contents and its use</a:t>
            </a:r>
          </a:p>
          <a:p>
            <a:pPr lvl="1"/>
            <a:r>
              <a:rPr lang="en-US" dirty="0" smtClean="0"/>
              <a:t>Product a business from legal liability</a:t>
            </a:r>
          </a:p>
          <a:p>
            <a:pPr lvl="1"/>
            <a:r>
              <a:rPr lang="en-US" dirty="0" smtClean="0"/>
              <a:t>Contains:</a:t>
            </a:r>
          </a:p>
          <a:p>
            <a:pPr lvl="2"/>
            <a:r>
              <a:rPr lang="en-US" dirty="0" smtClean="0"/>
              <a:t>Brand and trade marks/names</a:t>
            </a:r>
          </a:p>
          <a:p>
            <a:pPr lvl="2"/>
            <a:r>
              <a:rPr lang="en-US" dirty="0" smtClean="0"/>
              <a:t>Ingredients</a:t>
            </a:r>
          </a:p>
          <a:p>
            <a:pPr lvl="2"/>
            <a:r>
              <a:rPr lang="en-US" dirty="0" smtClean="0"/>
              <a:t>Directions</a:t>
            </a:r>
          </a:p>
          <a:p>
            <a:pPr lvl="2"/>
            <a:r>
              <a:rPr lang="en-US" dirty="0" smtClean="0"/>
              <a:t>Special promotional messages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Labeling</a:t>
            </a:r>
            <a:endParaRPr lang="en-US" dirty="0"/>
          </a:p>
        </p:txBody>
      </p:sp>
      <p:pic>
        <p:nvPicPr>
          <p:cNvPr id="2050" name="Picture 2" descr="http://cornucopia.org/graphics/Woodstock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762000"/>
            <a:ext cx="3295242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mercola.com/images/products/momentum/vitamin_k2_lab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343900" cy="3143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22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Brand Name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rot="16200000" flipH="1">
            <a:off x="3341132" y="1409700"/>
            <a:ext cx="192833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228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Claims/Marketing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685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Manufacturer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of Product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10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743200" y="4267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533900" y="46101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33900" y="3162300"/>
            <a:ext cx="2514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81000" y="11430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800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 of manufacturer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472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68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 for use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066800" y="16764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42900" y="37719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4724400" y="1143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210300" y="44577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8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Barcode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-228600" y="47244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4572000" cy="5638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Anything </a:t>
            </a:r>
            <a:r>
              <a:rPr lang="en-US" sz="1800" dirty="0" smtClean="0"/>
              <a:t>labeled "free" must only contain tiny amounts of the ingredient in each serving. For example, "trans-fat free" or "fat-free" products can have only 0.5 mg of trans fats or </a:t>
            </a:r>
            <a:r>
              <a:rPr lang="en-US" sz="1800" dirty="0" smtClean="0"/>
              <a:t>fat.</a:t>
            </a:r>
            <a:endParaRPr lang="en-US" sz="1800" dirty="0" smtClean="0"/>
          </a:p>
          <a:p>
            <a:r>
              <a:rPr lang="en-US" sz="1800" dirty="0" smtClean="0"/>
              <a:t>One </a:t>
            </a:r>
            <a:r>
              <a:rPr lang="en-US" sz="1800" dirty="0" smtClean="0"/>
              <a:t>serving of a "low-fat" food can have a maximum of 3 grams of fat. </a:t>
            </a:r>
          </a:p>
          <a:p>
            <a:r>
              <a:rPr lang="en-US" sz="1800" dirty="0" smtClean="0"/>
              <a:t>A serving of a "low-calorie" food can have a maximum of 40 calories. </a:t>
            </a:r>
          </a:p>
          <a:p>
            <a:r>
              <a:rPr lang="en-US" sz="1800" dirty="0" smtClean="0"/>
              <a:t>A serving of a food labeled "reduced" must have 25% less of the ingredient (such as fat) than a serving of the regular version. </a:t>
            </a:r>
          </a:p>
          <a:p>
            <a:r>
              <a:rPr lang="en-US" sz="1800" dirty="0" smtClean="0"/>
              <a:t>One serving of a "light" food must have 50% less fat or 1/3 fewer calories than the regular version.</a:t>
            </a:r>
          </a:p>
          <a:p>
            <a:endParaRPr lang="en-US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Labeling</a:t>
            </a:r>
            <a:endParaRPr lang="en-US" dirty="0"/>
          </a:p>
        </p:txBody>
      </p:sp>
      <p:pic>
        <p:nvPicPr>
          <p:cNvPr id="4" name="Picture 2" descr="http://massengale.typepad.com/photos/uncategorized/naturalcheetoswhchd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"/>
            <a:ext cx="3673331" cy="4448174"/>
          </a:xfrm>
          <a:prstGeom prst="rect">
            <a:avLst/>
          </a:prstGeom>
          <a:noFill/>
        </p:spPr>
      </p:pic>
      <p:pic>
        <p:nvPicPr>
          <p:cNvPr id="25602" name="Picture 2" descr="http://users.tpg.com.au/pschamb/mlsffcornchip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2209800" cy="3140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Fair Packaging and Labeling Act (1966)</a:t>
            </a:r>
          </a:p>
          <a:p>
            <a:pPr lvl="1"/>
            <a:r>
              <a:rPr lang="en-US" dirty="0" smtClean="0"/>
              <a:t>Protects from deceptive labeling</a:t>
            </a:r>
          </a:p>
          <a:p>
            <a:r>
              <a:rPr lang="en-US" dirty="0" smtClean="0"/>
              <a:t>Food and Drug Administration</a:t>
            </a:r>
          </a:p>
          <a:p>
            <a:pPr lvl="1"/>
            <a:r>
              <a:rPr lang="en-US" dirty="0" smtClean="0"/>
              <a:t>Requires health warnings</a:t>
            </a:r>
          </a:p>
          <a:p>
            <a:pPr lvl="2"/>
            <a:r>
              <a:rPr lang="en-US" dirty="0" smtClean="0"/>
              <a:t>Alcohol</a:t>
            </a:r>
          </a:p>
          <a:p>
            <a:pPr lvl="2"/>
            <a:r>
              <a:rPr lang="en-US" dirty="0" smtClean="0"/>
              <a:t>cigarettes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332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Product Packaging</vt:lpstr>
      <vt:lpstr>Product Packaging</vt:lpstr>
      <vt:lpstr>Contemporary Packing</vt:lpstr>
      <vt:lpstr>Package Labeling</vt:lpstr>
      <vt:lpstr>Slide 5</vt:lpstr>
      <vt:lpstr>Package Labeling</vt:lpstr>
      <vt:lpstr>Protective Laws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Packaging</dc:title>
  <dc:creator>Fraser</dc:creator>
  <cp:lastModifiedBy>LPS</cp:lastModifiedBy>
  <cp:revision>10</cp:revision>
  <dcterms:created xsi:type="dcterms:W3CDTF">2007-06-21T01:08:54Z</dcterms:created>
  <dcterms:modified xsi:type="dcterms:W3CDTF">2008-12-08T19:37:39Z</dcterms:modified>
</cp:coreProperties>
</file>