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5" r:id="rId4"/>
    <p:sldId id="259" r:id="rId5"/>
    <p:sldId id="260" r:id="rId6"/>
    <p:sldId id="261" r:id="rId7"/>
    <p:sldId id="266" r:id="rId8"/>
    <p:sldId id="267" r:id="rId9"/>
    <p:sldId id="262" r:id="rId10"/>
    <p:sldId id="263" r:id="rId11"/>
    <p:sldId id="268" r:id="rId12"/>
    <p:sldId id="278" r:id="rId13"/>
    <p:sldId id="276" r:id="rId14"/>
    <p:sldId id="277" r:id="rId15"/>
    <p:sldId id="269" r:id="rId16"/>
    <p:sldId id="264" r:id="rId17"/>
    <p:sldId id="271" r:id="rId18"/>
    <p:sldId id="272" r:id="rId19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64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06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16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16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F2FF30D4-1313-40B1-941F-B9B91CA9A856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26833" cy="465159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05841"/>
            <a:ext cx="3026833" cy="465159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6B14F39F-36E0-417D-9EE3-C081A78F6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295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6458F-3A54-4553-BFB7-EC90D22F34D7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06525" y="1158875"/>
            <a:ext cx="4171950" cy="3128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2463"/>
            <a:ext cx="5588000" cy="3649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058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5F6E3-FA7A-4D90-826D-51BC3275D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3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5F6E3-FA7A-4D90-826D-51BC3275D91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267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A8F9A-1FF1-44A4-BC23-CEA841E4914E}" type="datetime1">
              <a:rPr lang="en-US" smtClean="0"/>
              <a:t>2/11/2015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Income Lecture (Explore Unit)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B6C585A6-16D4-4D77-93A0-739CBF14D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3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2BBFB-C6F9-44EC-8588-3D87790DE1AD}" type="datetime1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Income Lecture (Explore Unit)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D0266-4A3C-40C7-B08A-37250F4C8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73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535C0-55F7-4DAF-9A68-D823AF9EE215}" type="datetime1">
              <a:rPr lang="en-US" smtClean="0"/>
              <a:t>2/11/2015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Income Lecture (Explore Unit)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DB78D-0EF5-4777-9A82-AD773DC45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40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C0E7C-0385-46BD-8AC3-60B992E65FAE}" type="datetime1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Income Lecture (Explore Unit)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F75F3-4F73-4883-85FE-82EDCF30B3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5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5FE15-48EF-4E7A-9C6A-1D9922BE2176}" type="datetime1">
              <a:rPr lang="en-US" smtClean="0"/>
              <a:t>2/11/2015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Income Lecture (Explore Unit)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FBC07-0E1E-4A7A-932A-336CEEBB5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11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58858-C0DA-4E88-AAA6-6034C1ABF2CD}" type="datetime1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Income Lecture (Explore Unit)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2464A-C816-4A76-867F-1F8460EC2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53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3D2BC-52DC-4C0D-9B87-B6BD8FD4C139}" type="datetime1">
              <a:rPr lang="en-US" smtClean="0"/>
              <a:t>2/11/2015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Income Lecture (Explore Unit)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08ABC-3402-4F5F-8214-7B18FC64E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03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28D00-B449-4129-8776-C7CD1A29678F}" type="datetime1">
              <a:rPr lang="en-US" smtClean="0"/>
              <a:t>2/11/2015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Income Lecture (Explore Unit)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33ECB-B624-4A53-BFAE-287F3A78C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9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" name="Rounded Rectangle 2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C8BC1-8841-4A49-942E-413E0DAEEEB5}" type="datetime1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Income Lecture (Explore Unit)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94AD4-74B0-4A71-8375-63768893F6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2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6FFD5-58AB-4E62-B782-FEB10C0D5D9C}" type="datetime1">
              <a:rPr lang="en-US" smtClean="0"/>
              <a:t>2/11/2015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Income Lecture (Explore Unit)</a:t>
            </a: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59FF8-726F-4EB2-AFFC-30A32A6C7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29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F8CAA-1DCE-4797-8491-CCAEB12F75BA}" type="datetime1">
              <a:rPr lang="en-US" smtClean="0"/>
              <a:t>2/11/2015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EEE57-030D-426A-B71F-14CD139D3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Income Lecture (Explore Unit)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8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0776BC7-BCE7-41E1-A651-7D974CCF5516}" type="datetime1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Income Lecture (Explore Unit)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2717894-ACE7-4C7C-894F-A3AEA28D2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0" r:id="rId2"/>
    <p:sldLayoutId id="2147483696" r:id="rId3"/>
    <p:sldLayoutId id="2147483691" r:id="rId4"/>
    <p:sldLayoutId id="2147483692" r:id="rId5"/>
    <p:sldLayoutId id="2147483693" r:id="rId6"/>
    <p:sldLayoutId id="2147483697" r:id="rId7"/>
    <p:sldLayoutId id="2147483698" r:id="rId8"/>
    <p:sldLayoutId id="2147483699" r:id="rId9"/>
    <p:sldLayoutId id="2147483694" r:id="rId10"/>
    <p:sldLayoutId id="2147483700" r:id="rId11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Opportunity%20Cost%20Activity.doc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l.gov/whd/minwage/america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533400" y="3124200"/>
            <a:ext cx="678180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Where does your money come from?</a:t>
            </a:r>
          </a:p>
        </p:txBody>
      </p:sp>
      <p:pic>
        <p:nvPicPr>
          <p:cNvPr id="819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81000"/>
            <a:ext cx="2339975" cy="2416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Income Lecture (Explore Unit)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Employee Benefits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Pay without work</a:t>
            </a:r>
          </a:p>
          <a:p>
            <a:pPr lvl="1"/>
            <a:r>
              <a:rPr lang="en-US" dirty="0" smtClean="0"/>
              <a:t>Paid Vacation/ Sick Leave</a:t>
            </a:r>
          </a:p>
          <a:p>
            <a:r>
              <a:rPr lang="en-US" dirty="0" smtClean="0"/>
              <a:t>Educational benefits</a:t>
            </a:r>
          </a:p>
          <a:p>
            <a:pPr lvl="1"/>
            <a:r>
              <a:rPr lang="en-US" dirty="0" smtClean="0"/>
              <a:t>Free tuition</a:t>
            </a:r>
          </a:p>
          <a:p>
            <a:r>
              <a:rPr lang="en-US" dirty="0" smtClean="0"/>
              <a:t>Perks</a:t>
            </a:r>
          </a:p>
          <a:p>
            <a:pPr lvl="1"/>
            <a:r>
              <a:rPr lang="en-US" dirty="0" smtClean="0"/>
              <a:t>Discounts</a:t>
            </a:r>
          </a:p>
          <a:p>
            <a:r>
              <a:rPr lang="en-US" dirty="0" smtClean="0"/>
              <a:t>Insurance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Retirement Plans</a:t>
            </a:r>
          </a:p>
          <a:p>
            <a:r>
              <a:rPr lang="en-US" dirty="0"/>
              <a:t>Stock Options</a:t>
            </a:r>
          </a:p>
          <a:p>
            <a:r>
              <a:rPr lang="en-US" dirty="0"/>
              <a:t>Health Spending Plan</a:t>
            </a:r>
          </a:p>
          <a:p>
            <a:r>
              <a:rPr lang="en-US" dirty="0" smtClean="0"/>
              <a:t>Optional </a:t>
            </a:r>
            <a:r>
              <a:rPr lang="en-US" dirty="0"/>
              <a:t>Deductions</a:t>
            </a:r>
          </a:p>
          <a:p>
            <a:pPr lvl="1"/>
            <a:r>
              <a:rPr lang="en-US" dirty="0"/>
              <a:t>Daycare Flex Spending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Income Lecture (Explore Unit)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Opportunity Cost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41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you give up when you make one decision over another.</a:t>
            </a:r>
          </a:p>
          <a:p>
            <a:endParaRPr lang="en-US" dirty="0"/>
          </a:p>
          <a:p>
            <a:r>
              <a:rPr lang="en-US" dirty="0" smtClean="0"/>
              <a:t>Example: What are 3 choices you can do with your life after high school graduation?</a:t>
            </a:r>
          </a:p>
          <a:p>
            <a:pPr lvl="1"/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Opportunity Cost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Income Lecture (Explore Unit)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Opportunity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Practice Activity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Income Lecture (Explore Unit)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3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Earning potential</a:t>
            </a:r>
            <a:endParaRPr 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52600"/>
            <a:ext cx="855669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Income Lecture (Explore Unit)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87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Earning Potential</a:t>
            </a:r>
            <a:br>
              <a:rPr lang="en-US" dirty="0" smtClean="0"/>
            </a:br>
            <a:r>
              <a:rPr lang="en-US" dirty="0" smtClean="0"/>
              <a:t>(second glance)</a:t>
            </a:r>
            <a:endParaRPr lang="en-US" dirty="0"/>
          </a:p>
        </p:txBody>
      </p:sp>
      <p:sp>
        <p:nvSpPr>
          <p:cNvPr id="3" name="AutoShape 2" descr="https://zimbra.lps.org/service/home/~/?auth=co&amp;loc=en_US&amp;id=113575&amp;part=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889760"/>
            <a:ext cx="7997825" cy="413004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Income Lecture (Explore Unit)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63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Unearned Income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Income Lecture (Explore Unit)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Private Sources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Interest/ Dividends</a:t>
            </a:r>
          </a:p>
          <a:p>
            <a:r>
              <a:rPr lang="en-US" dirty="0" smtClean="0"/>
              <a:t>Capital Gains</a:t>
            </a:r>
          </a:p>
          <a:p>
            <a:r>
              <a:rPr lang="en-US" dirty="0" smtClean="0"/>
              <a:t>Gambling Winnings</a:t>
            </a:r>
          </a:p>
          <a:p>
            <a:r>
              <a:rPr lang="en-US" dirty="0" smtClean="0"/>
              <a:t>Alimony</a:t>
            </a:r>
          </a:p>
          <a:p>
            <a:r>
              <a:rPr lang="en-US" dirty="0" smtClean="0"/>
              <a:t>Social Security benefits</a:t>
            </a:r>
          </a:p>
          <a:p>
            <a:r>
              <a:rPr lang="en-US" dirty="0" smtClean="0"/>
              <a:t>Pension</a:t>
            </a:r>
          </a:p>
          <a:p>
            <a:r>
              <a:rPr lang="en-US" dirty="0" smtClean="0"/>
              <a:t>Annuities</a:t>
            </a:r>
          </a:p>
          <a:p>
            <a:r>
              <a:rPr lang="en-US" dirty="0" smtClean="0"/>
              <a:t>Unemployment Compensation</a:t>
            </a:r>
          </a:p>
          <a:p>
            <a:r>
              <a:rPr lang="en-US" dirty="0" smtClean="0"/>
              <a:t>Royalties</a:t>
            </a:r>
          </a:p>
        </p:txBody>
      </p:sp>
      <p:pic>
        <p:nvPicPr>
          <p:cNvPr id="2048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905000"/>
            <a:ext cx="2678113" cy="2667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Income Lecture (Explore Unit)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Government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In-cash Payments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Direct payment given to those in need of assistance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Can be in the form of…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Cash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Check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Debit Card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Usually given to people after a natural disaster.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Usually requires an application to be verified.</a:t>
            </a:r>
            <a:endParaRPr lang="en-US" dirty="0"/>
          </a:p>
        </p:txBody>
      </p:sp>
      <p:pic>
        <p:nvPicPr>
          <p:cNvPr id="2150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088" y="2667000"/>
            <a:ext cx="319087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Income Lecture (Explore Unit)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Government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In-kind Payments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Payments are made indirectly on the persons behalf.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Paid to business in a form other than money.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Some Examples…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Food Stamps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Rent subsidies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Vouchers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Medicaid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There is also an application.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Must be verified.</a:t>
            </a:r>
            <a:endParaRPr lang="en-US" dirty="0"/>
          </a:p>
        </p:txBody>
      </p:sp>
      <p:pic>
        <p:nvPicPr>
          <p:cNvPr id="2253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343400"/>
            <a:ext cx="3054350" cy="19891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Income Lecture (Explore Unit)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forms of Income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25450" y="1719263"/>
            <a:ext cx="4038600" cy="4406900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Earned Income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Money you earn while working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Subject to taxes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Several different forms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Depends on your career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06900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 smtClean="0"/>
              <a:t>Unearned Income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Private Sources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Government Transfer Payments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In-cash Payment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In-kind Payments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Income Lecture (Explore Unit)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  <p:bldP spid="3076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Earned Income</a:t>
            </a:r>
            <a:endParaRPr lang="en-US" dirty="0"/>
          </a:p>
        </p:txBody>
      </p:sp>
      <p:pic>
        <p:nvPicPr>
          <p:cNvPr id="10243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04800"/>
            <a:ext cx="2438400" cy="24717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Income Lecture (Explore Unit)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Wages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What a person is paid for each hour worked.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Minimum Wage in NE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/>
              <a:t>$8.00/hour</a:t>
            </a:r>
            <a:endParaRPr lang="en-US" sz="2800" b="1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hlinkClick r:id="rId2"/>
              </a:rPr>
              <a:t>Department of Labor</a:t>
            </a:r>
            <a:endParaRPr lang="en-US" sz="28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/>
              <a:t>Overtime Pay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Pay for hours worked in addition to regular hours.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(Usually is time and half)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Income Lecture (Explore Unit)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Salaries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dirty="0" smtClean="0"/>
              <a:t>What you get paid for the position you hold.</a:t>
            </a:r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>
              <a:buFont typeface="Arial" charset="0"/>
              <a:buNone/>
            </a:pPr>
            <a:r>
              <a:rPr lang="en-US" dirty="0" smtClean="0"/>
              <a:t> - Don’t keep track of hours</a:t>
            </a:r>
          </a:p>
          <a:p>
            <a:pPr marL="0" indent="0">
              <a:buFont typeface="Arial" charset="0"/>
              <a:buNone/>
            </a:pPr>
            <a:r>
              <a:rPr lang="en-US" dirty="0" smtClean="0"/>
              <a:t> - Don’t punch a time card</a:t>
            </a:r>
          </a:p>
          <a:p>
            <a:pPr marL="0" indent="0">
              <a:buFont typeface="Arial" charset="0"/>
              <a:buNone/>
            </a:pPr>
            <a:r>
              <a:rPr lang="en-US" dirty="0" smtClean="0"/>
              <a:t> - Often work more than 40 hours/week</a:t>
            </a:r>
          </a:p>
          <a:p>
            <a:pPr marL="0" indent="0">
              <a:buFont typeface="Arial" charset="0"/>
              <a:buNone/>
            </a:pPr>
            <a:r>
              <a:rPr lang="en-US" dirty="0" smtClean="0"/>
              <a:t> - Flexible schedule</a:t>
            </a:r>
          </a:p>
          <a:p>
            <a:pPr marL="0" indent="0">
              <a:buFont typeface="Arial" charset="0"/>
              <a:buNone/>
            </a:pPr>
            <a:r>
              <a:rPr lang="en-US" dirty="0" smtClean="0"/>
              <a:t> - Usually self-managed positions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Income Lecture (Explore Unit)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Tips and Commission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b="1" dirty="0" smtClean="0"/>
              <a:t>Tip</a:t>
            </a:r>
          </a:p>
          <a:p>
            <a:pPr marL="0" indent="0" algn="ctr">
              <a:buFont typeface="Arial" charset="0"/>
              <a:buNone/>
            </a:pPr>
            <a:r>
              <a:rPr lang="en-US" dirty="0" smtClean="0"/>
              <a:t>Gift of money</a:t>
            </a:r>
          </a:p>
          <a:p>
            <a:pPr marL="0" indent="0" algn="ctr">
              <a:buFont typeface="Arial" charset="0"/>
              <a:buNone/>
            </a:pPr>
            <a:r>
              <a:rPr lang="en-US" dirty="0" smtClean="0"/>
              <a:t>Usually a % of the bill</a:t>
            </a:r>
          </a:p>
          <a:p>
            <a:pPr marL="0" indent="0" algn="ctr">
              <a:buFont typeface="Arial" charset="0"/>
              <a:buNone/>
            </a:pPr>
            <a:r>
              <a:rPr lang="en-US" dirty="0" smtClean="0"/>
              <a:t>Subject to tax</a:t>
            </a:r>
          </a:p>
          <a:p>
            <a:pPr marL="0" indent="0" algn="ctr">
              <a:buFont typeface="Arial" charset="0"/>
              <a:buNone/>
            </a:pPr>
            <a:endParaRPr lang="en-US" dirty="0" smtClean="0"/>
          </a:p>
          <a:p>
            <a:pPr marL="0" indent="0" algn="ctr">
              <a:buFont typeface="Arial" charset="0"/>
              <a:buNone/>
            </a:pPr>
            <a:r>
              <a:rPr lang="en-US" b="1" dirty="0" smtClean="0"/>
              <a:t>Commission</a:t>
            </a:r>
          </a:p>
          <a:p>
            <a:pPr marL="0" indent="0" algn="ctr">
              <a:buFont typeface="Arial" charset="0"/>
              <a:buNone/>
            </a:pPr>
            <a:r>
              <a:rPr lang="en-US" dirty="0" smtClean="0"/>
              <a:t>Set fee or % of Sale </a:t>
            </a:r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>
              <a:buFont typeface="Arial" charset="0"/>
              <a:buNone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Income Lecture (Explore Unit)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Bonuses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Additional money you get based on job performance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Can be based on…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Sales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Profits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Customers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Years of Service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14340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962400"/>
            <a:ext cx="3097213" cy="2359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Income Lecture (Explore Unit)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Professional Fees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These are fees paid to a professional for work done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Accountants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Solicitors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Architects</a:t>
            </a:r>
            <a:endParaRPr lang="en-US" dirty="0"/>
          </a:p>
        </p:txBody>
      </p:sp>
      <p:pic>
        <p:nvPicPr>
          <p:cNvPr id="1536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886200"/>
            <a:ext cx="3605213" cy="2311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Income Lecture (Explore Unit)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Self Employed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25450" y="1719263"/>
            <a:ext cx="4038600" cy="4406900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Advantages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Make decisions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Products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Hours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Employees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Profits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06900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Disadvantages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Risky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Loss of personal money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Loss of family money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Long hours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Tight finances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Income Lecture (Explore Unit)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  <p:bldP spid="5" grpId="0" uiExpand="1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369</TotalTime>
  <Words>480</Words>
  <Application>Microsoft Office PowerPoint</Application>
  <PresentationFormat>On-screen Show (4:3)</PresentationFormat>
  <Paragraphs>142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Book Antiqua</vt:lpstr>
      <vt:lpstr>Calibri</vt:lpstr>
      <vt:lpstr>Century Gothic</vt:lpstr>
      <vt:lpstr>Apothecary</vt:lpstr>
      <vt:lpstr>Where does your money come from?</vt:lpstr>
      <vt:lpstr>forms of Income</vt:lpstr>
      <vt:lpstr>Earned Income</vt:lpstr>
      <vt:lpstr>Wages</vt:lpstr>
      <vt:lpstr>Salaries</vt:lpstr>
      <vt:lpstr>Tips and Commission</vt:lpstr>
      <vt:lpstr>Bonuses</vt:lpstr>
      <vt:lpstr>Professional Fees</vt:lpstr>
      <vt:lpstr>Self Employed</vt:lpstr>
      <vt:lpstr>Employee Benefits</vt:lpstr>
      <vt:lpstr>Opportunity Cost</vt:lpstr>
      <vt:lpstr>Opportunity cost</vt:lpstr>
      <vt:lpstr>Earning potential</vt:lpstr>
      <vt:lpstr>Earning Potential (second glance)</vt:lpstr>
      <vt:lpstr>Unearned Income</vt:lpstr>
      <vt:lpstr>Private Sources</vt:lpstr>
      <vt:lpstr>Government In-cash Payments</vt:lpstr>
      <vt:lpstr>Government  In-kind Payments</vt:lpstr>
    </vt:vector>
  </TitlesOfParts>
  <Company>Lincoln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does your money come from?</dc:title>
  <dc:creator>LPS</dc:creator>
  <cp:lastModifiedBy>Cynthia Hoehne</cp:lastModifiedBy>
  <cp:revision>26</cp:revision>
  <cp:lastPrinted>2014-01-28T20:48:35Z</cp:lastPrinted>
  <dcterms:created xsi:type="dcterms:W3CDTF">2013-08-27T19:45:57Z</dcterms:created>
  <dcterms:modified xsi:type="dcterms:W3CDTF">2015-02-11T15:08:04Z</dcterms:modified>
</cp:coreProperties>
</file>