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2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F64505-7EBE-4D93-900D-F50D9B6C1273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A9B956-F221-40FF-83D9-0770007F48C9}">
      <dgm:prSet phldrT="[Text]" custT="1"/>
      <dgm:spPr/>
      <dgm:t>
        <a:bodyPr/>
        <a:lstStyle/>
        <a:p>
          <a:r>
            <a:rPr lang="en-US" sz="3200" b="1" dirty="0" smtClean="0"/>
            <a:t>GRIT</a:t>
          </a:r>
          <a:endParaRPr lang="en-US" sz="1700" b="1" dirty="0"/>
        </a:p>
      </dgm:t>
    </dgm:pt>
    <dgm:pt modelId="{688ECCA3-4461-4574-B771-DA3A9B04BF99}" type="parTrans" cxnId="{8201B756-9E58-444E-A133-E7A983A81214}">
      <dgm:prSet/>
      <dgm:spPr/>
      <dgm:t>
        <a:bodyPr/>
        <a:lstStyle/>
        <a:p>
          <a:endParaRPr lang="en-US"/>
        </a:p>
      </dgm:t>
    </dgm:pt>
    <dgm:pt modelId="{F8422C92-44F7-484A-855F-8EA0D821775D}" type="sibTrans" cxnId="{8201B756-9E58-444E-A133-E7A983A81214}">
      <dgm:prSet/>
      <dgm:spPr/>
      <dgm:t>
        <a:bodyPr/>
        <a:lstStyle/>
        <a:p>
          <a:endParaRPr lang="en-US"/>
        </a:p>
      </dgm:t>
    </dgm:pt>
    <dgm:pt modelId="{B99CCD53-DCA6-400C-9E04-97098009BE1E}">
      <dgm:prSet phldrT="[Text]" custT="1"/>
      <dgm:spPr/>
      <dgm:t>
        <a:bodyPr/>
        <a:lstStyle/>
        <a:p>
          <a:r>
            <a:rPr lang="en-US" sz="2400" b="1" dirty="0" smtClean="0"/>
            <a:t>Self-control</a:t>
          </a:r>
          <a:endParaRPr lang="en-US" sz="1700" b="1" dirty="0"/>
        </a:p>
      </dgm:t>
    </dgm:pt>
    <dgm:pt modelId="{229E3A42-C532-4641-ACBA-5A5CF8B1C3FE}" type="parTrans" cxnId="{E57ABF91-3CE2-4081-912C-F97AAEBEF649}">
      <dgm:prSet/>
      <dgm:spPr/>
      <dgm:t>
        <a:bodyPr/>
        <a:lstStyle/>
        <a:p>
          <a:endParaRPr lang="en-US"/>
        </a:p>
      </dgm:t>
    </dgm:pt>
    <dgm:pt modelId="{A3BE61C0-A8C1-4527-8457-6B974E6B31C3}" type="sibTrans" cxnId="{E57ABF91-3CE2-4081-912C-F97AAEBEF649}">
      <dgm:prSet/>
      <dgm:spPr/>
      <dgm:t>
        <a:bodyPr/>
        <a:lstStyle/>
        <a:p>
          <a:endParaRPr lang="en-US"/>
        </a:p>
      </dgm:t>
    </dgm:pt>
    <dgm:pt modelId="{9303B974-9918-421E-9CBF-897C0D053DDB}">
      <dgm:prSet phldrT="[Text]" custT="1"/>
      <dgm:spPr/>
      <dgm:t>
        <a:bodyPr/>
        <a:lstStyle/>
        <a:p>
          <a:r>
            <a:rPr lang="en-US" sz="1600" b="1" dirty="0" smtClean="0"/>
            <a:t>Motivation</a:t>
          </a:r>
          <a:endParaRPr lang="en-US" sz="1700" b="1" dirty="0"/>
        </a:p>
      </dgm:t>
    </dgm:pt>
    <dgm:pt modelId="{797F5250-E676-4A4B-AA21-F9CAE80B87D5}" type="parTrans" cxnId="{5E3BEFEF-6115-451C-B730-75BA932E34EE}">
      <dgm:prSet/>
      <dgm:spPr/>
      <dgm:t>
        <a:bodyPr/>
        <a:lstStyle/>
        <a:p>
          <a:endParaRPr lang="en-US"/>
        </a:p>
      </dgm:t>
    </dgm:pt>
    <dgm:pt modelId="{5A38B67A-DD59-467B-A990-FCF355D2ABA3}" type="sibTrans" cxnId="{5E3BEFEF-6115-451C-B730-75BA932E34EE}">
      <dgm:prSet/>
      <dgm:spPr/>
      <dgm:t>
        <a:bodyPr/>
        <a:lstStyle/>
        <a:p>
          <a:endParaRPr lang="en-US"/>
        </a:p>
      </dgm:t>
    </dgm:pt>
    <dgm:pt modelId="{4585DCB8-9781-49E4-B5D8-3CC162C69761}" type="pres">
      <dgm:prSet presAssocID="{4BF64505-7EBE-4D93-900D-F50D9B6C1273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6985F8B-0159-498E-AC5E-A1C375CA6CAB}" type="pres">
      <dgm:prSet presAssocID="{A4A9B956-F221-40FF-83D9-0770007F48C9}" presName="Accent1" presStyleCnt="0"/>
      <dgm:spPr/>
    </dgm:pt>
    <dgm:pt modelId="{8AAC90C7-A194-4745-919E-B9FF8D1861D1}" type="pres">
      <dgm:prSet presAssocID="{A4A9B956-F221-40FF-83D9-0770007F48C9}" presName="Accent" presStyleLbl="node1" presStyleIdx="0" presStyleCnt="3"/>
      <dgm:spPr>
        <a:solidFill>
          <a:srgbClr val="C00000"/>
        </a:solidFill>
      </dgm:spPr>
    </dgm:pt>
    <dgm:pt modelId="{E01A052C-391E-4F00-9E2E-34E66D712168}" type="pres">
      <dgm:prSet presAssocID="{A4A9B956-F221-40FF-83D9-0770007F48C9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5819F0-92DC-466B-B1B9-F28419B8AE73}" type="pres">
      <dgm:prSet presAssocID="{B99CCD53-DCA6-400C-9E04-97098009BE1E}" presName="Accent2" presStyleCnt="0"/>
      <dgm:spPr/>
    </dgm:pt>
    <dgm:pt modelId="{8E33A741-1640-4B6E-9E1E-03A4F906D234}" type="pres">
      <dgm:prSet presAssocID="{B99CCD53-DCA6-400C-9E04-97098009BE1E}" presName="Accent" presStyleLbl="node1" presStyleIdx="1" presStyleCnt="3"/>
      <dgm:spPr>
        <a:solidFill>
          <a:srgbClr val="002060"/>
        </a:solidFill>
      </dgm:spPr>
    </dgm:pt>
    <dgm:pt modelId="{FC1E2D99-DF85-4548-9ABE-B5691007C721}" type="pres">
      <dgm:prSet presAssocID="{B99CCD53-DCA6-400C-9E04-97098009BE1E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BF7DFB-BE21-47DE-A35A-09FFA0488B81}" type="pres">
      <dgm:prSet presAssocID="{9303B974-9918-421E-9CBF-897C0D053DDB}" presName="Accent3" presStyleCnt="0"/>
      <dgm:spPr/>
    </dgm:pt>
    <dgm:pt modelId="{661DB558-6D0D-410C-98E6-165D8CE67F97}" type="pres">
      <dgm:prSet presAssocID="{9303B974-9918-421E-9CBF-897C0D053DDB}" presName="Accent" presStyleLbl="node1" presStyleIdx="2" presStyleCnt="3" custLinFactNeighborX="2010" custLinFactNeighborY="0"/>
      <dgm:spPr>
        <a:solidFill>
          <a:srgbClr val="00B050"/>
        </a:solidFill>
      </dgm:spPr>
    </dgm:pt>
    <dgm:pt modelId="{6E6D1DF1-D023-4DDB-9D6E-D1335B4EDEB1}" type="pres">
      <dgm:prSet presAssocID="{9303B974-9918-421E-9CBF-897C0D053DDB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7ABF91-3CE2-4081-912C-F97AAEBEF649}" srcId="{4BF64505-7EBE-4D93-900D-F50D9B6C1273}" destId="{B99CCD53-DCA6-400C-9E04-97098009BE1E}" srcOrd="1" destOrd="0" parTransId="{229E3A42-C532-4641-ACBA-5A5CF8B1C3FE}" sibTransId="{A3BE61C0-A8C1-4527-8457-6B974E6B31C3}"/>
    <dgm:cxn modelId="{BC5916C5-CE08-4164-AED5-BC4B4D6C2225}" type="presOf" srcId="{A4A9B956-F221-40FF-83D9-0770007F48C9}" destId="{E01A052C-391E-4F00-9E2E-34E66D712168}" srcOrd="0" destOrd="0" presId="urn:microsoft.com/office/officeart/2009/layout/CircleArrowProcess"/>
    <dgm:cxn modelId="{7894A700-8BF2-40F7-924E-C4736915882A}" type="presOf" srcId="{B99CCD53-DCA6-400C-9E04-97098009BE1E}" destId="{FC1E2D99-DF85-4548-9ABE-B5691007C721}" srcOrd="0" destOrd="0" presId="urn:microsoft.com/office/officeart/2009/layout/CircleArrowProcess"/>
    <dgm:cxn modelId="{75133948-2A63-4452-AC62-14F22A595D88}" type="presOf" srcId="{9303B974-9918-421E-9CBF-897C0D053DDB}" destId="{6E6D1DF1-D023-4DDB-9D6E-D1335B4EDEB1}" srcOrd="0" destOrd="0" presId="urn:microsoft.com/office/officeart/2009/layout/CircleArrowProcess"/>
    <dgm:cxn modelId="{5E3BEFEF-6115-451C-B730-75BA932E34EE}" srcId="{4BF64505-7EBE-4D93-900D-F50D9B6C1273}" destId="{9303B974-9918-421E-9CBF-897C0D053DDB}" srcOrd="2" destOrd="0" parTransId="{797F5250-E676-4A4B-AA21-F9CAE80B87D5}" sibTransId="{5A38B67A-DD59-467B-A990-FCF355D2ABA3}"/>
    <dgm:cxn modelId="{5AC8B99B-7308-4242-AAB5-0AC47571C0B5}" type="presOf" srcId="{4BF64505-7EBE-4D93-900D-F50D9B6C1273}" destId="{4585DCB8-9781-49E4-B5D8-3CC162C69761}" srcOrd="0" destOrd="0" presId="urn:microsoft.com/office/officeart/2009/layout/CircleArrowProcess"/>
    <dgm:cxn modelId="{8201B756-9E58-444E-A133-E7A983A81214}" srcId="{4BF64505-7EBE-4D93-900D-F50D9B6C1273}" destId="{A4A9B956-F221-40FF-83D9-0770007F48C9}" srcOrd="0" destOrd="0" parTransId="{688ECCA3-4461-4574-B771-DA3A9B04BF99}" sibTransId="{F8422C92-44F7-484A-855F-8EA0D821775D}"/>
    <dgm:cxn modelId="{F8735716-95AD-414A-BDBE-9060C56CA322}" type="presParOf" srcId="{4585DCB8-9781-49E4-B5D8-3CC162C69761}" destId="{86985F8B-0159-498E-AC5E-A1C375CA6CAB}" srcOrd="0" destOrd="0" presId="urn:microsoft.com/office/officeart/2009/layout/CircleArrowProcess"/>
    <dgm:cxn modelId="{F25E8492-2AC7-4A78-9804-1BADF04A8CA1}" type="presParOf" srcId="{86985F8B-0159-498E-AC5E-A1C375CA6CAB}" destId="{8AAC90C7-A194-4745-919E-B9FF8D1861D1}" srcOrd="0" destOrd="0" presId="urn:microsoft.com/office/officeart/2009/layout/CircleArrowProcess"/>
    <dgm:cxn modelId="{194FCC0E-6488-48F2-BAD3-98193C691DA5}" type="presParOf" srcId="{4585DCB8-9781-49E4-B5D8-3CC162C69761}" destId="{E01A052C-391E-4F00-9E2E-34E66D712168}" srcOrd="1" destOrd="0" presId="urn:microsoft.com/office/officeart/2009/layout/CircleArrowProcess"/>
    <dgm:cxn modelId="{AEF0B042-E018-496F-B7F3-400CE8F90C69}" type="presParOf" srcId="{4585DCB8-9781-49E4-B5D8-3CC162C69761}" destId="{C85819F0-92DC-466B-B1B9-F28419B8AE73}" srcOrd="2" destOrd="0" presId="urn:microsoft.com/office/officeart/2009/layout/CircleArrowProcess"/>
    <dgm:cxn modelId="{ACDDDCB6-8677-4C19-BC34-452EED858822}" type="presParOf" srcId="{C85819F0-92DC-466B-B1B9-F28419B8AE73}" destId="{8E33A741-1640-4B6E-9E1E-03A4F906D234}" srcOrd="0" destOrd="0" presId="urn:microsoft.com/office/officeart/2009/layout/CircleArrowProcess"/>
    <dgm:cxn modelId="{ED4A9A28-D501-409F-BAC9-93A20EB45D37}" type="presParOf" srcId="{4585DCB8-9781-49E4-B5D8-3CC162C69761}" destId="{FC1E2D99-DF85-4548-9ABE-B5691007C721}" srcOrd="3" destOrd="0" presId="urn:microsoft.com/office/officeart/2009/layout/CircleArrowProcess"/>
    <dgm:cxn modelId="{A84796EC-9C5E-4349-B074-BDBDF4347BE2}" type="presParOf" srcId="{4585DCB8-9781-49E4-B5D8-3CC162C69761}" destId="{48BF7DFB-BE21-47DE-A35A-09FFA0488B81}" srcOrd="4" destOrd="0" presId="urn:microsoft.com/office/officeart/2009/layout/CircleArrowProcess"/>
    <dgm:cxn modelId="{473A28A9-779D-4B39-B026-88574E96E20B}" type="presParOf" srcId="{48BF7DFB-BE21-47DE-A35A-09FFA0488B81}" destId="{661DB558-6D0D-410C-98E6-165D8CE67F97}" srcOrd="0" destOrd="0" presId="urn:microsoft.com/office/officeart/2009/layout/CircleArrowProcess"/>
    <dgm:cxn modelId="{7F454A29-9D71-45FA-88F3-804C5CD297FE}" type="presParOf" srcId="{4585DCB8-9781-49E4-B5D8-3CC162C69761}" destId="{6E6D1DF1-D023-4DDB-9D6E-D1335B4EDEB1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AC90C7-A194-4745-919E-B9FF8D1861D1}">
      <dsp:nvSpPr>
        <dsp:cNvPr id="0" name=""/>
        <dsp:cNvSpPr/>
      </dsp:nvSpPr>
      <dsp:spPr>
        <a:xfrm>
          <a:off x="2341595" y="0"/>
          <a:ext cx="1956111" cy="195640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1A052C-391E-4F00-9E2E-34E66D712168}">
      <dsp:nvSpPr>
        <dsp:cNvPr id="0" name=""/>
        <dsp:cNvSpPr/>
      </dsp:nvSpPr>
      <dsp:spPr>
        <a:xfrm>
          <a:off x="2773960" y="706323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GRIT</a:t>
          </a:r>
          <a:endParaRPr lang="en-US" sz="1700" b="1" kern="1200" dirty="0"/>
        </a:p>
      </dsp:txBody>
      <dsp:txXfrm>
        <a:off x="2773960" y="706323"/>
        <a:ext cx="1086973" cy="543356"/>
      </dsp:txXfrm>
    </dsp:sp>
    <dsp:sp modelId="{8E33A741-1640-4B6E-9E1E-03A4F906D234}">
      <dsp:nvSpPr>
        <dsp:cNvPr id="0" name=""/>
        <dsp:cNvSpPr/>
      </dsp:nvSpPr>
      <dsp:spPr>
        <a:xfrm>
          <a:off x="1798292" y="1124102"/>
          <a:ext cx="1956111" cy="195640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1E2D99-DF85-4548-9ABE-B5691007C721}">
      <dsp:nvSpPr>
        <dsp:cNvPr id="0" name=""/>
        <dsp:cNvSpPr/>
      </dsp:nvSpPr>
      <dsp:spPr>
        <a:xfrm>
          <a:off x="2232861" y="1836927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Self-control</a:t>
          </a:r>
          <a:endParaRPr lang="en-US" sz="1700" b="1" kern="1200" dirty="0"/>
        </a:p>
      </dsp:txBody>
      <dsp:txXfrm>
        <a:off x="2232861" y="1836927"/>
        <a:ext cx="1086973" cy="543356"/>
      </dsp:txXfrm>
    </dsp:sp>
    <dsp:sp modelId="{661DB558-6D0D-410C-98E6-165D8CE67F97}">
      <dsp:nvSpPr>
        <dsp:cNvPr id="0" name=""/>
        <dsp:cNvSpPr/>
      </dsp:nvSpPr>
      <dsp:spPr>
        <a:xfrm>
          <a:off x="2514599" y="2382723"/>
          <a:ext cx="1680603" cy="168127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6D1DF1-D023-4DDB-9D6E-D1335B4EDEB1}">
      <dsp:nvSpPr>
        <dsp:cNvPr id="0" name=""/>
        <dsp:cNvSpPr/>
      </dsp:nvSpPr>
      <dsp:spPr>
        <a:xfrm>
          <a:off x="2776532" y="2969158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Motivation</a:t>
          </a:r>
          <a:endParaRPr lang="en-US" sz="1700" b="1" kern="1200" dirty="0"/>
        </a:p>
      </dsp:txBody>
      <dsp:txXfrm>
        <a:off x="2776532" y="2969158"/>
        <a:ext cx="1086973" cy="543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4BCF5-C2C8-4C2C-B818-C024A80BFAA7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E0861-B38D-404B-BBE3-52EF6FF41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0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122F9-F790-40D4-B4A4-C8C2130B3C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67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746A-F306-43AA-8BE0-EB0C9428156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2221-930B-4492-BE7A-F3596DEF1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81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746A-F306-43AA-8BE0-EB0C9428156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2221-930B-4492-BE7A-F3596DEF1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734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746A-F306-43AA-8BE0-EB0C9428156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2221-930B-4492-BE7A-F3596DEF1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1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746A-F306-43AA-8BE0-EB0C9428156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2221-930B-4492-BE7A-F3596DEF1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7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746A-F306-43AA-8BE0-EB0C9428156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2221-930B-4492-BE7A-F3596DEF1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11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746A-F306-43AA-8BE0-EB0C9428156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2221-930B-4492-BE7A-F3596DEF1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6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746A-F306-43AA-8BE0-EB0C9428156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2221-930B-4492-BE7A-F3596DEF1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746A-F306-43AA-8BE0-EB0C9428156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2221-930B-4492-BE7A-F3596DEF1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6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746A-F306-43AA-8BE0-EB0C9428156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2221-930B-4492-BE7A-F3596DEF1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33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746A-F306-43AA-8BE0-EB0C9428156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2221-930B-4492-BE7A-F3596DEF1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746A-F306-43AA-8BE0-EB0C9428156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2221-930B-4492-BE7A-F3596DEF1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60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9746A-F306-43AA-8BE0-EB0C9428156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C2221-930B-4492-BE7A-F3596DEF1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7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1.xml"/><Relationship Id="rId2" Type="http://schemas.openxmlformats.org/officeDocument/2006/relationships/hyperlink" Target="http://www.pbs.org/wnet/ted-talks-education/speaker/dr-angela-lee-duckworth/" TargetMode="Externa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pn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play.simpletruths.com/movie/212-the-extra-degree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14822" y="762000"/>
            <a:ext cx="4890979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u="sng" dirty="0">
                <a:ln w="12700">
                  <a:solidFill>
                    <a:schemeClr val="bg1"/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Work Ethic:</a:t>
            </a:r>
            <a:endParaRPr lang="en-US" sz="5400" b="1" dirty="0">
              <a:ln w="12700">
                <a:solidFill>
                  <a:schemeClr val="bg1"/>
                </a:solidFill>
                <a:prstDash val="solid"/>
              </a:ln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r>
              <a:rPr lang="en-US" sz="6000" b="1" dirty="0">
                <a:ln w="12700">
                  <a:solidFill>
                    <a:schemeClr val="bg1"/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Soft Skill </a:t>
            </a:r>
          </a:p>
          <a:p>
            <a:pPr algn="ctr"/>
            <a:r>
              <a:rPr lang="en-US" sz="6000" b="1" dirty="0">
                <a:ln w="12700">
                  <a:solidFill>
                    <a:schemeClr val="bg1"/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of the Week</a:t>
            </a:r>
          </a:p>
        </p:txBody>
      </p:sp>
      <p:sp>
        <p:nvSpPr>
          <p:cNvPr id="7" name="Rectangle 6"/>
          <p:cNvSpPr/>
          <p:nvPr/>
        </p:nvSpPr>
        <p:spPr>
          <a:xfrm>
            <a:off x="8920264" y="772860"/>
            <a:ext cx="1830566" cy="4992515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pPr algn="ctr"/>
            <a:r>
              <a:rPr lang="en-US" sz="9800" b="1" kern="0" spc="-1490" dirty="0">
                <a:ln w="1905"/>
                <a:solidFill>
                  <a:srgbClr val="00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lin Sans FB Demi" pitchFamily="34" charset="0"/>
              </a:rPr>
              <a:t>TAK</a:t>
            </a:r>
          </a:p>
        </p:txBody>
      </p:sp>
      <p:sp>
        <p:nvSpPr>
          <p:cNvPr id="9" name="Left-Right Arrow 8"/>
          <p:cNvSpPr/>
          <p:nvPr/>
        </p:nvSpPr>
        <p:spPr>
          <a:xfrm>
            <a:off x="2174451" y="5451373"/>
            <a:ext cx="8382000" cy="1030115"/>
          </a:xfrm>
          <a:prstGeom prst="leftRightArrow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2286000" y="5181600"/>
            <a:ext cx="8382000" cy="1569660"/>
          </a:xfrm>
          <a:prstGeom prst="homePlate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spc="50" dirty="0">
                <a:ln w="12700" cmpd="sng">
                  <a:solidFill>
                    <a:srgbClr val="EAEA2C"/>
                  </a:solidFill>
                  <a:prstDash val="solid"/>
                </a:ln>
                <a:solidFill>
                  <a:srgbClr val="000066"/>
                </a:solidFill>
                <a:effectLst>
                  <a:glow rad="53100">
                    <a:srgbClr val="4D4D4D">
                      <a:satMod val="180000"/>
                      <a:alpha val="30000"/>
                    </a:srgbClr>
                  </a:glow>
                </a:effectLst>
                <a:latin typeface="Bookman Old Style" pitchFamily="18" charset="0"/>
              </a:rPr>
              <a:t>C H A R G E</a:t>
            </a:r>
          </a:p>
        </p:txBody>
      </p:sp>
    </p:spTree>
    <p:extLst>
      <p:ext uri="{BB962C8B-B14F-4D97-AF65-F5344CB8AC3E}">
        <p14:creationId xmlns:p14="http://schemas.microsoft.com/office/powerpoint/2010/main" val="210742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225" y="1600200"/>
            <a:ext cx="6477000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1"/>
          <p:cNvSpPr>
            <a:spLocks noChangeArrowheads="1"/>
          </p:cNvSpPr>
          <p:nvPr/>
        </p:nvSpPr>
        <p:spPr bwMode="auto">
          <a:xfrm>
            <a:off x="1866900" y="1062038"/>
            <a:ext cx="845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2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anose="05020102010507070707" pitchFamily="18" charset="2"/>
              <a:buChar char=""/>
              <a:defRPr sz="19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Perseverance garners most attention in soft skills poll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47625"/>
            <a:ext cx="5791200" cy="1028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3939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33600" y="304801"/>
            <a:ext cx="8305800" cy="21240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b="1" u="sng" dirty="0"/>
              <a:t>Perseverance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The capacity to stick to a goal or complete a task despite difficulties.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Qualities like grit, tenacity, delayed gratification, self-discipline, self-control, and passion for long-term goals.</a:t>
            </a:r>
          </a:p>
        </p:txBody>
      </p:sp>
      <p:pic>
        <p:nvPicPr>
          <p:cNvPr id="22531" name="Picture 5" descr="http://www.quotesvalley.com/images/09/perseverance-is-the-hard-work-you-do-af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25" y="2438401"/>
            <a:ext cx="6096000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749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1600200" y="1066800"/>
            <a:ext cx="9067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2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anose="05020102010507070707" pitchFamily="18" charset="2"/>
              <a:buChar char=""/>
              <a:defRPr sz="19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Personal Grit as Key to Success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>
                <a:latin typeface="Arial" panose="020B0604020202020204" pitchFamily="34" charset="0"/>
              </a:rPr>
              <a:t>Passion, perseverance, and stamina outweigh IQ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>
                <a:latin typeface="Arial" panose="020B0604020202020204" pitchFamily="34" charset="0"/>
              </a:rPr>
              <a:t>as a predictor of success.</a:t>
            </a:r>
          </a:p>
        </p:txBody>
      </p:sp>
      <p:pic>
        <p:nvPicPr>
          <p:cNvPr id="50178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891" y="2667001"/>
            <a:ext cx="4467225" cy="3629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914" y="152400"/>
            <a:ext cx="528637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Diagram 2"/>
          <p:cNvGraphicFramePr/>
          <p:nvPr/>
        </p:nvGraphicFramePr>
        <p:xfrm>
          <a:off x="5105400" y="223202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79898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990601"/>
            <a:ext cx="7600950" cy="502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918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1828801" y="1447801"/>
            <a:ext cx="46974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2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anose="05020102010507070707" pitchFamily="18" charset="2"/>
              <a:buChar char=""/>
              <a:defRPr sz="19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>
                <a:latin typeface="Arial" panose="020B0604020202020204" pitchFamily="34" charset="0"/>
              </a:rPr>
              <a:t>The capacity to experience and express feelings in ways that are appropriate and effective in a given situation as well as the capacity to understand and sympathize with the feelings and experiences of others.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>
                <a:latin typeface="Arial" panose="020B0604020202020204" pitchFamily="34" charset="0"/>
              </a:rPr>
              <a:t>Emotional competence includes empathy, emotion management, self-awareness, and social awareness.</a:t>
            </a:r>
          </a:p>
        </p:txBody>
      </p:sp>
      <p:pic>
        <p:nvPicPr>
          <p:cNvPr id="15363" name="Picture 4" descr="http://www.beyondphilosophy.com/wp-content/uploads/2012/11/Emolarge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051" y="1447801"/>
            <a:ext cx="4075113" cy="458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2438400" y="527050"/>
            <a:ext cx="677068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2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anose="05020102010507070707" pitchFamily="18" charset="2"/>
              <a:buChar char=""/>
              <a:defRPr sz="19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 u="sng">
                <a:latin typeface="Arial" panose="020B0604020202020204" pitchFamily="34" charset="0"/>
              </a:rPr>
              <a:t>Emotional Competence </a:t>
            </a:r>
            <a:r>
              <a:rPr lang="en-US" altLang="en-US" sz="440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634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132</Words>
  <Application>Microsoft Office PowerPoint</Application>
  <PresentationFormat>Widescreen</PresentationFormat>
  <Paragraphs>19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Berlin Sans FB Demi</vt:lpstr>
      <vt:lpstr>Bookman Old Style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Lincoln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Hoehne</dc:creator>
  <cp:lastModifiedBy>Cynthia Hoehne</cp:lastModifiedBy>
  <cp:revision>3</cp:revision>
  <dcterms:created xsi:type="dcterms:W3CDTF">2014-03-03T14:42:07Z</dcterms:created>
  <dcterms:modified xsi:type="dcterms:W3CDTF">2015-11-04T13:36:53Z</dcterms:modified>
</cp:coreProperties>
</file>