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7" r:id="rId3"/>
    <p:sldId id="313" r:id="rId4"/>
    <p:sldId id="325" r:id="rId5"/>
    <p:sldId id="323" r:id="rId6"/>
    <p:sldId id="326" r:id="rId7"/>
    <p:sldId id="312" r:id="rId8"/>
    <p:sldId id="322" r:id="rId9"/>
    <p:sldId id="275" r:id="rId10"/>
    <p:sldId id="321" r:id="rId11"/>
    <p:sldId id="316" r:id="rId12"/>
    <p:sldId id="319" r:id="rId13"/>
    <p:sldId id="317" r:id="rId14"/>
    <p:sldId id="328" r:id="rId15"/>
    <p:sldId id="329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81120" autoAdjust="0"/>
  </p:normalViewPr>
  <p:slideViewPr>
    <p:cSldViewPr>
      <p:cViewPr varScale="1">
        <p:scale>
          <a:sx n="69" d="100"/>
          <a:sy n="69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E9385-4D4E-45CB-AD1B-45D8D5E2A000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7631-8E94-487B-A434-51C6AF61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4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0D30DA-E506-4062-93E2-B943DF2EF0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5DAFEBC-1193-4C32-BD79-B88CEB201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nitions" TargetMode="External"/><Relationship Id="rId4" Type="http://schemas.openxmlformats.org/officeDocument/2006/relationships/hyperlink" Target="http://en.wikipedia.org/wiki/Hastings,_Nebraska" TargetMode="External"/><Relationship Id="rId5" Type="http://schemas.openxmlformats.org/officeDocument/2006/relationships/hyperlink" Target="http://en.wikipedia.org/wiki/Bunkers" TargetMode="External"/><Relationship Id="rId6" Type="http://schemas.openxmlformats.org/officeDocument/2006/relationships/hyperlink" Target="http://en.wikipedia.org/wiki/Naval_Ammunition_Depot%23cite_note-Bases-1" TargetMode="External"/><Relationship Id="rId7" Type="http://schemas.openxmlformats.org/officeDocument/2006/relationships/hyperlink" Target="http://en.wikipedia.org/wiki/U.S._Navy" TargetMode="External"/><Relationship Id="rId8" Type="http://schemas.openxmlformats.org/officeDocument/2006/relationships/hyperlink" Target="http://en.wikipedia.org/wiki/Burns_City,_Indiana" TargetMode="External"/><Relationship Id="rId9" Type="http://schemas.openxmlformats.org/officeDocument/2006/relationships/hyperlink" Target="http://en.wikipedia.org/wiki/McAlester,_Oklahoma" TargetMode="External"/><Relationship Id="rId10" Type="http://schemas.openxmlformats.org/officeDocument/2006/relationships/hyperlink" Target="http://en.wikipedia.org/wiki/Hawthorne_Naval_Ammunition_Depo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nitions" TargetMode="External"/><Relationship Id="rId4" Type="http://schemas.openxmlformats.org/officeDocument/2006/relationships/hyperlink" Target="http://en.wikipedia.org/wiki/Hastings,_Nebraska" TargetMode="External"/><Relationship Id="rId5" Type="http://schemas.openxmlformats.org/officeDocument/2006/relationships/hyperlink" Target="http://en.wikipedia.org/wiki/Bunkers" TargetMode="External"/><Relationship Id="rId6" Type="http://schemas.openxmlformats.org/officeDocument/2006/relationships/hyperlink" Target="http://en.wikipedia.org/wiki/Naval_Ammunition_Depot%23cite_note-Bases-1" TargetMode="External"/><Relationship Id="rId7" Type="http://schemas.openxmlformats.org/officeDocument/2006/relationships/hyperlink" Target="http://en.wikipedia.org/wiki/U.S._Navy" TargetMode="External"/><Relationship Id="rId8" Type="http://schemas.openxmlformats.org/officeDocument/2006/relationships/hyperlink" Target="http://en.wikipedia.org/wiki/Burns_City,_Indiana" TargetMode="External"/><Relationship Id="rId9" Type="http://schemas.openxmlformats.org/officeDocument/2006/relationships/hyperlink" Target="http://en.wikipedia.org/wiki/McAlester,_Oklahoma" TargetMode="External"/><Relationship Id="rId10" Type="http://schemas.openxmlformats.org/officeDocument/2006/relationships/hyperlink" Target="http://en.wikipedia.org/wiki/Hawthorne_Naval_Ammunition_Depo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SECTION FOUR</a:t>
            </a:r>
          </a:p>
          <a:p>
            <a:r>
              <a:rPr lang="en-US" b="1" baseline="0" dirty="0" smtClean="0"/>
              <a:t>-352-</a:t>
            </a:r>
          </a:p>
          <a:p>
            <a:endParaRPr lang="en-US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i="1" dirty="0" smtClean="0">
                <a:solidFill>
                  <a:srgbClr val="000000"/>
                </a:solidFill>
                <a:cs typeface="Times New Roman" pitchFamily="18" charset="0"/>
              </a:rPr>
              <a:t>Business cycles are characterized by periods of expansion and contraction in economic activity.</a:t>
            </a:r>
            <a:r>
              <a:rPr lang="en-US" altLang="en-US" b="1" i="1" dirty="0" smtClean="0"/>
              <a:t> </a:t>
            </a:r>
          </a:p>
          <a:p>
            <a:endParaRPr lang="en-US" b="0" baseline="0" dirty="0" smtClean="0"/>
          </a:p>
          <a:p>
            <a:pPr marL="17145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Some years inflation in the US is high; other years it is not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Same can be said about unemployment &amp; world trade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We ALWAYS have fluctuations happening in the economy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IN THIS SECTION…you will learn about these ups/downs in the economy</a:t>
            </a:r>
          </a:p>
          <a:p>
            <a:pPr marL="171450" lvl="0" indent="-171450" defTabSz="933237">
              <a:buFontTx/>
              <a:buChar char="-"/>
              <a:defRPr/>
            </a:pP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1" baseline="0" dirty="0" smtClean="0">
                <a:solidFill>
                  <a:srgbClr val="E21A22"/>
                </a:solidFill>
                <a:cs typeface="Times New Roman" pitchFamily="18" charset="0"/>
              </a:rPr>
              <a:t>CHECK OUT THE </a:t>
            </a: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“Issues in the News” on page 350</a:t>
            </a:r>
            <a:endParaRPr lang="en-US" altLang="en-US" b="1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1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Discuss FIGURE 13.6 (353 &amp; on this slide)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The largest drop shown resulted in the great depression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Years prior to this were years of great prosperity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By September 1929 heavy speculation had driven stock prices to an all-time peak</a:t>
            </a:r>
          </a:p>
          <a:p>
            <a:pPr marL="1543050" lvl="3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Stock prices started to fall in early October</a:t>
            </a:r>
          </a:p>
          <a:p>
            <a:pPr marL="2000250" lvl="4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On October 29</a:t>
            </a:r>
            <a:r>
              <a:rPr lang="en-US" altLang="en-US" b="0" baseline="30000" dirty="0" smtClean="0">
                <a:solidFill>
                  <a:srgbClr val="E21A22"/>
                </a:solidFill>
                <a:cs typeface="Times New Roman" pitchFamily="18" charset="0"/>
              </a:rPr>
              <a:t>th</a:t>
            </a: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 their was a rush by stock holders to unload stocks</a:t>
            </a:r>
          </a:p>
          <a:p>
            <a:pPr marL="2457450" lvl="5" indent="-171450" defTabSz="933237">
              <a:buFontTx/>
              <a:buChar char="-"/>
              <a:defRPr/>
            </a:pPr>
            <a:r>
              <a:rPr lang="en-US" altLang="en-US" b="1" baseline="0" dirty="0" smtClean="0">
                <a:solidFill>
                  <a:srgbClr val="E21A22"/>
                </a:solidFill>
                <a:cs typeface="Times New Roman" pitchFamily="18" charset="0"/>
              </a:rPr>
              <a:t>STOCKS DROPPED BY $14 BILLION IN ONE DAY!!!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The boom era of WWII Production helped to pull us out of the Depression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Helped many places…example…Hastings, NE was having problems holding population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Enter the US Navy and the US Navy Ammunition Depot</a:t>
            </a:r>
          </a:p>
          <a:p>
            <a:pPr marL="1543050" lvl="3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Helped save the city and brought new life…an economic boom…to the city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The 1980s also started off with a small recession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Recovered within 2 years 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Until </a:t>
            </a: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the stock market crash of 1987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Most recently we experienced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The dot-com meltdown of March 2001 &amp; September 11 Terror Attacks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Which lead us into the last recession we had</a:t>
            </a: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CLASS ACTIVITY (optional)</a:t>
            </a:r>
            <a:endParaRPr lang="en-US" altLang="en-US" b="0" u="none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Break the students into groups of 4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Have the students draw the “Business Cycle Model” (page 352)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Students must label it properly AND give a description of what each of the labels mean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i.e. Prosperity is demonstrated through the highest point of economic activity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Discuss as a class…have each group talk about ONE part of their graph</a:t>
            </a:r>
          </a:p>
          <a:p>
            <a:pPr marL="0" lvl="0" indent="0" defTabSz="933237">
              <a:buFontTx/>
              <a:buNone/>
              <a:defRPr/>
            </a:pPr>
            <a:endParaRPr lang="en-US" altLang="en-US" b="0" u="none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OTHER FACTS ABOUT THE HASTINGS AMMUNITION DEPOT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Naval Ammunition Depot</a:t>
            </a:r>
            <a:r>
              <a:rPr lang="en-US" dirty="0" smtClean="0"/>
              <a:t> (NAD) was the largest United States World War II naval </a:t>
            </a:r>
            <a:r>
              <a:rPr lang="en-US" dirty="0" smtClean="0">
                <a:hlinkClick r:id="rId3" tooltip="Munitions"/>
              </a:rPr>
              <a:t>munitions</a:t>
            </a:r>
            <a:r>
              <a:rPr lang="en-US" dirty="0" smtClean="0"/>
              <a:t> plant operating from 1942 to 1946. Construction began in July, 1942 on 49,000 acres (200 km</a:t>
            </a:r>
            <a:r>
              <a:rPr lang="en-US" baseline="30000" dirty="0" smtClean="0"/>
              <a:t>2</a:t>
            </a:r>
            <a:r>
              <a:rPr lang="en-US" dirty="0" smtClean="0"/>
              <a:t>) near </a:t>
            </a:r>
            <a:r>
              <a:rPr lang="en-US" dirty="0" smtClean="0">
                <a:hlinkClick r:id="rId4" tooltip="Hastings, Nebraska"/>
              </a:rPr>
              <a:t>Hastings, Nebraska</a:t>
            </a:r>
            <a:r>
              <a:rPr lang="en-US" dirty="0" smtClean="0"/>
              <a:t> and was completed in early 1943 with over 2000 structures including buildings, </a:t>
            </a:r>
            <a:r>
              <a:rPr lang="en-US" dirty="0" smtClean="0">
                <a:hlinkClick r:id="rId5" tooltip="Bunkers"/>
              </a:rPr>
              <a:t>bunkers</a:t>
            </a:r>
            <a:r>
              <a:rPr lang="en-US" dirty="0" smtClean="0"/>
              <a:t>, and various other types of structures built just for this operation.</a:t>
            </a:r>
            <a:r>
              <a:rPr lang="en-US" baseline="30000" dirty="0" smtClean="0">
                <a:hlinkClick r:id="rId6"/>
              </a:rPr>
              <a:t>[1]</a:t>
            </a:r>
            <a:endParaRPr lang="en-US" dirty="0" smtClean="0"/>
          </a:p>
          <a:p>
            <a:r>
              <a:rPr lang="en-US" dirty="0" smtClean="0"/>
              <a:t>The cost of construction was over $71 million and this facility produced over 40% of the </a:t>
            </a:r>
            <a:r>
              <a:rPr lang="en-US" dirty="0" smtClean="0">
                <a:hlinkClick r:id="rId7" tooltip="U.S. Navy"/>
              </a:rPr>
              <a:t>U.S. Navy</a:t>
            </a:r>
            <a:r>
              <a:rPr lang="en-US" dirty="0" smtClean="0"/>
              <a:t>'s munitions in World War II. The Navy chose to build in this location in part due the proximity to the area's three railroads; the abundance of underground water, cheap natural gas and electricity; the stable work force; and the distance from either coast, since the Japanese or German bombers did not have the range to fly that far inland.</a:t>
            </a:r>
          </a:p>
          <a:p>
            <a:r>
              <a:rPr lang="en-US" dirty="0" smtClean="0"/>
              <a:t>Three other NAD plants were located in </a:t>
            </a:r>
            <a:r>
              <a:rPr lang="en-US" dirty="0" smtClean="0">
                <a:hlinkClick r:id="rId8" tooltip="Burns City, Indiana"/>
              </a:rPr>
              <a:t>Burns City, Indiana</a:t>
            </a:r>
            <a:r>
              <a:rPr lang="en-US" dirty="0" smtClean="0"/>
              <a:t>; </a:t>
            </a:r>
            <a:r>
              <a:rPr lang="en-US" dirty="0" smtClean="0">
                <a:hlinkClick r:id="rId9" tooltip="McAlester, Oklahoma"/>
              </a:rPr>
              <a:t>McAlester, Oklahoma</a:t>
            </a:r>
            <a:r>
              <a:rPr lang="en-US" dirty="0" smtClean="0"/>
              <a:t> and the </a:t>
            </a:r>
            <a:r>
              <a:rPr lang="en-US" dirty="0" smtClean="0">
                <a:hlinkClick r:id="rId10" tooltip="Hawthorne Naval Ammunition Depot"/>
              </a:rPr>
              <a:t>Hawthorne Naval Ammunition Depot</a:t>
            </a:r>
            <a:r>
              <a:rPr lang="en-US" dirty="0" smtClean="0"/>
              <a:t> in Hawthorne, Nevada.</a:t>
            </a:r>
            <a:endParaRPr lang="en-US" altLang="en-US" b="0" u="sng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0" u="sng" baseline="0" dirty="0" smtClean="0">
              <a:solidFill>
                <a:srgbClr val="E21A22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2883D-B71E-4147-97AF-3DC40C805929}" type="slidenum">
              <a:rPr lang="en-US"/>
              <a:pPr/>
              <a:t>3</a:t>
            </a:fld>
            <a:endParaRPr lang="en-US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-352-</a:t>
            </a:r>
          </a:p>
          <a:p>
            <a:endParaRPr lang="en-US" b="1" dirty="0" smtClean="0"/>
          </a:p>
          <a:p>
            <a:r>
              <a:rPr lang="en-US" b="0" dirty="0" smtClean="0"/>
              <a:t>See also </a:t>
            </a:r>
            <a:r>
              <a:rPr lang="en-US" b="1" dirty="0" smtClean="0"/>
              <a:t>page 354 </a:t>
            </a:r>
            <a:r>
              <a:rPr lang="en-US" b="0" dirty="0" smtClean="0"/>
              <a:t>for discussion on </a:t>
            </a:r>
            <a:r>
              <a:rPr lang="en-US" b="1" dirty="0" smtClean="0"/>
              <a:t>Figure 13.7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967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-352-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SECTION FOUR</a:t>
            </a:r>
          </a:p>
          <a:p>
            <a:r>
              <a:rPr lang="en-US" b="1" baseline="0" dirty="0" smtClean="0"/>
              <a:t>-352-</a:t>
            </a:r>
          </a:p>
          <a:p>
            <a:endParaRPr lang="en-US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i="1" dirty="0" smtClean="0">
                <a:solidFill>
                  <a:srgbClr val="000000"/>
                </a:solidFill>
                <a:cs typeface="Times New Roman" pitchFamily="18" charset="0"/>
              </a:rPr>
              <a:t>Business cycles are characterized by periods of expansion and contraction in economic activity.</a:t>
            </a:r>
            <a:r>
              <a:rPr lang="en-US" altLang="en-US" b="1" i="1" dirty="0" smtClean="0"/>
              <a:t> </a:t>
            </a:r>
          </a:p>
          <a:p>
            <a:endParaRPr lang="en-US" b="0" baseline="0" dirty="0" smtClean="0"/>
          </a:p>
          <a:p>
            <a:pPr marL="17145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Some years inflation in the US is high; other years it is not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Same can be said about unemployment &amp; world trade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We ALWAYS have fluctuations happening in the economy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IN THIS SECTION…you will learn about these ups/downs in the economy</a:t>
            </a:r>
          </a:p>
          <a:p>
            <a:pPr marL="171450" lvl="0" indent="-171450" defTabSz="933237">
              <a:buFontTx/>
              <a:buChar char="-"/>
              <a:defRPr/>
            </a:pP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1" baseline="0" dirty="0" smtClean="0">
                <a:solidFill>
                  <a:srgbClr val="E21A22"/>
                </a:solidFill>
                <a:cs typeface="Times New Roman" pitchFamily="18" charset="0"/>
              </a:rPr>
              <a:t>CHECK OUT THE </a:t>
            </a: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“Issues in the News” on page 350</a:t>
            </a:r>
            <a:endParaRPr lang="en-US" altLang="en-US" b="1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1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Discuss FIGURE 13.6 (353 &amp; on this slide)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The largest drop shown resulted in the great depression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Years prior to this were years of great prosperity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By September 1929 heavy speculation had driven stock prices to an all-time peak</a:t>
            </a:r>
          </a:p>
          <a:p>
            <a:pPr marL="1543050" lvl="3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Stock prices started to fall in early October</a:t>
            </a:r>
          </a:p>
          <a:p>
            <a:pPr marL="2000250" lvl="4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On October 29</a:t>
            </a:r>
            <a:r>
              <a:rPr lang="en-US" altLang="en-US" b="0" baseline="30000" dirty="0" smtClean="0">
                <a:solidFill>
                  <a:srgbClr val="E21A22"/>
                </a:solidFill>
                <a:cs typeface="Times New Roman" pitchFamily="18" charset="0"/>
              </a:rPr>
              <a:t>th</a:t>
            </a: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 their was a rush by stock holders to unload stocks</a:t>
            </a:r>
          </a:p>
          <a:p>
            <a:pPr marL="2457450" lvl="5" indent="-171450" defTabSz="933237">
              <a:buFontTx/>
              <a:buChar char="-"/>
              <a:defRPr/>
            </a:pPr>
            <a:r>
              <a:rPr lang="en-US" altLang="en-US" b="1" baseline="0" dirty="0" smtClean="0">
                <a:solidFill>
                  <a:srgbClr val="E21A22"/>
                </a:solidFill>
                <a:cs typeface="Times New Roman" pitchFamily="18" charset="0"/>
              </a:rPr>
              <a:t>STOCKS DROPPED BY $14 BILLION IN ONE DAY!!!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The boom era of WWII Production helped to pull us out of the Depression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Helped many places…example…Hastings, NE was having problems holding population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Enter the US Navy and the US Navy Ammunition Depot</a:t>
            </a:r>
          </a:p>
          <a:p>
            <a:pPr marL="1543050" lvl="3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Helped save the city and brought new life…an economic boom…to the city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The 1980s also started off with a small recession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Recovered within 2 years 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E21A22"/>
                </a:solidFill>
                <a:cs typeface="Times New Roman" pitchFamily="18" charset="0"/>
              </a:rPr>
              <a:t>Until </a:t>
            </a:r>
            <a:r>
              <a:rPr lang="en-US" altLang="en-US" dirty="0" smtClean="0">
                <a:solidFill>
                  <a:srgbClr val="000000"/>
                </a:solidFill>
                <a:cs typeface="Times New Roman" pitchFamily="18" charset="0"/>
              </a:rPr>
              <a:t>the stock market crash of 1987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Most recently we experienced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The dot-com meltdown of March 2001 &amp; September 11 Terror Attacks</a:t>
            </a:r>
          </a:p>
          <a:p>
            <a:pPr marL="1085850" lvl="2" indent="-171450" defTabSz="933237">
              <a:buFontTx/>
              <a:buChar char="-"/>
              <a:defRPr/>
            </a:pPr>
            <a:r>
              <a:rPr lang="en-US" altLang="en-US" b="0" baseline="0" dirty="0" smtClean="0">
                <a:solidFill>
                  <a:srgbClr val="000000"/>
                </a:solidFill>
                <a:cs typeface="Times New Roman" pitchFamily="18" charset="0"/>
              </a:rPr>
              <a:t>Which lead us into the last recession we had</a:t>
            </a: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0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CLASS ACTIVITY (optional)</a:t>
            </a:r>
            <a:endParaRPr lang="en-US" altLang="en-US" b="0" u="none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Break the students into groups of 4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Have the students draw the “Business Cycle Model” (page 352)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Students must label it properly AND give a description of what each of the labels mean</a:t>
            </a:r>
          </a:p>
          <a:p>
            <a:pPr marL="628650" lvl="1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i.e. Prosperity is demonstrated through the highest point of economic activity</a:t>
            </a:r>
          </a:p>
          <a:p>
            <a:pPr marL="171450" lvl="0" indent="-171450" defTabSz="933237">
              <a:buFontTx/>
              <a:buChar char="-"/>
              <a:defRPr/>
            </a:pPr>
            <a:r>
              <a:rPr lang="en-US" altLang="en-US" b="0" u="none" baseline="0" dirty="0" smtClean="0">
                <a:solidFill>
                  <a:srgbClr val="E21A22"/>
                </a:solidFill>
                <a:cs typeface="Times New Roman" pitchFamily="18" charset="0"/>
              </a:rPr>
              <a:t>Discuss as a class…have each group talk about ONE part of their graph</a:t>
            </a:r>
          </a:p>
          <a:p>
            <a:pPr marL="0" lvl="0" indent="0" defTabSz="933237">
              <a:buFontTx/>
              <a:buNone/>
              <a:defRPr/>
            </a:pPr>
            <a:endParaRPr lang="en-US" altLang="en-US" b="0" u="none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r>
              <a:rPr lang="en-US" altLang="en-US" b="0" u="sng" baseline="0" dirty="0" smtClean="0">
                <a:solidFill>
                  <a:srgbClr val="E21A22"/>
                </a:solidFill>
                <a:cs typeface="Times New Roman" pitchFamily="18" charset="0"/>
              </a:rPr>
              <a:t>OTHER FACTS ABOUT THE HASTINGS AMMUNITION DEPOT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Naval Ammunition Depot</a:t>
            </a:r>
            <a:r>
              <a:rPr lang="en-US" dirty="0" smtClean="0"/>
              <a:t> (NAD) was the largest United States World War II naval </a:t>
            </a:r>
            <a:r>
              <a:rPr lang="en-US" dirty="0" smtClean="0">
                <a:hlinkClick r:id="rId3" tooltip="Munitions"/>
              </a:rPr>
              <a:t>munitions</a:t>
            </a:r>
            <a:r>
              <a:rPr lang="en-US" dirty="0" smtClean="0"/>
              <a:t> plant operating from 1942 to 1946. Construction began in July, 1942 on 49,000 acres (200 km</a:t>
            </a:r>
            <a:r>
              <a:rPr lang="en-US" baseline="30000" dirty="0" smtClean="0"/>
              <a:t>2</a:t>
            </a:r>
            <a:r>
              <a:rPr lang="en-US" dirty="0" smtClean="0"/>
              <a:t>) near </a:t>
            </a:r>
            <a:r>
              <a:rPr lang="en-US" dirty="0" smtClean="0">
                <a:hlinkClick r:id="rId4" tooltip="Hastings, Nebraska"/>
              </a:rPr>
              <a:t>Hastings, Nebraska</a:t>
            </a:r>
            <a:r>
              <a:rPr lang="en-US" dirty="0" smtClean="0"/>
              <a:t> and was completed in early 1943 with over 2000 structures including buildings, </a:t>
            </a:r>
            <a:r>
              <a:rPr lang="en-US" dirty="0" smtClean="0">
                <a:hlinkClick r:id="rId5" tooltip="Bunkers"/>
              </a:rPr>
              <a:t>bunkers</a:t>
            </a:r>
            <a:r>
              <a:rPr lang="en-US" dirty="0" smtClean="0"/>
              <a:t>, and various other types of structures built just for this operation.</a:t>
            </a:r>
            <a:r>
              <a:rPr lang="en-US" baseline="30000" dirty="0" smtClean="0">
                <a:hlinkClick r:id="rId6"/>
              </a:rPr>
              <a:t>[1]</a:t>
            </a:r>
            <a:endParaRPr lang="en-US" dirty="0" smtClean="0"/>
          </a:p>
          <a:p>
            <a:r>
              <a:rPr lang="en-US" dirty="0" smtClean="0"/>
              <a:t>The cost of construction was over $71 million and this facility produced over 40% of the </a:t>
            </a:r>
            <a:r>
              <a:rPr lang="en-US" dirty="0" smtClean="0">
                <a:hlinkClick r:id="rId7" tooltip="U.S. Navy"/>
              </a:rPr>
              <a:t>U.S. Navy</a:t>
            </a:r>
            <a:r>
              <a:rPr lang="en-US" dirty="0" smtClean="0"/>
              <a:t>'s munitions in World War II. The Navy chose to build in this location in part due the proximity to the area's three railroads; the abundance of underground water, cheap natural gas and electricity; the stable work force; and the distance from either coast, since the Japanese or German bombers did not have the range to fly that far inland.</a:t>
            </a:r>
          </a:p>
          <a:p>
            <a:r>
              <a:rPr lang="en-US" dirty="0" smtClean="0"/>
              <a:t>Three other NAD plants were located in </a:t>
            </a:r>
            <a:r>
              <a:rPr lang="en-US" dirty="0" smtClean="0">
                <a:hlinkClick r:id="rId8" tooltip="Burns City, Indiana"/>
              </a:rPr>
              <a:t>Burns City, Indiana</a:t>
            </a:r>
            <a:r>
              <a:rPr lang="en-US" dirty="0" smtClean="0"/>
              <a:t>; </a:t>
            </a:r>
            <a:r>
              <a:rPr lang="en-US" dirty="0" smtClean="0">
                <a:hlinkClick r:id="rId9" tooltip="McAlester, Oklahoma"/>
              </a:rPr>
              <a:t>McAlester, Oklahoma</a:t>
            </a:r>
            <a:r>
              <a:rPr lang="en-US" dirty="0" smtClean="0"/>
              <a:t> and the </a:t>
            </a:r>
            <a:r>
              <a:rPr lang="en-US" dirty="0" smtClean="0">
                <a:hlinkClick r:id="rId10" tooltip="Hawthorne Naval Ammunition Depot"/>
              </a:rPr>
              <a:t>Hawthorne Naval Ammunition Depot</a:t>
            </a:r>
            <a:r>
              <a:rPr lang="en-US" dirty="0" smtClean="0"/>
              <a:t> in Hawthorne, Nevada.</a:t>
            </a:r>
            <a:endParaRPr lang="en-US" altLang="en-US" b="0" u="sng" baseline="0" dirty="0" smtClean="0">
              <a:solidFill>
                <a:srgbClr val="E21A22"/>
              </a:solidFill>
              <a:cs typeface="Times New Roman" pitchFamily="18" charset="0"/>
            </a:endParaRPr>
          </a:p>
          <a:p>
            <a:pPr marL="0" lvl="0" indent="0" defTabSz="933237">
              <a:buFontTx/>
              <a:buNone/>
              <a:defRPr/>
            </a:pPr>
            <a:endParaRPr lang="en-US" altLang="en-US" b="0" u="sng" baseline="0" dirty="0" smtClean="0">
              <a:solidFill>
                <a:srgbClr val="E21A22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-358-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BBB42-BFFE-423C-9CE3-C17D957F2E41}" type="slidenum">
              <a:rPr lang="en-US"/>
              <a:pPr/>
              <a:t>12</a:t>
            </a:fld>
            <a:endParaRPr lang="en-US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-358-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5995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-358-359-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17ACD3-1EA0-4BD0-9727-2327B30FF014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4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Chapter </a:t>
            </a:r>
            <a:r>
              <a:rPr lang="en-US" sz="4400" dirty="0" smtClean="0"/>
              <a:t>13</a:t>
            </a:r>
            <a:br>
              <a:rPr lang="en-US" sz="4400" dirty="0" smtClean="0"/>
            </a:br>
            <a:r>
              <a:rPr lang="en-US" sz="4400" dirty="0" smtClean="0"/>
              <a:t>Section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704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Chapter </a:t>
            </a:r>
            <a:r>
              <a:rPr lang="en-US" sz="4400" dirty="0" smtClean="0"/>
              <a:t>13</a:t>
            </a:r>
            <a:br>
              <a:rPr lang="en-US" sz="4400" dirty="0" smtClean="0"/>
            </a:br>
            <a:r>
              <a:rPr lang="en-US" sz="4400" dirty="0" smtClean="0"/>
              <a:t>Section 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403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Indicators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>
            <a:noAutofit/>
          </a:bodyPr>
          <a:lstStyle/>
          <a:p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Statistics </a:t>
            </a:r>
            <a:r>
              <a:rPr lang="en-US" altLang="en-US" sz="36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that measure variables in the </a:t>
            </a:r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economy</a:t>
            </a:r>
          </a:p>
          <a:p>
            <a:endParaRPr lang="en-US" altLang="en-US" sz="3600" dirty="0" smtClean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  <a:p>
            <a:pPr marL="68580" indent="0">
              <a:buNone/>
            </a:pPr>
            <a:r>
              <a:rPr lang="en-US" altLang="en-US" sz="36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Indicators:</a:t>
            </a:r>
          </a:p>
          <a:p>
            <a:r>
              <a:rPr lang="en-US" altLang="en-US" sz="36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stocks </a:t>
            </a:r>
          </a:p>
          <a:p>
            <a:r>
              <a:rPr lang="en-US" altLang="en-US" sz="36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prices</a:t>
            </a:r>
          </a:p>
          <a:p>
            <a:r>
              <a:rPr lang="en-US" altLang="en-US" sz="36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dollar </a:t>
            </a:r>
            <a:r>
              <a:rPr lang="en-US" altLang="en-US" sz="36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amount of loans to be repaid</a:t>
            </a:r>
            <a:r>
              <a:rPr lang="en-US" altLang="en-US" sz="3600" b="1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endParaRPr lang="en-US" altLang="en-US" sz="3600" i="1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9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69913"/>
            <a:ext cx="7756525" cy="1054100"/>
          </a:xfrm>
        </p:spPr>
        <p:txBody>
          <a:bodyPr/>
          <a:lstStyle/>
          <a:p>
            <a:r>
              <a:rPr lang="en-US"/>
              <a:t>Figure 10</a:t>
            </a:r>
          </a:p>
        </p:txBody>
      </p:sp>
      <p:pic>
        <p:nvPicPr>
          <p:cNvPr id="871428" name="Picture 4" descr="358_GMH_ETT_8747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291" y="0"/>
            <a:ext cx="4488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3024408"/>
      </p:ext>
    </p:extLst>
  </p:cSld>
  <p:clrMapOvr>
    <a:masterClrMapping/>
  </p:clrMapOvr>
  <p:transition xmlns:p14="http://schemas.microsoft.com/office/powerpoint/2010/main" advClick="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5867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b="1" dirty="0" smtClean="0"/>
              <a:t>LEADING </a:t>
            </a:r>
            <a:r>
              <a:rPr lang="en-US" sz="3200" b="1" dirty="0" smtClean="0"/>
              <a:t>INDICATORS</a:t>
            </a:r>
          </a:p>
          <a:p>
            <a:pPr marL="68580" indent="0">
              <a:buNone/>
            </a:pPr>
            <a:endParaRPr lang="en-US" sz="3200" b="1" dirty="0" smtClean="0"/>
          </a:p>
          <a:p>
            <a:pPr lvl="1"/>
            <a:r>
              <a:rPr lang="en-US" altLang="en-US" sz="3600" dirty="0">
                <a:cs typeface="Times New Roman" pitchFamily="18" charset="0"/>
              </a:rPr>
              <a:t>statistics that point to what will happen in the economy</a:t>
            </a:r>
            <a:r>
              <a:rPr lang="en-US" altLang="en-US" sz="3600" b="1" dirty="0"/>
              <a:t> </a:t>
            </a:r>
            <a:endParaRPr lang="en-US" altLang="en-US" sz="3600" b="1" dirty="0" smtClean="0"/>
          </a:p>
          <a:p>
            <a:pPr lvl="1"/>
            <a:endParaRPr lang="en-US" altLang="en-US" sz="2800" b="1" dirty="0"/>
          </a:p>
          <a:p>
            <a:pPr marL="68580" indent="0">
              <a:buNone/>
            </a:pPr>
            <a:r>
              <a:rPr lang="en-US" altLang="en-US" sz="3200" dirty="0" smtClean="0"/>
              <a:t>Example:</a:t>
            </a:r>
          </a:p>
          <a:p>
            <a:pPr marL="68580" indent="0">
              <a:buNone/>
            </a:pPr>
            <a:r>
              <a:rPr lang="en-US" altLang="en-US" sz="3200" dirty="0" smtClean="0"/>
              <a:t>Economists can study the number of hours the average production worker is working to try and determine the direction is heading…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903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Coincident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dirty="0" smtClean="0">
                <a:ea typeface="Times New Roman" pitchFamily="18" charset="0"/>
                <a:cs typeface="Arial" charset="0"/>
              </a:rPr>
              <a:t>indicators </a:t>
            </a:r>
            <a:r>
              <a:rPr lang="en-US" altLang="en-US" sz="3200" dirty="0">
                <a:ea typeface="Times New Roman" pitchFamily="18" charset="0"/>
                <a:cs typeface="Arial" charset="0"/>
              </a:rPr>
              <a:t>that usually change at the same time as changes in overall business </a:t>
            </a: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activity</a:t>
            </a:r>
          </a:p>
          <a:p>
            <a:endParaRPr lang="en-US" altLang="en-US" sz="3200" b="1" dirty="0">
              <a:ea typeface="Times New Roman" pitchFamily="18" charset="0"/>
              <a:cs typeface="Arial" charset="0"/>
            </a:endParaRPr>
          </a:p>
          <a:p>
            <a:pPr marL="68580" indent="0">
              <a:buNone/>
            </a:pP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Example: </a:t>
            </a:r>
          </a:p>
          <a:p>
            <a:pPr marL="68580" indent="0">
              <a:buNone/>
            </a:pP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Economists can look at some of these indicators that will help determine if what the economy will do… Upswing/Downswing?</a:t>
            </a:r>
            <a:endParaRPr lang="en-US" altLang="en-US" sz="3200" dirty="0">
              <a:cs typeface="Times New Roman" pitchFamily="18" charset="0"/>
            </a:endParaRPr>
          </a:p>
          <a:p>
            <a:pPr lvl="1"/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2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Lagging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>
                <a:ea typeface="Times New Roman" pitchFamily="18" charset="0"/>
                <a:cs typeface="Arial" charset="0"/>
              </a:rPr>
              <a:t>indicators </a:t>
            </a:r>
            <a:r>
              <a:rPr lang="en-US" altLang="en-US" sz="3200" dirty="0">
                <a:ea typeface="Times New Roman" pitchFamily="18" charset="0"/>
                <a:cs typeface="Arial" charset="0"/>
              </a:rPr>
              <a:t>that seem to lag behind changes in overall business </a:t>
            </a: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activity</a:t>
            </a:r>
          </a:p>
          <a:p>
            <a:endParaRPr lang="en-US" altLang="en-US" sz="3200" dirty="0">
              <a:ea typeface="Times New Roman" pitchFamily="18" charset="0"/>
              <a:cs typeface="Arial" charset="0"/>
            </a:endParaRPr>
          </a:p>
          <a:p>
            <a:pPr marL="68580" indent="0">
              <a:buNone/>
            </a:pP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Example:</a:t>
            </a:r>
          </a:p>
          <a:p>
            <a:pPr marL="68580" indent="0">
              <a:buNone/>
            </a:pPr>
            <a:r>
              <a:rPr lang="en-US" altLang="en-US" sz="3200" dirty="0" smtClean="0">
                <a:ea typeface="Times New Roman" pitchFamily="18" charset="0"/>
                <a:cs typeface="Arial" charset="0"/>
              </a:rPr>
              <a:t>These indicators will tell Economists the duration of the business cycles…</a:t>
            </a:r>
            <a:endParaRPr lang="en-US" altLang="en-US" sz="32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1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0292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en-US" sz="3600" b="1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The Business Cycle</a:t>
            </a:r>
          </a:p>
          <a:p>
            <a:pPr lvl="1"/>
            <a:r>
              <a:rPr lang="en-US" altLang="en-US" sz="32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Irregular </a:t>
            </a:r>
            <a:r>
              <a:rPr lang="en-US" altLang="en-US" sz="32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changes in the level of total output measured by real GDP</a:t>
            </a:r>
            <a:r>
              <a:rPr lang="en-US" altLang="en-US" sz="3200" b="1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endParaRPr lang="en-US" altLang="en-US" sz="3200" b="1" i="1" dirty="0" smtClean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  <a:p>
            <a:endParaRPr lang="en-US" altLang="en-US" sz="2800" b="1" dirty="0" smtClean="0">
              <a:solidFill>
                <a:srgbClr val="FFFFFF"/>
              </a:solidFill>
              <a:cs typeface="Times New Roman" pitchFamily="18" charset="0"/>
            </a:endParaRPr>
          </a:p>
          <a:p>
            <a:endParaRPr lang="en-US" altLang="en-US" sz="2800" b="1" dirty="0" smtClean="0">
              <a:solidFill>
                <a:srgbClr val="FFFFFF"/>
              </a:solidFill>
              <a:cs typeface="Times New Roman" pitchFamily="18" charset="0"/>
            </a:endParaRPr>
          </a:p>
          <a:p>
            <a:r>
              <a:rPr lang="en-US" altLang="en-US" sz="2800" b="1" dirty="0" smtClean="0">
                <a:solidFill>
                  <a:srgbClr val="FFFFFF"/>
                </a:solidFill>
                <a:cs typeface="Times New Roman" pitchFamily="18" charset="0"/>
              </a:rPr>
              <a:t>BUSINESS </a:t>
            </a:r>
            <a:r>
              <a:rPr lang="en-US" altLang="en-US" sz="2800" b="1" dirty="0" smtClean="0">
                <a:solidFill>
                  <a:srgbClr val="FFFFFF"/>
                </a:solidFill>
                <a:cs typeface="Times New Roman" pitchFamily="18" charset="0"/>
              </a:rPr>
              <a:t>FLUCTUATIONS</a:t>
            </a:r>
          </a:p>
          <a:p>
            <a:pPr lvl="1"/>
            <a:r>
              <a:rPr lang="en-US" altLang="en-US" sz="3200" i="1" dirty="0" smtClean="0">
                <a:solidFill>
                  <a:srgbClr val="FFFFFF"/>
                </a:solidFill>
                <a:cs typeface="Times New Roman" pitchFamily="18" charset="0"/>
              </a:rPr>
              <a:t>Ups &amp; downs commonly found in an economy</a:t>
            </a:r>
          </a:p>
          <a:p>
            <a:endParaRPr lang="en-US" alt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alt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7332" name="Picture 4" descr="352_GMH_ETT_8747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9148861" cy="430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2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or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en-US" altLang="en-US" sz="36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part of the business cycle in which economic </a:t>
            </a:r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is experiencing prosperity</a:t>
            </a:r>
            <a:endParaRPr lang="en-US" altLang="en-US" sz="3600" i="1" dirty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3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EXPANSION -or-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en-US" altLang="en-US" sz="36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part of the business cycle in which economic activity slowly increases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1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 -or- 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3733800"/>
          </a:xfrm>
        </p:spPr>
        <p:txBody>
          <a:bodyPr/>
          <a:lstStyle/>
          <a:p>
            <a:pPr marL="342900" lvl="1"/>
            <a:r>
              <a:rPr lang="en-US" altLang="en-US" sz="36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part of the business cycle in which </a:t>
            </a:r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“Real GDP” levels off and begins to decline</a:t>
            </a:r>
          </a:p>
          <a:p>
            <a:pPr marL="342900" lvl="1"/>
            <a:endParaRPr lang="en-US" altLang="en-US" sz="3600" i="1" dirty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  <a:p>
            <a:pPr marL="342900" lvl="1"/>
            <a:r>
              <a:rPr lang="en-US" altLang="en-US" sz="3600" i="1" u="sng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Recession</a:t>
            </a:r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:  When the “Real GDP” declines for 6 consecutive months.</a:t>
            </a:r>
            <a:endParaRPr lang="en-US" altLang="en-US" sz="3600" i="1" dirty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4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TROUGH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199"/>
          </a:xfrm>
        </p:spPr>
        <p:txBody>
          <a:bodyPr>
            <a:normAutofit/>
          </a:bodyPr>
          <a:lstStyle/>
          <a:p>
            <a:r>
              <a:rPr lang="en-US" altLang="en-US" sz="32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lowest </a:t>
            </a:r>
            <a:r>
              <a:rPr lang="en-US" altLang="en-US" sz="32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part of the business cycle in which the downward spiral of the economy levels off</a:t>
            </a:r>
            <a:r>
              <a:rPr lang="en-US" altLang="en-US" sz="3200" b="1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endParaRPr lang="en-US" sz="3200" i="1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5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major </a:t>
            </a:r>
            <a:r>
              <a:rPr lang="en-US" altLang="en-US" sz="3600" i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slowdown of economic </a:t>
            </a:r>
            <a:r>
              <a:rPr lang="en-US" alt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activity</a:t>
            </a:r>
          </a:p>
          <a:p>
            <a:endParaRPr lang="en-US" sz="3600" i="1" dirty="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  <a:p>
            <a:r>
              <a:rPr lang="en-US" sz="36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If a recession is bad enough</a:t>
            </a:r>
          </a:p>
          <a:p>
            <a:pPr lvl="1"/>
            <a:r>
              <a:rPr lang="en-US" sz="32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It becomes a depression</a:t>
            </a:r>
            <a:endParaRPr lang="en-US" sz="3200" i="1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6303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 smtClean="0">
                <a:cs typeface="Times New Roman" pitchFamily="18" charset="0"/>
              </a:rPr>
              <a:t>What factors might cause a recession to deepen into a depreciation?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3276601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Failing businesses will close</a:t>
            </a:r>
          </a:p>
          <a:p>
            <a:pPr lvl="1"/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Laying off  Workers</a:t>
            </a:r>
          </a:p>
          <a:p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Consumers will have less money to spend</a:t>
            </a:r>
          </a:p>
          <a:p>
            <a:pPr lvl="1"/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More Businesses will fail</a:t>
            </a:r>
          </a:p>
          <a:p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Fewer new ones will open</a:t>
            </a:r>
          </a:p>
          <a:p>
            <a:r>
              <a:rPr lang="en-US" altLang="en-US" sz="2800" i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Unemployment will rise</a:t>
            </a:r>
            <a:endParaRPr lang="en-US" alt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alt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05400"/>
            <a:ext cx="4616218" cy="152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99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Urban Pop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9074</TotalTime>
  <Words>1053</Words>
  <Application>Microsoft Macintosh PowerPoint</Application>
  <PresentationFormat>On-screen Show (4:3)</PresentationFormat>
  <Paragraphs>150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Chapter 13 Section 4</vt:lpstr>
      <vt:lpstr>PowerPoint Presentation</vt:lpstr>
      <vt:lpstr>PowerPoint Presentation</vt:lpstr>
      <vt:lpstr>Peak or Boom</vt:lpstr>
      <vt:lpstr>EXPANSION -or- RECOVERY</vt:lpstr>
      <vt:lpstr>Contraction -or- Recession</vt:lpstr>
      <vt:lpstr>TROUGH</vt:lpstr>
      <vt:lpstr>Depression</vt:lpstr>
      <vt:lpstr>What factors might cause a recession to deepen into a depreciation?</vt:lpstr>
      <vt:lpstr>Chapter 13 Section 5</vt:lpstr>
      <vt:lpstr>Economic Indicators</vt:lpstr>
      <vt:lpstr>Figure 10</vt:lpstr>
      <vt:lpstr>PowerPoint Presentation</vt:lpstr>
      <vt:lpstr>Coincident indicators</vt:lpstr>
      <vt:lpstr>Lagging Indicators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Levi Loofe</dc:creator>
  <cp:lastModifiedBy>LPS LPS</cp:lastModifiedBy>
  <cp:revision>85</cp:revision>
  <cp:lastPrinted>2014-09-17T13:29:35Z</cp:lastPrinted>
  <dcterms:created xsi:type="dcterms:W3CDTF">2013-09-05T07:18:40Z</dcterms:created>
  <dcterms:modified xsi:type="dcterms:W3CDTF">2015-09-25T21:11:33Z</dcterms:modified>
</cp:coreProperties>
</file>