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9"/>
  </p:notesMasterIdLst>
  <p:handoutMasterIdLst>
    <p:handoutMasterId r:id="rId10"/>
  </p:handoutMasterIdLst>
  <p:sldIdLst>
    <p:sldId id="321" r:id="rId2"/>
    <p:sldId id="309" r:id="rId3"/>
    <p:sldId id="310" r:id="rId4"/>
    <p:sldId id="273" r:id="rId5"/>
    <p:sldId id="322" r:id="rId6"/>
    <p:sldId id="293" r:id="rId7"/>
    <p:sldId id="274" r:id="rId8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5" autoAdjust="0"/>
    <p:restoredTop sz="81120" autoAdjust="0"/>
  </p:normalViewPr>
  <p:slideViewPr>
    <p:cSldViewPr>
      <p:cViewPr varScale="1">
        <p:scale>
          <a:sx n="64" d="100"/>
          <a:sy n="64" d="100"/>
        </p:scale>
        <p:origin x="-864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1E9385-4D4E-45CB-AD1B-45D8D5E2A000}" type="datetimeFigureOut">
              <a:rPr lang="en-US" smtClean="0"/>
              <a:t>10/7/15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977631-8E94-487B-A434-51C6AF613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0431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1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3A0D30DA-E506-4062-93E2-B943DF2EF035}" type="datetimeFigureOut">
              <a:rPr lang="en-US" smtClean="0"/>
              <a:t>10/7/15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4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A5DAFEBC-1193-4C32-BD79-B88CEB201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428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SECTION 3</a:t>
            </a:r>
          </a:p>
          <a:p>
            <a:r>
              <a:rPr lang="en-US" b="1" dirty="0" smtClean="0"/>
              <a:t>-347-</a:t>
            </a:r>
          </a:p>
          <a:p>
            <a:endParaRPr lang="en-US" b="1" dirty="0" smtClean="0"/>
          </a:p>
          <a:p>
            <a:r>
              <a:rPr lang="en-US" b="0" dirty="0" smtClean="0"/>
              <a:t>In this section we will be looking at how economists study the economy as a whole in terms of supply/demand</a:t>
            </a:r>
          </a:p>
          <a:p>
            <a:endParaRPr lang="en-US" b="0" dirty="0" smtClean="0"/>
          </a:p>
          <a:p>
            <a:r>
              <a:rPr lang="en-US" b="1" dirty="0" smtClean="0"/>
              <a:t>AGGREGATE </a:t>
            </a:r>
            <a:r>
              <a:rPr lang="en-US" b="0" dirty="0" smtClean="0"/>
              <a:t>means</a:t>
            </a:r>
            <a:r>
              <a:rPr lang="en-US" b="0" baseline="0" dirty="0" smtClean="0"/>
              <a:t> a summation of all the individual parts in the economy</a:t>
            </a:r>
          </a:p>
          <a:p>
            <a:endParaRPr lang="en-US" b="0" baseline="0" dirty="0" smtClean="0"/>
          </a:p>
          <a:p>
            <a:pPr marL="171450" indent="-171450">
              <a:buFontTx/>
              <a:buChar char="-"/>
            </a:pPr>
            <a:r>
              <a:rPr lang="en-US" b="0" baseline="0" dirty="0" smtClean="0"/>
              <a:t>Note that Aggregate Demand is similar to the Basic Demand we studied in Chapter 7</a:t>
            </a:r>
          </a:p>
          <a:p>
            <a:pPr marL="171450" indent="-171450">
              <a:buFontTx/>
              <a:buChar char="-"/>
            </a:pPr>
            <a:r>
              <a:rPr lang="en-US" b="0" baseline="0" dirty="0" smtClean="0"/>
              <a:t>Remember the LAW OF DEMAND, and apply it to AGGREGATE DEMAND</a:t>
            </a:r>
            <a:endParaRPr lang="en-US" b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AFEBC-1193-4C32-BD79-B88CEB20183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5234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Economic rule stating that the quantity demanded and the price move in </a:t>
            </a:r>
            <a:r>
              <a:rPr lang="en-US" smtClean="0"/>
              <a:t>opposite directions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AFEBC-1193-4C32-BD79-B88CEB20183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8715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-349-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AFEBC-1193-4C32-BD79-B88CEB20183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4702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-348-349-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AFEBC-1193-4C32-BD79-B88CEB20183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9610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-350-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AFEBC-1193-4C32-BD79-B88CEB20183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411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7ACD3-1EA0-4BD0-9727-2327B30FF014}" type="datetimeFigureOut">
              <a:rPr lang="en-US" smtClean="0"/>
              <a:t>10/7/15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954B2-B670-4B38-B5B8-671BADAD9E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D617ACD3-1EA0-4BD0-9727-2327B30FF014}" type="datetimeFigureOut">
              <a:rPr lang="en-US" smtClean="0"/>
              <a:t>10/7/15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954B2-B670-4B38-B5B8-671BADAD9E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7ACD3-1EA0-4BD0-9727-2327B30FF014}" type="datetimeFigureOut">
              <a:rPr lang="en-US" smtClean="0"/>
              <a:t>10/7/15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D617ACD3-1EA0-4BD0-9727-2327B30FF014}" type="datetimeFigureOut">
              <a:rPr lang="en-US" smtClean="0"/>
              <a:t>10/7/15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D617ACD3-1EA0-4BD0-9727-2327B30FF014}" type="datetimeFigureOut">
              <a:rPr lang="en-US" smtClean="0"/>
              <a:t>10/7/15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7ACD3-1EA0-4BD0-9727-2327B30FF014}" type="datetimeFigureOut">
              <a:rPr lang="en-US" smtClean="0"/>
              <a:t>10/7/15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954B2-B670-4B38-B5B8-671BADAD9E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7ACD3-1EA0-4BD0-9727-2327B30FF014}" type="datetimeFigureOut">
              <a:rPr lang="en-US" smtClean="0"/>
              <a:t>10/7/15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954B2-B670-4B38-B5B8-671BADAD9E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7ACD3-1EA0-4BD0-9727-2327B30FF014}" type="datetimeFigureOut">
              <a:rPr lang="en-US" smtClean="0"/>
              <a:t>10/7/15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954B2-B670-4B38-B5B8-671BADAD9E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7ACD3-1EA0-4BD0-9727-2327B30FF014}" type="datetimeFigureOut">
              <a:rPr lang="en-US" smtClean="0"/>
              <a:t>10/7/15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7ACD3-1EA0-4BD0-9727-2327B30FF014}" type="datetimeFigureOut">
              <a:rPr lang="en-US" smtClean="0"/>
              <a:t>10/7/15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954B2-B670-4B38-B5B8-671BADAD9E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D617ACD3-1EA0-4BD0-9727-2327B30FF014}" type="datetimeFigureOut">
              <a:rPr lang="en-US" smtClean="0"/>
              <a:t>10/7/15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954B2-B670-4B38-B5B8-671BADAD9E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D617ACD3-1EA0-4BD0-9727-2327B30FF014}" type="datetimeFigureOut">
              <a:rPr lang="en-US" smtClean="0"/>
              <a:t>10/7/15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954B2-B670-4B38-B5B8-671BADAD9E82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7ACD3-1EA0-4BD0-9727-2327B30FF014}" type="datetimeFigureOut">
              <a:rPr lang="en-US" smtClean="0"/>
              <a:t>10/7/15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954B2-B670-4B38-B5B8-671BADAD9E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7ACD3-1EA0-4BD0-9727-2327B30FF014}" type="datetimeFigureOut">
              <a:rPr lang="en-US" smtClean="0"/>
              <a:t>10/7/15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954B2-B670-4B38-B5B8-671BADAD9E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D617ACD3-1EA0-4BD0-9727-2327B30FF014}" type="datetimeFigureOut">
              <a:rPr lang="en-US" smtClean="0"/>
              <a:t>10/7/15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954B2-B670-4B38-B5B8-671BADAD9E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617ACD3-1EA0-4BD0-9727-2327B30FF014}" type="datetimeFigureOut">
              <a:rPr lang="en-US" smtClean="0"/>
              <a:t>10/7/15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16954B2-B670-4B38-B5B8-671BADAD9E8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Section 3</a:t>
            </a:r>
          </a:p>
          <a:p>
            <a:r>
              <a:rPr lang="en-US" sz="3600" dirty="0" smtClean="0"/>
              <a:t>Aggregate Demand &amp; Aggregate Supply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57201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Aggregate </a:t>
            </a:r>
            <a:r>
              <a:rPr lang="en-US" dirty="0" smtClean="0"/>
              <a:t>Demand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2209800"/>
            <a:ext cx="8420100" cy="4056529"/>
          </a:xfrm>
        </p:spPr>
        <p:txBody>
          <a:bodyPr>
            <a:normAutofit/>
          </a:bodyPr>
          <a:lstStyle/>
          <a:p>
            <a:r>
              <a:rPr lang="en-US" altLang="en-US" sz="3200" i="1" dirty="0" smtClean="0">
                <a:solidFill>
                  <a:srgbClr val="000000"/>
                </a:solidFill>
                <a:cs typeface="Times New Roman" pitchFamily="18" charset="0"/>
              </a:rPr>
              <a:t>The total </a:t>
            </a:r>
            <a:r>
              <a:rPr lang="en-US" altLang="en-US" sz="3200" i="1" dirty="0">
                <a:solidFill>
                  <a:srgbClr val="000000"/>
                </a:solidFill>
                <a:cs typeface="Times New Roman" pitchFamily="18" charset="0"/>
              </a:rPr>
              <a:t>of all </a:t>
            </a:r>
            <a:r>
              <a:rPr lang="en-US" altLang="en-US" sz="3200" i="1" u="sng" dirty="0">
                <a:solidFill>
                  <a:srgbClr val="000000"/>
                </a:solidFill>
                <a:cs typeface="Times New Roman" pitchFamily="18" charset="0"/>
              </a:rPr>
              <a:t>planned expenditures</a:t>
            </a:r>
            <a:r>
              <a:rPr lang="en-US" altLang="en-US" sz="3200" i="1" dirty="0">
                <a:solidFill>
                  <a:srgbClr val="000000"/>
                </a:solidFill>
                <a:cs typeface="Times New Roman" pitchFamily="18" charset="0"/>
              </a:rPr>
              <a:t> in the entire </a:t>
            </a:r>
            <a:r>
              <a:rPr lang="en-US" altLang="en-US" sz="3200" i="1" dirty="0" smtClean="0">
                <a:solidFill>
                  <a:srgbClr val="000000"/>
                </a:solidFill>
                <a:cs typeface="Times New Roman" pitchFamily="18" charset="0"/>
              </a:rPr>
              <a:t>economy</a:t>
            </a:r>
            <a:endParaRPr lang="en-US" altLang="en-US" sz="3200" i="1" dirty="0">
              <a:solidFill>
                <a:srgbClr val="000000"/>
              </a:solidFill>
              <a:cs typeface="Times New Roman" pitchFamily="18" charset="0"/>
            </a:endParaRPr>
          </a:p>
          <a:p>
            <a:endParaRPr lang="en-US" altLang="en-US" sz="32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r>
              <a:rPr lang="en-US" altLang="en-US" sz="3200" dirty="0" smtClean="0">
                <a:solidFill>
                  <a:srgbClr val="000000"/>
                </a:solidFill>
                <a:cs typeface="Times New Roman" pitchFamily="18" charset="0"/>
              </a:rPr>
              <a:t>Cannot be individual prices</a:t>
            </a:r>
          </a:p>
          <a:p>
            <a:pPr lvl="1"/>
            <a:r>
              <a:rPr lang="en-US" altLang="en-US" sz="3000" dirty="0" smtClean="0">
                <a:solidFill>
                  <a:srgbClr val="000000"/>
                </a:solidFill>
                <a:cs typeface="Times New Roman" pitchFamily="18" charset="0"/>
              </a:rPr>
              <a:t>Averages all the prices measured</a:t>
            </a:r>
          </a:p>
        </p:txBody>
      </p:sp>
    </p:spTree>
    <p:extLst>
      <p:ext uri="{BB962C8B-B14F-4D97-AF65-F5344CB8AC3E}">
        <p14:creationId xmlns:p14="http://schemas.microsoft.com/office/powerpoint/2010/main" val="375100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>Remember Law of Demand?</a:t>
            </a:r>
            <a:endParaRPr lang="en-US" sz="44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2362200"/>
            <a:ext cx="8420100" cy="3904129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Aggregate Demand is similar in how/why it works</a:t>
            </a:r>
          </a:p>
          <a:p>
            <a:endParaRPr lang="en-US" sz="3600" dirty="0" smtClean="0"/>
          </a:p>
          <a:p>
            <a:pPr lvl="1"/>
            <a:r>
              <a:rPr lang="en-US" sz="3200" dirty="0"/>
              <a:t>As the price level in the economy goes </a:t>
            </a:r>
            <a:r>
              <a:rPr lang="en-US" sz="3200" dirty="0" smtClean="0"/>
              <a:t>DOWN</a:t>
            </a:r>
          </a:p>
          <a:p>
            <a:pPr lvl="1"/>
            <a:r>
              <a:rPr lang="en-US" sz="3200" dirty="0" smtClean="0"/>
              <a:t>Quantity </a:t>
            </a:r>
            <a:r>
              <a:rPr lang="en-US" sz="3200" dirty="0"/>
              <a:t>of real domestic output goes </a:t>
            </a:r>
            <a:r>
              <a:rPr lang="en-US" sz="3200" dirty="0" smtClean="0"/>
              <a:t>UP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420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Aggregate Supply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4000" i="1" dirty="0" smtClean="0">
                <a:solidFill>
                  <a:srgbClr val="000000"/>
                </a:solidFill>
              </a:rPr>
              <a:t>the real domestic output of producers based on the rise and fall of the price level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85521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 the Law of Supply…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09800"/>
            <a:ext cx="8496300" cy="4056529"/>
          </a:xfrm>
        </p:spPr>
        <p:txBody>
          <a:bodyPr/>
          <a:lstStyle/>
          <a:p>
            <a:r>
              <a:rPr lang="en-US" sz="3000" dirty="0" smtClean="0"/>
              <a:t>If </a:t>
            </a:r>
            <a:r>
              <a:rPr lang="en-US" sz="3000" dirty="0"/>
              <a:t>the price level goes UP with wages &amp; other costs of production staying constant, profits will also go </a:t>
            </a:r>
            <a:r>
              <a:rPr lang="en-US" sz="3000" dirty="0" smtClean="0"/>
              <a:t>UP</a:t>
            </a:r>
          </a:p>
          <a:p>
            <a:endParaRPr lang="en-US" sz="3000" dirty="0"/>
          </a:p>
          <a:p>
            <a:pPr lvl="2"/>
            <a:r>
              <a:rPr lang="en-US" sz="2800" dirty="0"/>
              <a:t>Price level goes UP</a:t>
            </a:r>
          </a:p>
          <a:p>
            <a:pPr lvl="2"/>
            <a:r>
              <a:rPr lang="en-US" sz="2800" dirty="0"/>
              <a:t>Real domestic output goes UP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357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88" y="304800"/>
            <a:ext cx="9065424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09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Putting it All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5334000" cy="41910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FontTx/>
              <a:buChar char="•"/>
            </a:pPr>
            <a:r>
              <a:rPr lang="en-US" altLang="en-US" sz="2400" b="1" dirty="0" smtClean="0">
                <a:solidFill>
                  <a:srgbClr val="000000"/>
                </a:solidFill>
              </a:rPr>
              <a:t>EQUILIBRIUM PRICE LEVEL</a:t>
            </a:r>
            <a:r>
              <a:rPr lang="en-US" altLang="en-US" sz="2400" dirty="0" smtClean="0">
                <a:solidFill>
                  <a:srgbClr val="000000"/>
                </a:solidFill>
              </a:rPr>
              <a:t> </a:t>
            </a:r>
          </a:p>
          <a:p>
            <a:pPr lvl="1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FontTx/>
              <a:buChar char="•"/>
            </a:pPr>
            <a:r>
              <a:rPr lang="en-US" altLang="en-US" sz="2400" dirty="0">
                <a:solidFill>
                  <a:srgbClr val="000000"/>
                </a:solidFill>
              </a:rPr>
              <a:t>W</a:t>
            </a:r>
            <a:r>
              <a:rPr lang="en-US" altLang="en-US" sz="2400" dirty="0" smtClean="0">
                <a:solidFill>
                  <a:srgbClr val="000000"/>
                </a:solidFill>
              </a:rPr>
              <a:t>here the AD CURVE crosses the AS CURVE</a:t>
            </a:r>
          </a:p>
          <a:p>
            <a:pPr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FontTx/>
              <a:buChar char="•"/>
            </a:pPr>
            <a:r>
              <a:rPr lang="en-US" altLang="en-US" sz="2400" dirty="0" smtClean="0">
                <a:solidFill>
                  <a:srgbClr val="000000"/>
                </a:solidFill>
              </a:rPr>
              <a:t>If AD pushes out faster than AS</a:t>
            </a:r>
          </a:p>
          <a:p>
            <a:pPr lvl="1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FontTx/>
              <a:buChar char="•"/>
            </a:pPr>
            <a:r>
              <a:rPr lang="en-US" altLang="en-US" sz="2400" dirty="0" smtClean="0">
                <a:solidFill>
                  <a:srgbClr val="000000"/>
                </a:solidFill>
              </a:rPr>
              <a:t>Equilibrium Price Rises</a:t>
            </a:r>
          </a:p>
          <a:p>
            <a:pPr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FontTx/>
              <a:buChar char="•"/>
            </a:pPr>
            <a:r>
              <a:rPr lang="en-US" altLang="en-US" sz="2400" dirty="0" smtClean="0">
                <a:solidFill>
                  <a:srgbClr val="000000"/>
                </a:solidFill>
              </a:rPr>
              <a:t>If AS pushes out faster than AD</a:t>
            </a:r>
          </a:p>
          <a:p>
            <a:pPr lvl="1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FontTx/>
              <a:buChar char="•"/>
            </a:pPr>
            <a:r>
              <a:rPr lang="en-US" altLang="en-US" sz="2400" dirty="0" smtClean="0">
                <a:solidFill>
                  <a:srgbClr val="000000"/>
                </a:solidFill>
              </a:rPr>
              <a:t>Equilibrium Price Falls</a:t>
            </a:r>
            <a:endParaRPr lang="en-US" altLang="en-US" sz="2400" dirty="0">
              <a:solidFill>
                <a:srgbClr val="000000"/>
              </a:solidFill>
            </a:endParaRPr>
          </a:p>
        </p:txBody>
      </p:sp>
      <p:pic>
        <p:nvPicPr>
          <p:cNvPr id="5" name="Picture 5" descr="361_GMH_ETT_874766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6" r="3266"/>
          <a:stretch>
            <a:fillRect/>
          </a:stretch>
        </p:blipFill>
        <p:spPr bwMode="auto">
          <a:xfrm>
            <a:off x="5943600" y="2895600"/>
            <a:ext cx="2758815" cy="284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5912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8884</TotalTime>
  <Words>246</Words>
  <Application>Microsoft Macintosh PowerPoint</Application>
  <PresentationFormat>On-screen Show (4:3)</PresentationFormat>
  <Paragraphs>46</Paragraphs>
  <Slides>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Perception</vt:lpstr>
      <vt:lpstr>Chapter 13</vt:lpstr>
      <vt:lpstr>Aggregate Demand</vt:lpstr>
      <vt:lpstr>Remember Law of Demand?</vt:lpstr>
      <vt:lpstr>Aggregate Supply</vt:lpstr>
      <vt:lpstr>Remember the Law of Supply…</vt:lpstr>
      <vt:lpstr>PowerPoint Presentation</vt:lpstr>
      <vt:lpstr>Putting it All Together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13</dc:title>
  <dc:creator>Levi Loofe</dc:creator>
  <cp:lastModifiedBy>LPS LPS</cp:lastModifiedBy>
  <cp:revision>78</cp:revision>
  <cp:lastPrinted>2014-09-17T13:29:35Z</cp:lastPrinted>
  <dcterms:created xsi:type="dcterms:W3CDTF">2013-09-05T07:18:40Z</dcterms:created>
  <dcterms:modified xsi:type="dcterms:W3CDTF">2015-10-07T13:02:28Z</dcterms:modified>
</cp:coreProperties>
</file>