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9" r:id="rId3"/>
    <p:sldId id="310" r:id="rId4"/>
    <p:sldId id="266" r:id="rId5"/>
    <p:sldId id="267" r:id="rId6"/>
    <p:sldId id="304" r:id="rId7"/>
    <p:sldId id="305" r:id="rId8"/>
    <p:sldId id="306" r:id="rId9"/>
    <p:sldId id="269" r:id="rId10"/>
    <p:sldId id="270" r:id="rId11"/>
    <p:sldId id="308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81120" autoAdjust="0"/>
  </p:normalViewPr>
  <p:slideViewPr>
    <p:cSldViewPr>
      <p:cViewPr varScale="1">
        <p:scale>
          <a:sx n="64" d="100"/>
          <a:sy n="64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9385-4D4E-45CB-AD1B-45D8D5E2A000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77631-8E94-487B-A434-51C6AF613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43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0D30DA-E506-4062-93E2-B943DF2EF035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5DAFEBC-1193-4C32-BD79-B88CEB201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28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Economists look at a variety of factors to assess the growth and performance of a nation’s economy.</a:t>
            </a:r>
            <a:r>
              <a:rPr lang="en-US" altLang="en-US" dirty="0"/>
              <a:t> </a:t>
            </a:r>
          </a:p>
          <a:p>
            <a:endParaRPr lang="en-US" dirty="0" smtClean="0"/>
          </a:p>
          <a:p>
            <a:pPr defTabSz="933237">
              <a:defRPr/>
            </a:pPr>
            <a:r>
              <a:rPr lang="en-US" dirty="0" smtClean="0"/>
              <a:t>Ask the students</a:t>
            </a:r>
            <a:r>
              <a:rPr lang="en-US" baseline="0" dirty="0" smtClean="0"/>
              <a:t> if they are</a:t>
            </a:r>
            <a:r>
              <a:rPr lang="en-US" b="0" baseline="0" dirty="0" smtClean="0"/>
              <a:t> </a:t>
            </a:r>
            <a:r>
              <a:rPr lang="en-US" altLang="en-US" dirty="0">
                <a:solidFill>
                  <a:srgbClr val="E21A22"/>
                </a:solidFill>
                <a:cs typeface="Times New Roman" pitchFamily="18" charset="0"/>
              </a:rPr>
              <a:t>familiar with the way the nation’s economy is measured?</a:t>
            </a:r>
          </a:p>
          <a:p>
            <a:pPr defTabSz="933237">
              <a:defRPr/>
            </a:pPr>
            <a:endParaRPr lang="en-US" altLang="en-US" dirty="0">
              <a:solidFill>
                <a:srgbClr val="E21A22"/>
              </a:solidFill>
              <a:cs typeface="Times New Roman" pitchFamily="18" charset="0"/>
            </a:endParaRPr>
          </a:p>
          <a:p>
            <a:pPr defTabSz="933237">
              <a:defRPr/>
            </a:pPr>
            <a:endParaRPr lang="en-US" altLang="en-US" dirty="0">
              <a:solidFill>
                <a:srgbClr val="E21A22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0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F7891-C25B-4CEE-8230-9402855443EA}" type="slidenum">
              <a:rPr lang="en-US"/>
              <a:pPr/>
              <a:t>11</a:t>
            </a:fld>
            <a:endParaRPr lang="en-US"/>
          </a:p>
        </p:txBody>
      </p:sp>
      <p:sp>
        <p:nvSpPr>
          <p:cNvPr id="86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-344-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baseline="0" dirty="0" smtClean="0"/>
              <a:t>Assign students </a:t>
            </a:r>
            <a:r>
              <a:rPr lang="en-US" b="0" baseline="0" dirty="0" err="1" smtClean="0"/>
              <a:t>Reteaching</a:t>
            </a:r>
            <a:r>
              <a:rPr lang="en-US" b="0" baseline="0" dirty="0" smtClean="0"/>
              <a:t> Activity 13 (10 minutes to complete) then grade as a class and turn 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665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1955 prices - http://</a:t>
            </a:r>
            <a:r>
              <a:rPr lang="en-US" dirty="0" err="1" smtClean="0"/>
              <a:t>fiftiesweb.com</a:t>
            </a:r>
            <a:r>
              <a:rPr lang="en-US" dirty="0" smtClean="0"/>
              <a:t>/pop/prices-1955/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8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altLang="en-US" b="1" dirty="0" smtClean="0">
                <a:solidFill>
                  <a:srgbClr val="0868B2"/>
                </a:solidFill>
                <a:cs typeface="Times New Roman" pitchFamily="18" charset="0"/>
              </a:rPr>
              <a:t>SECTION TWO</a:t>
            </a:r>
          </a:p>
          <a:p>
            <a:pPr defTabSz="933237">
              <a:defRPr/>
            </a:pPr>
            <a:r>
              <a:rPr lang="en-US" altLang="en-US" b="1" dirty="0" smtClean="0">
                <a:solidFill>
                  <a:srgbClr val="0868B2"/>
                </a:solidFill>
                <a:cs typeface="Times New Roman" pitchFamily="18" charset="0"/>
              </a:rPr>
              <a:t>-341-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76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-343-</a:t>
            </a:r>
          </a:p>
          <a:p>
            <a:endParaRPr lang="en-US" dirty="0" smtClean="0"/>
          </a:p>
          <a:p>
            <a:r>
              <a:rPr lang="en-US" dirty="0" smtClean="0"/>
              <a:t>Why does inflation need to be measured?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	so we know the price of goods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1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-343-</a:t>
            </a:r>
            <a:endParaRPr lang="en-US" b="0" dirty="0" smtClean="0"/>
          </a:p>
          <a:p>
            <a:endParaRPr lang="en-US" b="0" dirty="0" smtClean="0"/>
          </a:p>
          <a:p>
            <a:pPr marL="171450" indent="-171450">
              <a:buFontTx/>
              <a:buChar char="-"/>
            </a:pPr>
            <a:r>
              <a:rPr lang="en-US" b="1" dirty="0" smtClean="0"/>
              <a:t>SEE THE EXAMPLE</a:t>
            </a:r>
            <a:r>
              <a:rPr lang="en-US" b="0" dirty="0" smtClean="0"/>
              <a:t>…</a:t>
            </a:r>
            <a:r>
              <a:rPr lang="en-US" b="0" baseline="0" dirty="0" smtClean="0"/>
              <a:t>(highlighted in teacher edition) about how they calculate CPI</a:t>
            </a:r>
          </a:p>
          <a:p>
            <a:pPr marL="171450" indent="-171450">
              <a:buFontTx/>
              <a:buChar char="-"/>
            </a:pPr>
            <a:endParaRPr lang="en-US" b="0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REMIND THE STUDENTS</a:t>
            </a:r>
            <a:r>
              <a:rPr lang="en-US" b="0" baseline="0" dirty="0" smtClean="0"/>
              <a:t>…of the lesson they did with JA involving CPI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2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-342-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40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-344-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u="sng" dirty="0" smtClean="0"/>
              <a:t>EXAMPLE of</a:t>
            </a:r>
            <a:r>
              <a:rPr lang="en-US" b="0" u="sng" baseline="0" dirty="0" smtClean="0"/>
              <a:t> PPI changing before CPI</a:t>
            </a:r>
            <a:endParaRPr lang="en-US" b="0" u="sng" dirty="0" smtClean="0"/>
          </a:p>
          <a:p>
            <a:pPr marL="171450" indent="-171450">
              <a:buFontTx/>
              <a:buChar char="-"/>
            </a:pPr>
            <a:r>
              <a:rPr lang="en-US" b="0" dirty="0" smtClean="0"/>
              <a:t>Apple</a:t>
            </a:r>
            <a:r>
              <a:rPr lang="en-US" b="0" baseline="0" dirty="0" smtClean="0"/>
              <a:t> producers that have a weak crop will charge more to purchasers of their scarce supply of apples</a:t>
            </a:r>
          </a:p>
          <a:p>
            <a:pPr marL="628650" lvl="1" indent="-171450">
              <a:buFontTx/>
              <a:buChar char="-"/>
            </a:pPr>
            <a:r>
              <a:rPr lang="en-US" b="0" baseline="0" dirty="0" smtClean="0"/>
              <a:t>If purchaser is a bakery then they will increase the price of their apple products to consumers</a:t>
            </a:r>
          </a:p>
          <a:p>
            <a:pPr marL="1085850" lvl="2" indent="-171450">
              <a:buFontTx/>
              <a:buChar char="-"/>
            </a:pPr>
            <a:r>
              <a:rPr lang="en-US" b="0" baseline="0" dirty="0" smtClean="0"/>
              <a:t>THUS, PPI increases first (sale from farmer to bakery) AND THEN CPI (bakery to consumer)</a:t>
            </a:r>
          </a:p>
          <a:p>
            <a:pPr marL="171450" indent="-171450">
              <a:buFontTx/>
              <a:buChar char="-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2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-343-</a:t>
            </a:r>
            <a:r>
              <a:rPr lang="en-US" b="1" baseline="0" dirty="0" smtClean="0"/>
              <a:t> </a:t>
            </a:r>
            <a:endParaRPr lang="en-US" b="0" baseline="0" dirty="0" smtClean="0"/>
          </a:p>
          <a:p>
            <a:endParaRPr lang="en-US" b="0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SEE THE EXAMPLE </a:t>
            </a:r>
            <a:r>
              <a:rPr lang="en-US" b="0" baseline="0" dirty="0" smtClean="0"/>
              <a:t>(highlighted in the teacher’s guide) for how Real GDP is calculated</a:t>
            </a:r>
          </a:p>
          <a:p>
            <a:pPr marL="0" indent="0">
              <a:buFontTx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AFEBC-1193-4C32-BD79-B88CEB2018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38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617ACD3-1EA0-4BD0-9727-2327B30FF01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D3-1EA0-4BD0-9727-2327B30FF01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617ACD3-1EA0-4BD0-9727-2327B30FF014}" type="datetimeFigureOut">
              <a:rPr lang="en-US" smtClean="0"/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16954B2-B670-4B38-B5B8-671BADAD9E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hyperlink" Target="..%5CTextbook%20PowerPoints%5CIn_Motion%5CFigure13-4.html" TargetMode="External"/><Relationship Id="rId7" Type="http://schemas.openxmlformats.org/officeDocument/2006/relationships/image" Target="../media/image1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</a:p>
          <a:p>
            <a:r>
              <a:rPr lang="en-US" dirty="0" smtClean="0"/>
              <a:t>Correcting Statistics for Inflation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Price Deflator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Price index that removes the effect of inflation from GDP so that the overall economy in one year can be compared to another year</a:t>
            </a:r>
            <a:r>
              <a:rPr lang="en-US" altLang="en-US" b="1" i="1" dirty="0" smtClean="0">
                <a:solidFill>
                  <a:srgbClr val="000000"/>
                </a:solidFill>
              </a:rPr>
              <a:t> </a:t>
            </a:r>
            <a:endParaRPr lang="en-US" i="1" dirty="0" smtClean="0"/>
          </a:p>
          <a:p>
            <a:endParaRPr lang="en-US" altLang="en-US" dirty="0" smtClean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Applying the Price Deflator to GDP creates a new figure called </a:t>
            </a:r>
            <a:r>
              <a:rPr lang="en-US" altLang="en-US" b="1" dirty="0" smtClean="0">
                <a:solidFill>
                  <a:srgbClr val="000000"/>
                </a:solidFill>
              </a:rPr>
              <a:t>REAL GDP</a:t>
            </a:r>
            <a:endParaRPr lang="en-US" altLang="en-US" dirty="0" smtClean="0"/>
          </a:p>
          <a:p>
            <a:pPr lvl="1"/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GDP adjusted for inflation by applying the price deflator</a:t>
            </a:r>
            <a:r>
              <a:rPr lang="en-US" altLang="en-US" b="1" i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altLang="en-US" dirty="0" smtClean="0"/>
              <a:t>The current base year for Real GDP is 2000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6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1188" name="Picture 4" descr="344_GMH_ETT_874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419225"/>
            <a:ext cx="5411787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1189" name="Picture 5" descr="FIG 13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46125"/>
            <a:ext cx="7031038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1190" name="Picture 6" descr="GraphsInMotion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56225"/>
            <a:ext cx="2438400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4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up the cost of the following products in the year 1955…</a:t>
            </a:r>
          </a:p>
          <a:p>
            <a:pPr lvl="1"/>
            <a:r>
              <a:rPr lang="en-US" dirty="0" smtClean="0"/>
              <a:t>Milk </a:t>
            </a:r>
          </a:p>
          <a:p>
            <a:pPr lvl="1"/>
            <a:r>
              <a:rPr lang="en-US" dirty="0" smtClean="0"/>
              <a:t>Bread </a:t>
            </a:r>
          </a:p>
          <a:p>
            <a:pPr lvl="1"/>
            <a:r>
              <a:rPr lang="en-US" dirty="0" smtClean="0"/>
              <a:t>Gasoline</a:t>
            </a:r>
          </a:p>
          <a:p>
            <a:pPr lvl="1"/>
            <a:r>
              <a:rPr lang="en-US" dirty="0" smtClean="0"/>
              <a:t>Postage Stamp</a:t>
            </a:r>
          </a:p>
          <a:p>
            <a:pPr lvl="1"/>
            <a:r>
              <a:rPr lang="en-US" dirty="0" smtClean="0"/>
              <a:t>Oreo Cookies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2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up the cost of the following products in the year 1955…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904428"/>
              </p:ext>
            </p:extLst>
          </p:nvPr>
        </p:nvGraphicFramePr>
        <p:xfrm>
          <a:off x="990600" y="3276600"/>
          <a:ext cx="70104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2336800"/>
                <a:gridCol w="2336800"/>
              </a:tblGrid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Today’s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1955</a:t>
                      </a:r>
                      <a:r>
                        <a:rPr lang="en-US" baseline="0" dirty="0" smtClean="0"/>
                        <a:t> Costs</a:t>
                      </a:r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$0.92</a:t>
                      </a:r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$0.18</a:t>
                      </a:r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Gasoline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$0.23</a:t>
                      </a:r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Postage Stamp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$0.03</a:t>
                      </a:r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Oreo Cookies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$0.39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11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Purchasing Power of Money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The nominal value of GDP must be adjusted for changes in the purchasing power of money to determine changes in real output.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b="1" dirty="0" smtClean="0">
                <a:solidFill>
                  <a:srgbClr val="000000"/>
                </a:solidFill>
                <a:cs typeface="Times New Roman" pitchFamily="18" charset="0"/>
              </a:rPr>
              <a:t>INFLATION</a:t>
            </a:r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2"/>
            <a:r>
              <a:rPr lang="en-US" altLang="en-US" i="1" dirty="0" smtClean="0">
                <a:solidFill>
                  <a:srgbClr val="000000"/>
                </a:solidFill>
                <a:cs typeface="Times New Roman" pitchFamily="18" charset="0"/>
              </a:rPr>
              <a:t>Prolonged rise in the general price level of final goods/service</a:t>
            </a:r>
          </a:p>
          <a:p>
            <a:pPr lvl="2"/>
            <a:r>
              <a:rPr lang="en-US" altLang="en-US" dirty="0" smtClean="0">
                <a:ea typeface="Times New Roman" pitchFamily="18" charset="0"/>
                <a:cs typeface="Arial" charset="0"/>
              </a:rPr>
              <a:t>Must be taken into account</a:t>
            </a:r>
          </a:p>
          <a:p>
            <a:pPr lvl="2"/>
            <a:r>
              <a:rPr lang="en-US" altLang="en-US" dirty="0" smtClean="0">
                <a:ea typeface="Times New Roman" pitchFamily="18" charset="0"/>
                <a:cs typeface="Arial" charset="0"/>
              </a:rPr>
              <a:t>Happens naturally in an economy</a:t>
            </a:r>
          </a:p>
          <a:p>
            <a:pPr lvl="2"/>
            <a:r>
              <a:rPr lang="en-US" altLang="en-US" dirty="0" smtClean="0">
                <a:ea typeface="Times New Roman" pitchFamily="18" charset="0"/>
                <a:cs typeface="Arial" charset="0"/>
              </a:rPr>
              <a:t>Better than deflation</a:t>
            </a:r>
          </a:p>
          <a:p>
            <a:pPr lvl="2"/>
            <a:r>
              <a:rPr lang="en-US" altLang="en-US" dirty="0" smtClean="0">
                <a:ea typeface="Times New Roman" pitchFamily="18" charset="0"/>
                <a:cs typeface="Arial" charset="0"/>
              </a:rPr>
              <a:t>Causes purchasing power to decrease</a:t>
            </a:r>
          </a:p>
          <a:p>
            <a:pPr lvl="1"/>
            <a:r>
              <a:rPr lang="en-US" altLang="en-US" b="1" dirty="0" smtClean="0">
                <a:ea typeface="Times New Roman" pitchFamily="18" charset="0"/>
                <a:cs typeface="Arial" charset="0"/>
              </a:rPr>
              <a:t>DEFLATION</a:t>
            </a:r>
          </a:p>
          <a:p>
            <a:pPr lvl="2"/>
            <a:r>
              <a:rPr lang="en-US" altLang="en-US" i="1" dirty="0" smtClean="0">
                <a:ea typeface="Times New Roman" pitchFamily="18" charset="0"/>
                <a:cs typeface="Arial" charset="0"/>
              </a:rPr>
              <a:t>Prolonged decline in the general price level of goods/services</a:t>
            </a:r>
          </a:p>
          <a:p>
            <a:pPr lvl="2"/>
            <a:r>
              <a:rPr lang="en-US" altLang="en-US" dirty="0" smtClean="0">
                <a:ea typeface="Times New Roman" pitchFamily="18" charset="0"/>
                <a:cs typeface="Arial" charset="0"/>
              </a:rPr>
              <a:t>Has rarely happened in modern times</a:t>
            </a:r>
          </a:p>
          <a:p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Inflation is measured…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By calculating changes in different price indexes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In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several </a:t>
            </a:r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ways – 3 most common measurements are…</a:t>
            </a:r>
          </a:p>
        </p:txBody>
      </p:sp>
      <p:pic>
        <p:nvPicPr>
          <p:cNvPr id="4" name="Picture 5" descr="36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9034278" cy="31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Consumer Price Index (CPI)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 statistical measure of the average of prices of a specified set of goods and services purchased by typical consumers in city </a:t>
            </a:r>
            <a:r>
              <a:rPr lang="en-US" altLang="en-US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areas</a:t>
            </a:r>
          </a:p>
          <a:p>
            <a:endParaRPr lang="en-US" i="1" dirty="0"/>
          </a:p>
          <a:p>
            <a:r>
              <a:rPr lang="en-US" b="1" dirty="0" smtClean="0"/>
              <a:t>MARKET BASKET</a:t>
            </a:r>
            <a:endParaRPr lang="en-US" dirty="0" smtClean="0"/>
          </a:p>
          <a:p>
            <a:pPr lvl="1"/>
            <a:r>
              <a:rPr lang="en-US" i="1" dirty="0" smtClean="0"/>
              <a:t>Representative group of goods/services used to compile CPI</a:t>
            </a:r>
          </a:p>
          <a:p>
            <a:pPr lvl="1"/>
            <a:r>
              <a:rPr lang="en-US" dirty="0" smtClean="0"/>
              <a:t>Consist of approx. 80,000 goods/services</a:t>
            </a:r>
          </a:p>
          <a:p>
            <a:pPr lvl="2"/>
            <a:r>
              <a:rPr lang="en-US" dirty="0" smtClean="0"/>
              <a:t>Categories include:</a:t>
            </a:r>
          </a:p>
          <a:p>
            <a:pPr lvl="3"/>
            <a:r>
              <a:rPr lang="en-US" dirty="0" smtClean="0"/>
              <a:t>Food, Housing, Transportation, Clothing, Education, Recreation, Medical Care, &amp; Personal Care</a:t>
            </a:r>
          </a:p>
          <a:p>
            <a:pPr lvl="2"/>
            <a:r>
              <a:rPr lang="en-US" dirty="0" smtClean="0"/>
              <a:t>Updated every 10 years to include new goods/services</a:t>
            </a:r>
          </a:p>
        </p:txBody>
      </p:sp>
    </p:spTree>
    <p:extLst>
      <p:ext uri="{BB962C8B-B14F-4D97-AF65-F5344CB8AC3E}">
        <p14:creationId xmlns:p14="http://schemas.microsoft.com/office/powerpoint/2010/main" val="36945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Consumer Price Index (CPI)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Compiled monthly by the Bureau of Labor Statistics</a:t>
            </a:r>
          </a:p>
          <a:p>
            <a:r>
              <a:rPr lang="en-US" dirty="0" smtClean="0">
                <a:solidFill>
                  <a:srgbClr val="000000"/>
                </a:solidFill>
                <a:cs typeface="Arial" charset="0"/>
              </a:rPr>
              <a:t>Always start with a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BASE YEAR</a:t>
            </a: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 lvl="1"/>
            <a:r>
              <a:rPr lang="en-US" i="1" dirty="0" smtClean="0"/>
              <a:t>Year used as a point of comparison for other years in a series of statistics</a:t>
            </a:r>
          </a:p>
          <a:p>
            <a:pPr lvl="1"/>
            <a:r>
              <a:rPr lang="en-US" dirty="0" smtClean="0"/>
              <a:t>Offers a point of comparison for current-day prices</a:t>
            </a:r>
          </a:p>
          <a:p>
            <a:pPr lvl="1"/>
            <a:r>
              <a:rPr lang="en-US" dirty="0" smtClean="0"/>
              <a:t>Current “Base Year” used by BLS is an average of prices from 1982-1984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77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175"/>
            <a:ext cx="8991600" cy="67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10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Producer Price Index (PPI)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Measures the change in price over time that U.S. producers charge for their goods and services</a:t>
            </a:r>
            <a:r>
              <a:rPr lang="en-US" altLang="en-US" b="1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endParaRPr lang="en-US" alt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altLang="en-US" dirty="0" smtClean="0">
                <a:solidFill>
                  <a:srgbClr val="000000"/>
                </a:solidFill>
                <a:cs typeface="Times New Roman" pitchFamily="18" charset="0"/>
              </a:rPr>
              <a:t>Customers are NOT just consumers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Could be other producers purchasing crude materials for further processing</a:t>
            </a:r>
          </a:p>
          <a:p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PPI usually increases before CPI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People watch PPI to get an early estimate of what inflation will be in CPI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9001</TotalTime>
  <Words>648</Words>
  <Application>Microsoft Macintosh PowerPoint</Application>
  <PresentationFormat>On-screen Show (4:3)</PresentationFormat>
  <Paragraphs>111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Sketchbook</vt:lpstr>
      <vt:lpstr>Chapter 13 </vt:lpstr>
      <vt:lpstr>Activity</vt:lpstr>
      <vt:lpstr>Activity</vt:lpstr>
      <vt:lpstr>The Purchasing Power of Money</vt:lpstr>
      <vt:lpstr>Measures of Inflation</vt:lpstr>
      <vt:lpstr>Consumer Price Index (CPI)</vt:lpstr>
      <vt:lpstr>Consumer Price Index (CPI)</vt:lpstr>
      <vt:lpstr>PowerPoint Presentation</vt:lpstr>
      <vt:lpstr>Producer Price Index (PPI)</vt:lpstr>
      <vt:lpstr>GDP Price Deflator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Levi Loofe</dc:creator>
  <cp:lastModifiedBy>LPS LPS</cp:lastModifiedBy>
  <cp:revision>83</cp:revision>
  <cp:lastPrinted>2014-09-17T13:29:35Z</cp:lastPrinted>
  <dcterms:created xsi:type="dcterms:W3CDTF">2013-09-05T07:18:40Z</dcterms:created>
  <dcterms:modified xsi:type="dcterms:W3CDTF">2015-10-06T13:23:41Z</dcterms:modified>
</cp:coreProperties>
</file>