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6" r:id="rId3"/>
    <p:sldId id="257" r:id="rId4"/>
    <p:sldId id="320" r:id="rId5"/>
    <p:sldId id="298" r:id="rId6"/>
    <p:sldId id="259" r:id="rId7"/>
    <p:sldId id="288" r:id="rId8"/>
    <p:sldId id="299" r:id="rId9"/>
    <p:sldId id="261" r:id="rId10"/>
    <p:sldId id="300" r:id="rId11"/>
    <p:sldId id="321" r:id="rId12"/>
    <p:sldId id="301" r:id="rId13"/>
    <p:sldId id="302" r:id="rId14"/>
    <p:sldId id="303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1120" autoAdjust="0"/>
  </p:normalViewPr>
  <p:slideViewPr>
    <p:cSldViewPr>
      <p:cViewPr varScale="1">
        <p:scale>
          <a:sx n="79" d="100"/>
          <a:sy n="79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9385-4D4E-45CB-AD1B-45D8D5E2A000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77631-8E94-487B-A434-51C6AF61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4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0D30DA-E506-4062-93E2-B943DF2EF035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5DAFEBC-1193-4C32-BD79-B88CEB2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Economists look at a variety of factors to assess the growth and performance of a nation’s economy.</a:t>
            </a:r>
            <a:r>
              <a:rPr lang="en-US" altLang="en-US" dirty="0"/>
              <a:t> </a:t>
            </a:r>
          </a:p>
          <a:p>
            <a:endParaRPr lang="en-US" dirty="0" smtClean="0"/>
          </a:p>
          <a:p>
            <a:pPr defTabSz="933237">
              <a:defRPr/>
            </a:pPr>
            <a:r>
              <a:rPr lang="en-US" dirty="0" smtClean="0"/>
              <a:t>Ask the students</a:t>
            </a:r>
            <a:r>
              <a:rPr lang="en-US" baseline="0" dirty="0" smtClean="0"/>
              <a:t> if they are</a:t>
            </a:r>
            <a:r>
              <a:rPr lang="en-US" b="0" baseline="0" dirty="0" smtClean="0"/>
              <a:t> </a:t>
            </a:r>
            <a:r>
              <a:rPr lang="en-US" altLang="en-US" dirty="0">
                <a:solidFill>
                  <a:srgbClr val="E21A22"/>
                </a:solidFill>
                <a:cs typeface="Times New Roman" pitchFamily="18" charset="0"/>
              </a:rPr>
              <a:t>familiar with the way the nation’s economy is measured?</a:t>
            </a:r>
          </a:p>
          <a:p>
            <a:pPr defTabSz="933237">
              <a:defRPr/>
            </a:pPr>
            <a:endParaRPr lang="en-US" altLang="en-US" dirty="0">
              <a:solidFill>
                <a:srgbClr val="E21A22"/>
              </a:solidFill>
              <a:cs typeface="Times New Roman" pitchFamily="18" charset="0"/>
            </a:endParaRPr>
          </a:p>
          <a:p>
            <a:pPr defTabSz="933237">
              <a:defRPr/>
            </a:pPr>
            <a:endParaRPr lang="en-US" altLang="en-US" dirty="0">
              <a:solidFill>
                <a:srgbClr val="E21A22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0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-340-</a:t>
            </a:r>
          </a:p>
          <a:p>
            <a:endParaRPr lang="en-US" b="0" dirty="0" smtClean="0"/>
          </a:p>
          <a:p>
            <a:r>
              <a:rPr lang="en-US" b="1" dirty="0" smtClean="0"/>
              <a:t>Why do they exclude the</a:t>
            </a:r>
            <a:r>
              <a:rPr lang="en-US" b="1" baseline="0" dirty="0" smtClean="0"/>
              <a:t> items in STEP ONE?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Because the money is not available for individuals to spend</a:t>
            </a:r>
          </a:p>
          <a:p>
            <a:pPr marL="0" indent="0">
              <a:buFontTx/>
              <a:buNone/>
            </a:pPr>
            <a:endParaRPr lang="en-US" b="0" baseline="0" dirty="0" smtClean="0"/>
          </a:p>
          <a:p>
            <a:r>
              <a:rPr lang="en-US" b="1" dirty="0" smtClean="0"/>
              <a:t>Why do they include the</a:t>
            </a:r>
            <a:r>
              <a:rPr lang="en-US" b="1" baseline="0" dirty="0" smtClean="0"/>
              <a:t> items in STEP TWO?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Because the money is added to an individual’s income even though they are not exchanged for any current productive activity.</a:t>
            </a:r>
          </a:p>
          <a:p>
            <a:pPr marL="0" indent="0">
              <a:buFontTx/>
              <a:buNone/>
            </a:pPr>
            <a:endParaRPr lang="en-US" b="0" baseline="0" dirty="0" smtClean="0"/>
          </a:p>
          <a:p>
            <a:pPr marL="0" indent="0">
              <a:buFontTx/>
              <a:buNone/>
            </a:pPr>
            <a:endParaRPr lang="en-US" b="0" dirty="0" smtClean="0"/>
          </a:p>
          <a:p>
            <a:pPr marL="0" indent="0">
              <a:buFontTx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-340-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64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2D3B4-F7A7-4E3C-9993-5EC7A2BDCDBC}" type="slidenum">
              <a:rPr lang="en-US"/>
              <a:pPr/>
              <a:t>14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-336-</a:t>
            </a:r>
            <a:endParaRPr lang="en-US" b="0" dirty="0" smtClean="0"/>
          </a:p>
          <a:p>
            <a:endParaRPr lang="en-US" b="0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128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6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</a:t>
            </a:r>
            <a:r>
              <a:rPr lang="en-US" b="1" baseline="0" dirty="0" smtClean="0"/>
              <a:t> ONE</a:t>
            </a:r>
            <a:endParaRPr lang="en-US" b="1" dirty="0" smtClean="0"/>
          </a:p>
          <a:p>
            <a:r>
              <a:rPr lang="en-US" b="1" dirty="0" smtClean="0"/>
              <a:t>-336-</a:t>
            </a:r>
          </a:p>
          <a:p>
            <a:endParaRPr lang="en-US" dirty="0" smtClean="0"/>
          </a:p>
          <a:p>
            <a:r>
              <a:rPr lang="en-US" dirty="0" smtClean="0"/>
              <a:t>Just like a</a:t>
            </a:r>
            <a:r>
              <a:rPr lang="en-US" baseline="0" dirty="0" smtClean="0"/>
              <a:t> doctor uses different instruments to measure your health, economist have their own instruments for measuring the health of our economy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2D3B4-F7A7-4E3C-9993-5EC7A2BDCDBC}" type="slidenum">
              <a:rPr lang="en-US"/>
              <a:pPr/>
              <a:t>5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-336-</a:t>
            </a:r>
            <a:endParaRPr lang="en-US" b="0" dirty="0" smtClean="0"/>
          </a:p>
          <a:p>
            <a:endParaRPr lang="en-US" b="0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382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-337-</a:t>
            </a:r>
          </a:p>
          <a:p>
            <a:endParaRPr lang="en-US" b="1" dirty="0" smtClean="0"/>
          </a:p>
          <a:p>
            <a:r>
              <a:rPr lang="en-US" dirty="0" smtClean="0"/>
              <a:t>GDP</a:t>
            </a:r>
            <a:r>
              <a:rPr lang="en-US" baseline="0" dirty="0" smtClean="0"/>
              <a:t> is the broadest measure of our economy’s size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Items must be produced IN OUR NATION’S BORDERS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Items must be made available for purchase WITHIN THAT YEAR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u="sng" baseline="0" dirty="0" smtClean="0"/>
              <a:t>EXAMPLE FOR FINAL</a:t>
            </a:r>
            <a:endParaRPr lang="en-US" b="0" u="none" baseline="0" dirty="0" smtClean="0"/>
          </a:p>
          <a:p>
            <a:pPr marL="171450" indent="-171450">
              <a:buFontTx/>
              <a:buChar char="-"/>
            </a:pPr>
            <a:r>
              <a:rPr lang="en-US" b="0" u="none" baseline="0" dirty="0" smtClean="0"/>
              <a:t>Microchips that are produced to be sold to computer companies to put in their computer are NOT counted</a:t>
            </a:r>
          </a:p>
          <a:p>
            <a:pPr marL="171450" indent="-171450">
              <a:buFontTx/>
              <a:buChar char="-"/>
            </a:pPr>
            <a:r>
              <a:rPr lang="en-US" b="0" u="none" baseline="0" dirty="0" smtClean="0"/>
              <a:t>Microchips that are produced for sale on the open market to individuals ARE COUNTED</a:t>
            </a:r>
            <a:endParaRPr lang="en-US" b="1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smtClean="0"/>
              <a:t>-338-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A nation’s </a:t>
            </a:r>
            <a:r>
              <a:rPr lang="en-US" altLang="en-US" sz="1200" b="1" dirty="0" smtClean="0"/>
              <a:t>gross domestic product (GDP)</a:t>
            </a:r>
            <a:r>
              <a:rPr lang="en-US" altLang="en-US" sz="1200" dirty="0" smtClean="0"/>
              <a:t> is the total dollar value of all final goods and services produced annually.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u="sng" dirty="0" smtClean="0"/>
              <a:t>TAKE NOTE OF THE FORMULA!!!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goods</a:t>
            </a:r>
            <a:r>
              <a:rPr lang="en-US" baseline="0" dirty="0" smtClean="0"/>
              <a:t> that lose value due to depreciation?</a:t>
            </a:r>
          </a:p>
          <a:p>
            <a:r>
              <a:rPr lang="en-US" baseline="0" dirty="0" smtClean="0"/>
              <a:t>	why are they losing value?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17ACD3-1EA0-4BD0-9727-2327B30FF014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hyperlink" Target="..%5CTextbook%20PowerPoints%5CIn_Motion%5CFigure13-1.html" TargetMode="External"/><Relationship Id="rId7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hyperlink" Target="..%5CTextbook%20PowerPoints%5CIn_Motion%5CFigure13-1.html" TargetMode="External"/><Relationship Id="rId7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6602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Chapter 13	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76801"/>
            <a:ext cx="5791200" cy="1434352"/>
          </a:xfrm>
        </p:spPr>
        <p:txBody>
          <a:bodyPr>
            <a:noAutofit/>
          </a:bodyPr>
          <a:lstStyle/>
          <a:p>
            <a:r>
              <a:rPr lang="en-US" sz="3200" dirty="0" smtClean="0"/>
              <a:t>Section 1</a:t>
            </a:r>
          </a:p>
          <a:p>
            <a:r>
              <a:rPr lang="en-US" sz="3200" dirty="0" smtClean="0"/>
              <a:t>National Income Accounting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45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8077200" cy="1116106"/>
          </a:xfrm>
        </p:spPr>
        <p:txBody>
          <a:bodyPr/>
          <a:lstStyle/>
          <a:p>
            <a:r>
              <a:rPr lang="en-US" sz="4800" dirty="0" smtClean="0"/>
              <a:t>Measuring National Income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NATIONAL INCOME (NI)</a:t>
            </a:r>
            <a:endParaRPr lang="en-US" sz="2400" dirty="0" smtClean="0"/>
          </a:p>
          <a:p>
            <a:pPr lvl="1"/>
            <a:r>
              <a:rPr lang="en-US" sz="2000" i="1" dirty="0" smtClean="0"/>
              <a:t>Total income earned by everyone in the economy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Broken </a:t>
            </a:r>
            <a:r>
              <a:rPr lang="en-US" sz="2200" dirty="0" smtClean="0"/>
              <a:t>down into 5 different </a:t>
            </a:r>
            <a:r>
              <a:rPr lang="en-US" sz="2200" dirty="0" smtClean="0"/>
              <a:t>categories </a:t>
            </a:r>
          </a:p>
          <a:p>
            <a:pPr lvl="1"/>
            <a:r>
              <a:rPr lang="en-US" dirty="0" smtClean="0"/>
              <a:t>(Visual on next slide)</a:t>
            </a:r>
            <a:endParaRPr lang="en-US" dirty="0" smtClean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75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Categories when measuring National Income…</a:t>
            </a:r>
            <a:endParaRPr lang="en-US" dirty="0"/>
          </a:p>
        </p:txBody>
      </p:sp>
      <p:pic>
        <p:nvPicPr>
          <p:cNvPr id="4" name="Picture 4" descr="339_GMH_ETT_87476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44" b="-28544"/>
          <a:stretch>
            <a:fillRect/>
          </a:stretch>
        </p:blipFill>
        <p:spPr bwMode="auto">
          <a:xfrm>
            <a:off x="0" y="1143000"/>
            <a:ext cx="88391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8054787" cy="1116106"/>
          </a:xfrm>
        </p:spPr>
        <p:txBody>
          <a:bodyPr/>
          <a:lstStyle/>
          <a:p>
            <a:r>
              <a:rPr lang="en-US" sz="4800" dirty="0" smtClean="0"/>
              <a:t>Measuring Personal Income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7745505" cy="4953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PERSONAL INCOME (PI)</a:t>
            </a:r>
            <a:endParaRPr lang="en-US" sz="2400" dirty="0" smtClean="0"/>
          </a:p>
          <a:p>
            <a:pPr lvl="1"/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otal 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income that individuals receive before personal taxes are 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paid</a:t>
            </a:r>
          </a:p>
          <a:p>
            <a:r>
              <a:rPr lang="en-US" sz="2200" dirty="0" smtClean="0">
                <a:solidFill>
                  <a:srgbClr val="000000"/>
                </a:solidFill>
                <a:cs typeface="Times New Roman" pitchFamily="18" charset="0"/>
              </a:rPr>
              <a:t>Derived </a:t>
            </a:r>
            <a:r>
              <a:rPr lang="en-US" sz="2200" dirty="0" smtClean="0">
                <a:solidFill>
                  <a:srgbClr val="000000"/>
                </a:solidFill>
                <a:cs typeface="Times New Roman" pitchFamily="18" charset="0"/>
              </a:rPr>
              <a:t>from NI through a 2-step process</a:t>
            </a:r>
          </a:p>
          <a:p>
            <a:pPr lvl="2"/>
            <a:r>
              <a:rPr lang="en-US" sz="2000" dirty="0" smtClean="0"/>
              <a:t>ITEMS ARE SUBTRACTED</a:t>
            </a:r>
          </a:p>
          <a:p>
            <a:pPr lvl="3"/>
            <a:r>
              <a:rPr lang="en-US" altLang="en-US" sz="2000" dirty="0" smtClean="0">
                <a:solidFill>
                  <a:srgbClr val="000000"/>
                </a:solidFill>
                <a:cs typeface="Times New Roman" pitchFamily="18" charset="0"/>
              </a:rPr>
              <a:t>Corporate Income Taxes</a:t>
            </a:r>
          </a:p>
          <a:p>
            <a:pPr lvl="3"/>
            <a:r>
              <a:rPr lang="en-US" altLang="en-US" sz="2000" dirty="0" smtClean="0">
                <a:solidFill>
                  <a:srgbClr val="000000"/>
                </a:solidFill>
                <a:cs typeface="Times New Roman" pitchFamily="18" charset="0"/>
              </a:rPr>
              <a:t>Profits businesses reinvest in the business to expand</a:t>
            </a:r>
          </a:p>
          <a:p>
            <a:pPr lvl="3"/>
            <a:r>
              <a:rPr lang="en-US" altLang="en-US" sz="2000" dirty="0" smtClean="0">
                <a:solidFill>
                  <a:srgbClr val="000000"/>
                </a:solidFill>
                <a:cs typeface="Times New Roman" pitchFamily="18" charset="0"/>
              </a:rPr>
              <a:t>Social Security contributions made by the employer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ITEMS </a:t>
            </a:r>
            <a:r>
              <a:rPr lang="en-US" sz="2000" dirty="0" smtClean="0"/>
              <a:t>ARE ADDED</a:t>
            </a:r>
          </a:p>
          <a:p>
            <a:pPr lvl="3"/>
            <a:r>
              <a:rPr lang="en-US" sz="2000" dirty="0" smtClean="0"/>
              <a:t>Government Transfer Payments</a:t>
            </a:r>
          </a:p>
          <a:p>
            <a:pPr lvl="4"/>
            <a:r>
              <a:rPr lang="en-US" sz="2000" dirty="0" smtClean="0"/>
              <a:t>Welfare, Unemployment Compensation, Social Security, &amp; Food Stamps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22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85800"/>
            <a:ext cx="8077200" cy="914400"/>
          </a:xfrm>
        </p:spPr>
        <p:txBody>
          <a:bodyPr/>
          <a:lstStyle/>
          <a:p>
            <a:r>
              <a:rPr lang="en-US" sz="4400" dirty="0"/>
              <a:t>Measuring Disposable Income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DISPOSABLE PERSONAL INCOME (DPI)</a:t>
            </a:r>
            <a:endParaRPr lang="en-US" sz="2800" dirty="0" smtClean="0"/>
          </a:p>
          <a:p>
            <a:pPr lvl="1"/>
            <a:r>
              <a:rPr lang="en-US" sz="2400" i="1" dirty="0" smtClean="0"/>
              <a:t>Income remaining for people to spend or save after all taxes have been </a:t>
            </a:r>
            <a:r>
              <a:rPr lang="en-US" sz="2400" i="1" dirty="0" smtClean="0"/>
              <a:t>paid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Important because it shows the actual amount of money people have to spend in the economy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THIS </a:t>
            </a:r>
            <a:r>
              <a:rPr lang="en-US" sz="2400" dirty="0"/>
              <a:t>IS THE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NET PAY </a:t>
            </a:r>
            <a:r>
              <a:rPr lang="en-US" sz="2400" dirty="0"/>
              <a:t>FROM YOUR JOB!!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Spending </a:t>
            </a:r>
            <a:r>
              <a:rPr lang="en-US" sz="2400" dirty="0" smtClean="0"/>
              <a:t>is </a:t>
            </a:r>
            <a:r>
              <a:rPr lang="en-US" sz="2400" u="sng" dirty="0" smtClean="0"/>
              <a:t>what makes the economy go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Calculated </a:t>
            </a:r>
            <a:r>
              <a:rPr lang="en-US" sz="2400" dirty="0" smtClean="0"/>
              <a:t>with this formula:</a:t>
            </a:r>
          </a:p>
          <a:p>
            <a:pPr lvl="2"/>
            <a:r>
              <a:rPr lang="en-US" sz="2400" dirty="0" smtClean="0"/>
              <a:t>PI – Personal Taxes = DPI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02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6" name="Picture 4" descr="336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7523"/>
            <a:ext cx="8001000" cy="51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3477" name="Picture 5" descr="FIG 13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9314"/>
            <a:ext cx="703103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3478" name="Picture 6" descr="GraphsInMotion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97123"/>
            <a:ext cx="24384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8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7745505" cy="5029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Understand how economist calculate the success of a nation’s economy</a:t>
            </a:r>
          </a:p>
          <a:p>
            <a:r>
              <a:rPr lang="en-US" sz="2400" dirty="0" smtClean="0"/>
              <a:t>Understand what price inflation is &amp; how it is measured</a:t>
            </a:r>
          </a:p>
          <a:p>
            <a:r>
              <a:rPr lang="en-US" sz="2400" dirty="0" smtClean="0"/>
              <a:t>Understand how laws of supply &amp; demand apply to the economy as a whole</a:t>
            </a:r>
          </a:p>
          <a:p>
            <a:r>
              <a:rPr lang="en-US" sz="2400" dirty="0" smtClean="0"/>
              <a:t>Understand how forces cause fluctuations in the American economy</a:t>
            </a:r>
          </a:p>
          <a:p>
            <a:r>
              <a:rPr lang="en-US" sz="2400" dirty="0" smtClean="0"/>
              <a:t>Understand how economists explain &amp; predict changes in the economy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1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745505" cy="4876800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NATIONAL INCOME ACCOUNTING</a:t>
            </a:r>
          </a:p>
          <a:p>
            <a:pPr lvl="1"/>
            <a:endParaRPr lang="en-US" altLang="en-US" i="1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lvl="1"/>
            <a:r>
              <a:rPr lang="en-US" altLang="en-US" sz="2800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Measurement of the national economy’s performance, dealing with the overall economy’s output and income</a:t>
            </a:r>
          </a:p>
          <a:p>
            <a:pPr lvl="1"/>
            <a:endParaRPr lang="en-US" altLang="en-US" sz="280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lvl="1"/>
            <a:r>
              <a:rPr lang="en-US" alt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This is the way we usually measure the economy's performance</a:t>
            </a:r>
          </a:p>
          <a:p>
            <a:pPr lvl="1"/>
            <a:endParaRPr lang="en-US" altLang="en-US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 Major Characteristics Measure National </a:t>
            </a:r>
            <a:r>
              <a:rPr lang="en-US" altLang="en-US" sz="36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Economy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Gross domestic product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Net domestic product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National income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Personal income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Disposable income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6" name="Picture 4" descr="336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7523"/>
            <a:ext cx="8001000" cy="51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3477" name="Picture 5" descr="FIG 13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9314"/>
            <a:ext cx="703103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3478" name="Picture 6" descr="GraphsInMotion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97123"/>
            <a:ext cx="24384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9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45505" cy="5029200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000000"/>
                </a:solidFill>
              </a:rPr>
              <a:t>GROSS DOMESTIC PRODUCT</a:t>
            </a:r>
          </a:p>
          <a:p>
            <a:pPr lvl="1"/>
            <a:r>
              <a:rPr lang="en-US" altLang="en-US" sz="2000" i="1" dirty="0" smtClean="0">
                <a:solidFill>
                  <a:srgbClr val="000000"/>
                </a:solidFill>
              </a:rPr>
              <a:t>Total dollar value of all final goods &amp; services produced in a nation a single year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Key word: VALUE…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Have to know the dollar value of each item created to measure it’s impact on our economy</a:t>
            </a:r>
          </a:p>
          <a:p>
            <a:pPr lvl="3"/>
            <a:r>
              <a:rPr lang="en-US" altLang="en-US" sz="2000" dirty="0" smtClean="0">
                <a:solidFill>
                  <a:srgbClr val="000000"/>
                </a:solidFill>
              </a:rPr>
              <a:t>Always expressed in dollars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Key word: FINAL…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Goods that are produced to be an input in another good are not counted</a:t>
            </a:r>
          </a:p>
          <a:p>
            <a:pPr lvl="4"/>
            <a:r>
              <a:rPr lang="en-US" altLang="en-US" sz="2000" dirty="0" smtClean="0">
                <a:solidFill>
                  <a:srgbClr val="000000"/>
                </a:solidFill>
              </a:rPr>
              <a:t>This eliminates </a:t>
            </a:r>
            <a:r>
              <a:rPr lang="en-US" altLang="en-US" sz="2000" u="sng" dirty="0" smtClean="0">
                <a:solidFill>
                  <a:srgbClr val="000000"/>
                </a:solidFill>
              </a:rPr>
              <a:t>double counting</a:t>
            </a:r>
          </a:p>
        </p:txBody>
      </p:sp>
    </p:spTree>
    <p:extLst>
      <p:ext uri="{BB962C8B-B14F-4D97-AF65-F5344CB8AC3E}">
        <p14:creationId xmlns:p14="http://schemas.microsoft.com/office/powerpoint/2010/main" val="8698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361_GMH_ETT_8747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172200" cy="49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= C+I+G+X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Economic Categories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7745505" cy="5486400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C = Consumer </a:t>
            </a:r>
            <a:r>
              <a:rPr lang="en-US" altLang="en-US" sz="2400" dirty="0" smtClean="0">
                <a:solidFill>
                  <a:srgbClr val="000000"/>
                </a:solidFill>
              </a:rPr>
              <a:t>Sector </a:t>
            </a:r>
          </a:p>
          <a:p>
            <a:pPr lvl="2"/>
            <a:r>
              <a:rPr lang="en-US" altLang="en-US" sz="2400" dirty="0" smtClean="0">
                <a:solidFill>
                  <a:srgbClr val="000000"/>
                </a:solidFill>
              </a:rPr>
              <a:t>Goods &amp; Services </a:t>
            </a:r>
            <a:r>
              <a:rPr lang="en-US" altLang="en-US" sz="2400" dirty="0">
                <a:solidFill>
                  <a:srgbClr val="000000"/>
                </a:solidFill>
              </a:rPr>
              <a:t>bought directly by </a:t>
            </a:r>
            <a:r>
              <a:rPr lang="en-US" altLang="en-US" sz="2400" dirty="0" smtClean="0">
                <a:solidFill>
                  <a:srgbClr val="000000"/>
                </a:solidFill>
              </a:rPr>
              <a:t>consumers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I = Investment Sector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lvl="2"/>
            <a:r>
              <a:rPr lang="en-US" altLang="en-US" sz="2400" dirty="0" smtClean="0">
                <a:solidFill>
                  <a:srgbClr val="000000"/>
                </a:solidFill>
              </a:rPr>
              <a:t>Business </a:t>
            </a:r>
            <a:r>
              <a:rPr lang="en-US" altLang="en-US" sz="2400" dirty="0">
                <a:solidFill>
                  <a:srgbClr val="000000"/>
                </a:solidFill>
              </a:rPr>
              <a:t>purchases of items used to produce other </a:t>
            </a:r>
            <a:r>
              <a:rPr lang="en-US" altLang="en-US" sz="2400" dirty="0" smtClean="0">
                <a:solidFill>
                  <a:srgbClr val="000000"/>
                </a:solidFill>
              </a:rPr>
              <a:t>goods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G = Government Sector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G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oods &amp; Services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bought by the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government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X = Net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Exports </a:t>
            </a:r>
          </a:p>
          <a:p>
            <a:pPr lvl="2"/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Difference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between what the nation sells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&amp; what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it buys from other countries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lvl="3"/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Positive Number = More Exports than Imports</a:t>
            </a:r>
          </a:p>
          <a:p>
            <a:pPr lvl="3"/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Negative Number = More Imports than Exports</a:t>
            </a:r>
            <a:endParaRPr lang="en-US" alt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87506"/>
          </a:xfrm>
        </p:spPr>
        <p:txBody>
          <a:bodyPr>
            <a:normAutofit/>
          </a:bodyPr>
          <a:lstStyle/>
          <a:p>
            <a:r>
              <a:rPr lang="en-US" sz="4400" dirty="0"/>
              <a:t>Measuring </a:t>
            </a:r>
            <a:r>
              <a:rPr lang="en-US" sz="4400" dirty="0" smtClean="0"/>
              <a:t>NDP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556313" cy="43434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NET DOMESTIC PRODUCT</a:t>
            </a:r>
          </a:p>
          <a:p>
            <a:pPr lvl="1"/>
            <a:r>
              <a:rPr lang="en-US" altLang="en-US" sz="2400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Value of the nation’s total output (GDP) minus the total value lost through depreciation on equipment</a:t>
            </a:r>
            <a:r>
              <a:rPr lang="en-US" altLang="en-US" sz="2400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endParaRPr lang="en-US" altLang="en-US" sz="24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endParaRPr lang="en-US" altLang="en-US" sz="2400" b="1" dirty="0" smtClean="0">
              <a:ea typeface="Times New Roman" pitchFamily="18" charset="0"/>
              <a:cs typeface="Arial" charset="0"/>
            </a:endParaRPr>
          </a:p>
          <a:p>
            <a:r>
              <a:rPr lang="en-US" altLang="en-US" sz="2600" b="1" dirty="0" smtClean="0">
                <a:ea typeface="Times New Roman" pitchFamily="18" charset="0"/>
                <a:cs typeface="Arial" charset="0"/>
              </a:rPr>
              <a:t>DEPRECIATION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</a:t>
            </a:r>
            <a:r>
              <a:rPr lang="en-US" alt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oss of value in durable &amp; capital goods due to wear &amp; tear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Advantag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9042</TotalTime>
  <Words>711</Words>
  <Application>Microsoft Macintosh PowerPoint</Application>
  <PresentationFormat>On-screen Show (4:3)</PresentationFormat>
  <Paragraphs>128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Advantage</vt:lpstr>
      <vt:lpstr>Chapter 13 </vt:lpstr>
      <vt:lpstr>Learning Objectives</vt:lpstr>
      <vt:lpstr>Measuring Performance</vt:lpstr>
      <vt:lpstr>5 Major Characteristics Measure National Economy</vt:lpstr>
      <vt:lpstr>PowerPoint Presentation</vt:lpstr>
      <vt:lpstr>Measuring GDP</vt:lpstr>
      <vt:lpstr>GDP = C+I+G+X</vt:lpstr>
      <vt:lpstr>4 Economic Categories</vt:lpstr>
      <vt:lpstr>Measuring NDP</vt:lpstr>
      <vt:lpstr>Measuring National Income</vt:lpstr>
      <vt:lpstr>5 Categories when measuring National Income…</vt:lpstr>
      <vt:lpstr>Measuring Personal Income</vt:lpstr>
      <vt:lpstr>Measuring Disposable Income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Levi Loofe</dc:creator>
  <cp:lastModifiedBy>LPS LPS</cp:lastModifiedBy>
  <cp:revision>83</cp:revision>
  <cp:lastPrinted>2014-09-17T13:29:35Z</cp:lastPrinted>
  <dcterms:created xsi:type="dcterms:W3CDTF">2013-09-05T07:18:40Z</dcterms:created>
  <dcterms:modified xsi:type="dcterms:W3CDTF">2015-09-22T20:32:51Z</dcterms:modified>
</cp:coreProperties>
</file>