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5" r:id="rId3"/>
    <p:sldId id="294" r:id="rId4"/>
    <p:sldId id="286" r:id="rId5"/>
    <p:sldId id="287" r:id="rId6"/>
    <p:sldId id="296" r:id="rId7"/>
    <p:sldId id="288" r:id="rId8"/>
    <p:sldId id="295" r:id="rId9"/>
    <p:sldId id="289" r:id="rId10"/>
    <p:sldId id="290" r:id="rId11"/>
    <p:sldId id="291" r:id="rId12"/>
    <p:sldId id="292" r:id="rId13"/>
    <p:sldId id="293" r:id="rId14"/>
  </p:sldIdLst>
  <p:sldSz cx="9144000" cy="7315200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645" autoAdjust="0"/>
  </p:normalViewPr>
  <p:slideViewPr>
    <p:cSldViewPr>
      <p:cViewPr varScale="1">
        <p:scale>
          <a:sx n="71" d="100"/>
          <a:sy n="71" d="100"/>
        </p:scale>
        <p:origin x="-1984" y="-120"/>
      </p:cViewPr>
      <p:guideLst>
        <p:guide orient="horz" pos="230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005" y="2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89E9049-F052-4D42-9E76-060800195B72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670728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005" y="6670728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CE09CBE-526D-4930-951E-9C4062ECE7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9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5" y="2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7C1EFD85-8251-45E2-B70C-C29B4C9CBE01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09900" y="527050"/>
            <a:ext cx="3290888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5"/>
            <a:ext cx="7447280" cy="31603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6670728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5" y="6670728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2DC8307-4DA7-44A6-922F-B54DFB45C9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63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9900" y="527050"/>
            <a:ext cx="3290888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u="sng" dirty="0" smtClean="0"/>
              <a:t>SPOTLIGHT VIDEO</a:t>
            </a:r>
          </a:p>
          <a:p>
            <a:r>
              <a:rPr lang="en-US" b="0" u="none" dirty="0" smtClean="0"/>
              <a:t>http://www.glencoe.com/video_library/index_with_mods.php?PROGRAM=9780078747663&amp;VIDEO=3948&amp;CHAPTER=12&amp;MODE=2</a:t>
            </a:r>
            <a:endParaRPr lang="en-US" b="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041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9900" y="527050"/>
            <a:ext cx="3290888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</a:t>
            </a:r>
            <a:r>
              <a:rPr lang="en-US" b="1" baseline="0" dirty="0" smtClean="0"/>
              <a:t> 321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42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9900" y="527050"/>
            <a:ext cx="3290888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</a:t>
            </a:r>
            <a:r>
              <a:rPr lang="en-US" b="1" baseline="0" dirty="0" smtClean="0"/>
              <a:t> 321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0374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9900" y="527050"/>
            <a:ext cx="3290888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321</a:t>
            </a:r>
          </a:p>
          <a:p>
            <a:endParaRPr lang="en-US" dirty="0" smtClean="0"/>
          </a:p>
          <a:p>
            <a:r>
              <a:rPr lang="en-US" dirty="0" smtClean="0"/>
              <a:t>Note on Mediation &amp; Arbitration from BUSINESS LAW class</a:t>
            </a:r>
            <a:endParaRPr lang="en-US" baseline="0" dirty="0" smtClean="0"/>
          </a:p>
          <a:p>
            <a:pPr marL="174982" indent="-174982">
              <a:buFontTx/>
              <a:buChar char="-"/>
            </a:pPr>
            <a:r>
              <a:rPr lang="en-US" b="1" u="sng" baseline="0" dirty="0" smtClean="0"/>
              <a:t>Mediation</a:t>
            </a:r>
            <a:r>
              <a:rPr lang="en-US" baseline="0" dirty="0" smtClean="0"/>
              <a:t> is NOT legally binding.</a:t>
            </a:r>
          </a:p>
          <a:p>
            <a:pPr marL="641600" lvl="1" indent="-174982">
              <a:buFontTx/>
              <a:buChar char="-"/>
            </a:pPr>
            <a:r>
              <a:rPr lang="en-US" baseline="0" dirty="0" smtClean="0"/>
              <a:t>These are SUGGESTIONS done by a third party, but the decisions of a mediator do not have to be followed if a party does not wish.</a:t>
            </a:r>
          </a:p>
          <a:p>
            <a:pPr marL="174982" indent="-174982">
              <a:buFontTx/>
              <a:buChar char="-"/>
            </a:pPr>
            <a:r>
              <a:rPr lang="en-US" baseline="0" dirty="0" smtClean="0"/>
              <a:t>Arbitration IS LEGALLY BINDING.</a:t>
            </a:r>
          </a:p>
          <a:p>
            <a:pPr marL="641600" lvl="1" indent="-174982">
              <a:buFontTx/>
              <a:buChar char="-"/>
            </a:pPr>
            <a:r>
              <a:rPr lang="en-US" baseline="0" dirty="0" smtClean="0"/>
              <a:t>These are not just suggestions but what both sides MUST DO since they agreed to the decisions of the arbitrator.  Even if they are not completely satisfied.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27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9900" y="527050"/>
            <a:ext cx="3290888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322 (Strike</a:t>
            </a:r>
            <a:r>
              <a:rPr lang="en-US" b="1" baseline="0" dirty="0" smtClean="0"/>
              <a:t> is defined on p 317)</a:t>
            </a:r>
          </a:p>
          <a:p>
            <a:endParaRPr lang="en-US" b="0" baseline="0" dirty="0" smtClean="0"/>
          </a:p>
          <a:p>
            <a:r>
              <a:rPr lang="en-US" b="0" dirty="0" smtClean="0"/>
              <a:t>No</a:t>
            </a:r>
            <a:r>
              <a:rPr lang="en-US" b="0" baseline="0" dirty="0" smtClean="0"/>
              <a:t> there is not a 3 strikes your out system in union/management talks </a:t>
            </a:r>
            <a:r>
              <a:rPr lang="en-US" b="0" baseline="0" dirty="0" smtClean="0">
                <a:sym typeface="Wingdings" pitchFamily="2" charset="2"/>
              </a:rPr>
              <a:t></a:t>
            </a:r>
          </a:p>
          <a:p>
            <a:endParaRPr lang="en-US" b="0" baseline="0" dirty="0" smtClean="0">
              <a:sym typeface="Wingdings" pitchFamily="2" charset="2"/>
            </a:endParaRPr>
          </a:p>
          <a:p>
            <a:r>
              <a:rPr lang="en-US" b="0" dirty="0" smtClean="0"/>
              <a:t>Keep in mind that a strike does not just hurt the company…</a:t>
            </a:r>
          </a:p>
          <a:p>
            <a:r>
              <a:rPr lang="en-US" b="1" dirty="0" smtClean="0"/>
              <a:t>ASK</a:t>
            </a:r>
            <a:r>
              <a:rPr lang="en-US" b="1" baseline="0" dirty="0" smtClean="0"/>
              <a:t> THE STUDENTS TO THINK ABOUT WHO ELSE GETS HURT BY A STRIKE?</a:t>
            </a:r>
            <a:endParaRPr lang="en-US" b="0" baseline="0" dirty="0" smtClean="0"/>
          </a:p>
          <a:p>
            <a:pPr marL="174982" indent="-174982" defTabSz="933237">
              <a:buFontTx/>
              <a:buChar char="-"/>
              <a:defRPr/>
            </a:pPr>
            <a:r>
              <a:rPr lang="en-US" b="0" baseline="0" dirty="0" smtClean="0"/>
              <a:t>Union employees</a:t>
            </a:r>
          </a:p>
          <a:p>
            <a:pPr marL="641600" lvl="1" indent="-174982" defTabSz="933237">
              <a:buFontTx/>
              <a:buChar char="-"/>
              <a:defRPr/>
            </a:pPr>
            <a:r>
              <a:rPr lang="en-US" b="0" baseline="0" dirty="0" smtClean="0"/>
              <a:t>This is a sacrifice for them.  They are not on a “paid vacation”</a:t>
            </a:r>
          </a:p>
          <a:p>
            <a:pPr marL="641600" lvl="1" indent="-174982" defTabSz="933237">
              <a:buFontTx/>
              <a:buChar char="-"/>
              <a:defRPr/>
            </a:pPr>
            <a:r>
              <a:rPr lang="en-US" b="0" baseline="0" dirty="0" smtClean="0"/>
              <a:t>They may receive some compensation from the union, but not the same as what they would get if they were working</a:t>
            </a:r>
            <a:endParaRPr lang="en-US" b="1" dirty="0" smtClean="0"/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Non-union employees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Although they are going to work, there is only so much they can do without the union employees there</a:t>
            </a:r>
          </a:p>
          <a:p>
            <a:pPr marL="1108219" lvl="2" indent="-174982">
              <a:buFontTx/>
              <a:buChar char="-"/>
            </a:pPr>
            <a:r>
              <a:rPr lang="en-US" b="0" baseline="0" dirty="0" smtClean="0"/>
              <a:t>If it last long enough they might be put on unpaid leave until the contract has been negotiated and the business can resume normal operations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If the strike shuts down the business permanently they will lose their jobs due to the actions of others</a:t>
            </a:r>
          </a:p>
          <a:p>
            <a:pPr marL="174982" indent="-174982">
              <a:buFontTx/>
              <a:buChar char="-"/>
            </a:pPr>
            <a:r>
              <a:rPr lang="en-US" b="0" baseline="0" dirty="0" smtClean="0"/>
              <a:t>The community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Employees not earning money will not spend money (or as much of it as before)</a:t>
            </a:r>
          </a:p>
          <a:p>
            <a:pPr marL="1108219" lvl="2" indent="-174982">
              <a:buFontTx/>
              <a:buChar char="-"/>
            </a:pPr>
            <a:r>
              <a:rPr lang="en-US" b="0" baseline="0" dirty="0" smtClean="0"/>
              <a:t>Less revenue for other businesses and for the government via sales tax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91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9900" y="527050"/>
            <a:ext cx="3290888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322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Ask the students why a boycott might not be a good idea??</a:t>
            </a:r>
          </a:p>
          <a:p>
            <a:r>
              <a:rPr lang="en-US" b="1" dirty="0" smtClean="0"/>
              <a:t>-ENTER-</a:t>
            </a:r>
          </a:p>
          <a:p>
            <a:pPr marL="174982" indent="-174982">
              <a:buFontTx/>
              <a:buChar char="-"/>
            </a:pPr>
            <a:r>
              <a:rPr lang="en-US" b="0" dirty="0" smtClean="0"/>
              <a:t>MAY</a:t>
            </a:r>
            <a:r>
              <a:rPr lang="en-US" b="0" baseline="0" dirty="0" smtClean="0"/>
              <a:t> PERMANENTLY LOSE CUSTOMERS TO COMPETITORS!!!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Asking customers to go to another company for a good…they may have never tried the other company’s good until they had to</a:t>
            </a:r>
          </a:p>
          <a:p>
            <a:pPr marL="1108219" lvl="2" indent="-174982">
              <a:buFontTx/>
              <a:buChar char="-"/>
            </a:pPr>
            <a:r>
              <a:rPr lang="en-US" b="0" baseline="0" dirty="0" smtClean="0"/>
              <a:t>If they like it better, you just lost a customer forever</a:t>
            </a:r>
          </a:p>
          <a:p>
            <a:pPr marL="641600" lvl="1" indent="-174982">
              <a:buFontTx/>
              <a:buChar char="-"/>
            </a:pPr>
            <a:r>
              <a:rPr lang="en-US" b="0" baseline="0" dirty="0" smtClean="0"/>
              <a:t>If the strike lasts too long they may get tired of waiting and may decide not to buy that product again just because of the </a:t>
            </a:r>
            <a:r>
              <a:rPr lang="en-US" b="0" baseline="0" dirty="0" err="1" smtClean="0"/>
              <a:t>inconvienence</a:t>
            </a:r>
            <a:endParaRPr lang="en-US" b="0" baseline="0" dirty="0" smtClean="0"/>
          </a:p>
          <a:p>
            <a:pPr marL="1108219" lvl="2" indent="-174982">
              <a:buFontTx/>
              <a:buChar char="-"/>
            </a:pPr>
            <a:r>
              <a:rPr lang="en-US" b="1" i="1" baseline="0" dirty="0" smtClean="0"/>
              <a:t>Believe it or not…customer care grudges…and they remember!!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35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9900" y="527050"/>
            <a:ext cx="3290888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323</a:t>
            </a:r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Ask students where</a:t>
            </a:r>
            <a:r>
              <a:rPr lang="en-US" b="0" baseline="0" dirty="0" smtClean="0"/>
              <a:t> they have heard the term “lockout” before?</a:t>
            </a:r>
          </a:p>
          <a:p>
            <a:r>
              <a:rPr lang="en-US" b="1" baseline="0" dirty="0" smtClean="0"/>
              <a:t>-ENTER-</a:t>
            </a:r>
            <a:endParaRPr lang="en-US" b="0" baseline="0" dirty="0" smtClean="0"/>
          </a:p>
          <a:p>
            <a:endParaRPr lang="en-US" b="1" dirty="0" smtClean="0"/>
          </a:p>
          <a:p>
            <a:r>
              <a:rPr lang="en-US" b="0" dirty="0" smtClean="0"/>
              <a:t>Ask</a:t>
            </a:r>
            <a:r>
              <a:rPr lang="en-US" b="0" baseline="0" dirty="0" smtClean="0"/>
              <a:t> students which Labor-Management Act allows the President of the US to get involved and under what reasons</a:t>
            </a:r>
          </a:p>
          <a:p>
            <a:r>
              <a:rPr lang="en-US" b="1" baseline="0" dirty="0" smtClean="0"/>
              <a:t>-ENTER-</a:t>
            </a:r>
            <a:endParaRPr lang="en-US" b="0" baseline="0" dirty="0" smtClean="0"/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211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9900" y="527050"/>
            <a:ext cx="3290888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PAGE 324</a:t>
            </a:r>
          </a:p>
          <a:p>
            <a:endParaRPr lang="en-US" b="1" dirty="0" smtClean="0"/>
          </a:p>
          <a:p>
            <a:r>
              <a:rPr lang="en-US" b="0" dirty="0" smtClean="0"/>
              <a:t>Also notes that corruption</a:t>
            </a:r>
            <a:r>
              <a:rPr lang="en-US" b="0" baseline="0" dirty="0" smtClean="0"/>
              <a:t> among labor leaders, at times, have damaged the reputation and credibility of organized labor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38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09900" y="527050"/>
            <a:ext cx="3290888" cy="26336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smtClean="0"/>
              <a:t>PAGE 324</a:t>
            </a:r>
            <a:endParaRPr lang="en-US" b="1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DC8307-4DA7-44A6-922F-B54DFB45C9C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601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72454"/>
            <a:ext cx="777240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45280"/>
            <a:ext cx="640080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1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23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948"/>
            <a:ext cx="205740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948"/>
            <a:ext cx="601980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67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38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700694"/>
            <a:ext cx="7772400" cy="145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100495"/>
            <a:ext cx="7772400" cy="16001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619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06880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6880"/>
            <a:ext cx="4038600" cy="482769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65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37454"/>
            <a:ext cx="4040188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867"/>
            <a:ext cx="4040188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637454"/>
            <a:ext cx="4041775" cy="68241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319867"/>
            <a:ext cx="4041775" cy="421470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38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226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24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91253"/>
            <a:ext cx="3008313" cy="1239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91254"/>
            <a:ext cx="5111750" cy="624332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30774"/>
            <a:ext cx="3008313" cy="50038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080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120640"/>
            <a:ext cx="5486400" cy="6045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53627"/>
            <a:ext cx="5486400" cy="43891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725161"/>
            <a:ext cx="5486400" cy="8585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38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92947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6880"/>
            <a:ext cx="8229600" cy="48276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780107"/>
            <a:ext cx="2133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58DA7-0C14-465A-A7E2-3956FF30AB63}" type="datetimeFigureOut">
              <a:rPr lang="en-US" smtClean="0"/>
              <a:t>9/17/15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780107"/>
            <a:ext cx="2895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780107"/>
            <a:ext cx="2133600" cy="3894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53D6C-1B63-4650-9248-0E24068DF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7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American Labor Force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12</a:t>
            </a:r>
          </a:p>
          <a:p>
            <a:r>
              <a:rPr lang="en-US" dirty="0" smtClean="0"/>
              <a:t>Section 3</a:t>
            </a:r>
          </a:p>
          <a:p>
            <a:r>
              <a:rPr lang="en-US" dirty="0" smtClean="0"/>
              <a:t>Southwest High School</a:t>
            </a:r>
          </a:p>
        </p:txBody>
      </p:sp>
    </p:spTree>
    <p:extLst>
      <p:ext uri="{BB962C8B-B14F-4D97-AF65-F5344CB8AC3E}">
        <p14:creationId xmlns:p14="http://schemas.microsoft.com/office/powerpoint/2010/main" val="434152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457200"/>
            <a:ext cx="7024744" cy="854545"/>
          </a:xfrm>
        </p:spPr>
        <p:txBody>
          <a:bodyPr>
            <a:normAutofit/>
          </a:bodyPr>
          <a:lstStyle/>
          <a:p>
            <a:r>
              <a:rPr lang="en-US" dirty="0" smtClean="0"/>
              <a:t>Tactics Used by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620000" cy="5461000"/>
          </a:xfrm>
        </p:spPr>
        <p:txBody>
          <a:bodyPr>
            <a:normAutofit/>
          </a:bodyPr>
          <a:lstStyle/>
          <a:p>
            <a:r>
              <a:rPr lang="en-US" b="1" dirty="0" smtClean="0"/>
              <a:t>LOCKOUTS</a:t>
            </a:r>
            <a:endParaRPr lang="en-US" dirty="0" smtClean="0"/>
          </a:p>
          <a:p>
            <a:pPr lvl="2"/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pPr lvl="2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NBA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, NFL, MLB, 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NHL</a:t>
            </a:r>
          </a:p>
          <a:p>
            <a:pPr marL="685800" lvl="2" indent="0">
              <a:buNone/>
            </a:pPr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b="1" dirty="0" smtClean="0"/>
              <a:t>INJUNCTIONS</a:t>
            </a:r>
          </a:p>
          <a:p>
            <a:pPr lvl="1"/>
            <a:endParaRPr lang="en-US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Taft</a:t>
            </a:r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-Hartley Act</a:t>
            </a:r>
          </a:p>
          <a:p>
            <a:pPr lvl="2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Allows the President to delay/halt a strike</a:t>
            </a:r>
          </a:p>
          <a:p>
            <a:pPr lvl="3"/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Only if it will endanger the nation’s safety/health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119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1" y="812800"/>
            <a:ext cx="7024744" cy="1219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Accomplishments of</a:t>
            </a:r>
            <a:br>
              <a:rPr lang="en-US" dirty="0" smtClean="0"/>
            </a:br>
            <a:r>
              <a:rPr lang="en-US" dirty="0" smtClean="0"/>
              <a:t>“The Modern Union Era”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13280"/>
            <a:ext cx="7696200" cy="4714240"/>
          </a:xfrm>
        </p:spPr>
        <p:txBody>
          <a:bodyPr>
            <a:normAutofit/>
          </a:bodyPr>
          <a:lstStyle/>
          <a:p>
            <a:pPr marL="365760" lvl="1" indent="0">
              <a:buNone/>
            </a:pPr>
            <a:r>
              <a:rPr lang="en-US" b="1" dirty="0" smtClean="0"/>
              <a:t>Union and Non-Union Workers have BOTH gained…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3682638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0"/>
            <a:ext cx="7024744" cy="854545"/>
          </a:xfrm>
        </p:spPr>
        <p:txBody>
          <a:bodyPr/>
          <a:lstStyle/>
          <a:p>
            <a:r>
              <a:rPr lang="en-US" dirty="0" smtClean="0"/>
              <a:t>Decline of Unions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696200" cy="5450840"/>
          </a:xfrm>
        </p:spPr>
        <p:txBody>
          <a:bodyPr>
            <a:normAutofit/>
          </a:bodyPr>
          <a:lstStyle/>
          <a:p>
            <a:r>
              <a:rPr lang="en-US" dirty="0" smtClean="0"/>
              <a:t>Because of these accomplishments…</a:t>
            </a:r>
          </a:p>
          <a:p>
            <a:endParaRPr lang="en-US" dirty="0" smtClean="0"/>
          </a:p>
          <a:p>
            <a:r>
              <a:rPr lang="en-US" dirty="0" smtClean="0"/>
              <a:t>Nature </a:t>
            </a:r>
            <a:r>
              <a:rPr lang="en-US" dirty="0" smtClean="0"/>
              <a:t>of the economy has changed</a:t>
            </a:r>
          </a:p>
          <a:p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 smtClean="0"/>
              <a:t>believe…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Employers </a:t>
            </a:r>
            <a:r>
              <a:rPr lang="en-US" dirty="0" smtClean="0"/>
              <a:t>argue union rules decrease </a:t>
            </a:r>
            <a:r>
              <a:rPr lang="en-US" dirty="0" smtClean="0"/>
              <a:t>productivity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75873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04801"/>
            <a:ext cx="8077200" cy="660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799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Negotiations…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COLLECTIVE </a:t>
            </a:r>
            <a:r>
              <a:rPr lang="en-US" b="1" dirty="0" smtClean="0"/>
              <a:t>BARGAINING</a:t>
            </a:r>
          </a:p>
          <a:p>
            <a:pPr marL="6858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7821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1042417" y="1056640"/>
            <a:ext cx="3419856" cy="5136896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Companies want to keep labor cost </a:t>
            </a:r>
            <a:r>
              <a:rPr lang="en-US" dirty="0" smtClean="0"/>
              <a:t>low…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5152" y="1056642"/>
            <a:ext cx="3813048" cy="5136895"/>
          </a:xfrm>
        </p:spPr>
        <p:txBody>
          <a:bodyPr/>
          <a:lstStyle/>
          <a:p>
            <a:pPr marL="68580" indent="0">
              <a:buNone/>
            </a:pPr>
            <a:r>
              <a:rPr lang="en-US" dirty="0"/>
              <a:t>Unions want increased wages &amp; </a:t>
            </a:r>
            <a:r>
              <a:rPr lang="en-US" dirty="0" smtClean="0"/>
              <a:t>benefits…</a:t>
            </a:r>
          </a:p>
          <a:p>
            <a:pPr marL="6858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454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1" y="812801"/>
            <a:ext cx="7024744" cy="1017105"/>
          </a:xfrm>
        </p:spPr>
        <p:txBody>
          <a:bodyPr>
            <a:normAutofit/>
          </a:bodyPr>
          <a:lstStyle/>
          <a:p>
            <a:r>
              <a:rPr lang="en-US" dirty="0" smtClean="0"/>
              <a:t>Contract Issues include…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4" y="2113282"/>
            <a:ext cx="7109908" cy="4108191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Working </a:t>
            </a:r>
            <a:r>
              <a:rPr lang="en-US" sz="2800" dirty="0" smtClean="0"/>
              <a:t>Hours</a:t>
            </a:r>
          </a:p>
          <a:p>
            <a:r>
              <a:rPr lang="en-US" sz="2800" dirty="0" smtClean="0"/>
              <a:t>Fringe Benefits</a:t>
            </a:r>
          </a:p>
          <a:p>
            <a:r>
              <a:rPr lang="en-US" b="1" dirty="0" smtClean="0"/>
              <a:t>COST</a:t>
            </a:r>
            <a:r>
              <a:rPr lang="en-US" b="1" dirty="0" smtClean="0"/>
              <a:t>-OF-LIVING ADJUSTMENTS (COLA)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sz="2800" dirty="0" smtClean="0"/>
              <a:t>Normally </a:t>
            </a:r>
            <a:r>
              <a:rPr lang="en-US" sz="2800" dirty="0" smtClean="0"/>
              <a:t>concluded in a friendly manner</a:t>
            </a:r>
          </a:p>
          <a:p>
            <a:pPr lvl="1"/>
            <a:r>
              <a:rPr lang="en-US" sz="2400" dirty="0" smtClean="0"/>
              <a:t>Both sides feel satisfied with results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858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812801"/>
            <a:ext cx="7024744" cy="10171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if things are not friendly?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032000"/>
            <a:ext cx="7696200" cy="4551680"/>
          </a:xfrm>
        </p:spPr>
        <p:txBody>
          <a:bodyPr>
            <a:normAutofit/>
          </a:bodyPr>
          <a:lstStyle/>
          <a:p>
            <a:r>
              <a:rPr lang="en-US" b="1" dirty="0" smtClean="0"/>
              <a:t>MEDIATION</a:t>
            </a:r>
            <a:endParaRPr lang="en-US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  <a:p>
            <a:r>
              <a:rPr lang="en-US" b="1" dirty="0" smtClean="0"/>
              <a:t>ARBITRATION</a:t>
            </a:r>
            <a:endParaRPr lang="en-US" b="1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81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819400" y="1676400"/>
            <a:ext cx="3313355" cy="3125679"/>
          </a:xfrm>
        </p:spPr>
        <p:txBody>
          <a:bodyPr>
            <a:normAutofit/>
          </a:bodyPr>
          <a:lstStyle/>
          <a:p>
            <a:r>
              <a:rPr lang="en-US" dirty="0" smtClean="0"/>
              <a:t>What if that doesn’t resolve it?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324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1" y="894081"/>
            <a:ext cx="7024744" cy="935825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Strike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4" y="2032000"/>
            <a:ext cx="7262308" cy="479552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b="1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49182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731521"/>
            <a:ext cx="7024744" cy="935825"/>
          </a:xfrm>
        </p:spPr>
        <p:txBody>
          <a:bodyPr>
            <a:normAutofit/>
          </a:bodyPr>
          <a:lstStyle/>
          <a:p>
            <a:r>
              <a:rPr lang="en-US" b="1" dirty="0" smtClean="0"/>
              <a:t>PICKETING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50720"/>
            <a:ext cx="7543800" cy="471424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54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12801"/>
            <a:ext cx="7534835" cy="85454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the Community Involved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032000"/>
            <a:ext cx="6777318" cy="479552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BOYCOTT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  <a:p>
            <a:pPr marL="68580" indent="0" algn="ctr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MAY PERMANENTLY LOSE CUSTOMERS TO THEIR COMPETITORS!!!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368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17603</TotalTime>
  <Words>643</Words>
  <Application>Microsoft Macintosh PowerPoint</Application>
  <PresentationFormat>Custom</PresentationFormat>
  <Paragraphs>115</Paragraphs>
  <Slides>13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The American Labor Force</vt:lpstr>
      <vt:lpstr>Negotiations…</vt:lpstr>
      <vt:lpstr>PowerPoint Presentation</vt:lpstr>
      <vt:lpstr>Contract Issues include…</vt:lpstr>
      <vt:lpstr>What if things are not friendly?</vt:lpstr>
      <vt:lpstr>What if that doesn’t resolve it?</vt:lpstr>
      <vt:lpstr>Strike</vt:lpstr>
      <vt:lpstr>PICKETING</vt:lpstr>
      <vt:lpstr>Getting the Community Involved</vt:lpstr>
      <vt:lpstr>Tactics Used by Management</vt:lpstr>
      <vt:lpstr>Accomplishments of “The Modern Union Era”</vt:lpstr>
      <vt:lpstr>Decline of Unions</vt:lpstr>
      <vt:lpstr>PowerPoint Presentation</vt:lpstr>
    </vt:vector>
  </TitlesOfParts>
  <Company>Lincoln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 Labor Force</dc:title>
  <dc:creator>LPS</dc:creator>
  <cp:lastModifiedBy>LPS LPS</cp:lastModifiedBy>
  <cp:revision>62</cp:revision>
  <cp:lastPrinted>2013-09-19T19:19:44Z</cp:lastPrinted>
  <dcterms:created xsi:type="dcterms:W3CDTF">2013-09-06T10:35:15Z</dcterms:created>
  <dcterms:modified xsi:type="dcterms:W3CDTF">2015-09-18T00:19:30Z</dcterms:modified>
</cp:coreProperties>
</file>