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94" r:id="rId4"/>
    <p:sldId id="285" r:id="rId5"/>
    <p:sldId id="295" r:id="rId6"/>
    <p:sldId id="286" r:id="rId7"/>
    <p:sldId id="287" r:id="rId8"/>
    <p:sldId id="296" r:id="rId9"/>
    <p:sldId id="288" r:id="rId10"/>
    <p:sldId id="297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45" autoAdjust="0"/>
  </p:normalViewPr>
  <p:slideViewPr>
    <p:cSldViewPr>
      <p:cViewPr varScale="1">
        <p:scale>
          <a:sx n="76" d="100"/>
          <a:sy n="76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9E9049-F052-4D42-9E76-060800195B72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09CBE-526D-4930-951E-9C4062ECE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1EFD85-8251-45E2-B70C-C29B4C9CBE0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DC8307-4DA7-44A6-922F-B54DFB45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u="sng" dirty="0" smtClean="0"/>
              <a:t>SPOTLIGHT VIDEO</a:t>
            </a:r>
          </a:p>
          <a:p>
            <a:r>
              <a:rPr lang="en-US" b="0" u="none" dirty="0" smtClean="0"/>
              <a:t>http://www.glencoe.com/video_library/index_with_mods.php?PROGRAM=9780078747663&amp;VIDEO=3948&amp;CHAPTER=12&amp;MODE=2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1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PAGE 324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 defTabSz="933237">
              <a:buFontTx/>
              <a:buChar char="-"/>
              <a:defRPr/>
            </a:pPr>
            <a:r>
              <a:rPr lang="en-US" dirty="0" smtClean="0"/>
              <a:t>They</a:t>
            </a:r>
            <a:r>
              <a:rPr lang="en-US" baseline="0" dirty="0" smtClean="0"/>
              <a:t> should find someone next to them</a:t>
            </a:r>
          </a:p>
          <a:p>
            <a:pPr marL="174982" indent="-174982" defTabSz="933237">
              <a:buFontTx/>
              <a:buChar char="-"/>
              <a:defRPr/>
            </a:pPr>
            <a:r>
              <a:rPr lang="en-US" baseline="0" dirty="0" smtClean="0"/>
              <a:t>Discuss &amp; write down their answers to the prompts</a:t>
            </a:r>
          </a:p>
          <a:p>
            <a:pPr marL="174982" indent="-174982" defTabSz="933237">
              <a:buFontTx/>
              <a:buChar char="-"/>
              <a:defRPr/>
            </a:pPr>
            <a:r>
              <a:rPr lang="en-US" baseline="0" dirty="0" smtClean="0"/>
              <a:t>Discuss as a class</a:t>
            </a:r>
          </a:p>
          <a:p>
            <a:pPr marL="174982" indent="-174982" defTabSz="933237">
              <a:buFontTx/>
              <a:buChar char="-"/>
              <a:defRPr/>
            </a:pPr>
            <a:r>
              <a:rPr lang="en-US" baseline="0" dirty="0" smtClean="0"/>
              <a:t>Go around the room and grade for completion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</a:t>
            </a:r>
            <a:r>
              <a:rPr lang="en-US" b="1" baseline="0" dirty="0" smtClean="0"/>
              <a:t> 321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</a:t>
            </a:r>
            <a:r>
              <a:rPr lang="en-US" b="1" baseline="0" dirty="0" smtClean="0"/>
              <a:t> 321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3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321</a:t>
            </a:r>
          </a:p>
          <a:p>
            <a:endParaRPr lang="en-US" dirty="0" smtClean="0"/>
          </a:p>
          <a:p>
            <a:r>
              <a:rPr lang="en-US" dirty="0" smtClean="0"/>
              <a:t>Note on Mediation &amp; Arbitration from BUSINESS LAW class</a:t>
            </a:r>
            <a:endParaRPr lang="en-US" baseline="0" dirty="0" smtClean="0"/>
          </a:p>
          <a:p>
            <a:pPr marL="174982" indent="-174982">
              <a:buFontTx/>
              <a:buChar char="-"/>
            </a:pPr>
            <a:r>
              <a:rPr lang="en-US" b="1" u="sng" baseline="0" dirty="0" smtClean="0"/>
              <a:t>Mediation</a:t>
            </a:r>
            <a:r>
              <a:rPr lang="en-US" baseline="0" dirty="0" smtClean="0"/>
              <a:t> is NOT legally binding.</a:t>
            </a:r>
          </a:p>
          <a:p>
            <a:pPr marL="641600" lvl="1" indent="-174982">
              <a:buFontTx/>
              <a:buChar char="-"/>
            </a:pPr>
            <a:r>
              <a:rPr lang="en-US" baseline="0" dirty="0" smtClean="0"/>
              <a:t>These are SUGGESTIONS done by a third party, but the decisions of a mediator do not have to be followed if a party does not wish.</a:t>
            </a:r>
          </a:p>
          <a:p>
            <a:pPr marL="174982" indent="-174982">
              <a:buFontTx/>
              <a:buChar char="-"/>
            </a:pPr>
            <a:r>
              <a:rPr lang="en-US" baseline="0" dirty="0" smtClean="0"/>
              <a:t>Arbitration IS LEGALLY BINDING.</a:t>
            </a:r>
          </a:p>
          <a:p>
            <a:pPr marL="641600" lvl="1" indent="-174982">
              <a:buFontTx/>
              <a:buChar char="-"/>
            </a:pPr>
            <a:r>
              <a:rPr lang="en-US" baseline="0" dirty="0" smtClean="0"/>
              <a:t>These are not just suggestions but what both sides MUST DO since they agreed to the decisions of the arbitrator.  Even if they are not completely satisfied.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7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322 (Strike</a:t>
            </a:r>
            <a:r>
              <a:rPr lang="en-US" b="1" baseline="0" dirty="0" smtClean="0"/>
              <a:t> is defined on p 317)</a:t>
            </a:r>
          </a:p>
          <a:p>
            <a:endParaRPr lang="en-US" b="0" baseline="0" dirty="0" smtClean="0"/>
          </a:p>
          <a:p>
            <a:r>
              <a:rPr lang="en-US" b="0" dirty="0" smtClean="0"/>
              <a:t>No</a:t>
            </a:r>
            <a:r>
              <a:rPr lang="en-US" b="0" baseline="0" dirty="0" smtClean="0"/>
              <a:t> there is not a 3 strikes your out system in union/management talks </a:t>
            </a:r>
            <a:r>
              <a:rPr lang="en-US" b="0" baseline="0" dirty="0" smtClean="0">
                <a:sym typeface="Wingdings" pitchFamily="2" charset="2"/>
              </a:rPr>
              <a:t></a:t>
            </a:r>
          </a:p>
          <a:p>
            <a:endParaRPr lang="en-US" b="0" baseline="0" dirty="0" smtClean="0">
              <a:sym typeface="Wingdings" pitchFamily="2" charset="2"/>
            </a:endParaRPr>
          </a:p>
          <a:p>
            <a:r>
              <a:rPr lang="en-US" b="0" dirty="0" smtClean="0"/>
              <a:t>Keep in mind that a strike does not just hurt the company…</a:t>
            </a:r>
          </a:p>
          <a:p>
            <a:r>
              <a:rPr lang="en-US" b="1" dirty="0" smtClean="0"/>
              <a:t>ASK</a:t>
            </a:r>
            <a:r>
              <a:rPr lang="en-US" b="1" baseline="0" dirty="0" smtClean="0"/>
              <a:t> THE STUDENTS TO THINK ABOUT WHO ELSE GETS HURT BY A STRIKE?</a:t>
            </a:r>
            <a:endParaRPr lang="en-US" b="0" baseline="0" dirty="0" smtClean="0"/>
          </a:p>
          <a:p>
            <a:pPr marL="174982" indent="-174982" defTabSz="933237">
              <a:buFontTx/>
              <a:buChar char="-"/>
              <a:defRPr/>
            </a:pPr>
            <a:r>
              <a:rPr lang="en-US" b="0" baseline="0" dirty="0" smtClean="0"/>
              <a:t>Union employees</a:t>
            </a:r>
          </a:p>
          <a:p>
            <a:pPr marL="641600" lvl="1" indent="-174982" defTabSz="933237">
              <a:buFontTx/>
              <a:buChar char="-"/>
              <a:defRPr/>
            </a:pPr>
            <a:r>
              <a:rPr lang="en-US" b="0" baseline="0" dirty="0" smtClean="0"/>
              <a:t>This is a sacrifice for them.  They are not on a “paid vacation”</a:t>
            </a:r>
          </a:p>
          <a:p>
            <a:pPr marL="641600" lvl="1" indent="-174982" defTabSz="933237">
              <a:buFontTx/>
              <a:buChar char="-"/>
              <a:defRPr/>
            </a:pPr>
            <a:r>
              <a:rPr lang="en-US" b="0" baseline="0" dirty="0" smtClean="0"/>
              <a:t>They may receive some compensation from the union, but not the same as what they would get if they were working</a:t>
            </a:r>
            <a:endParaRPr lang="en-US" b="1" dirty="0" smtClean="0"/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Non-union employees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Although they are going to work, there is only so much they can do without the union employees there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If it last long enough they might be put on unpaid leave until the contract has been negotiated and the business can resume normal operations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If the strike shuts down the business permanently they will lose their jobs due to the actions of others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The community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Employees not earning money will not spend money (or as much of it as before)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Less revenue for other businesses and for the government via sales 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9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322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Ask the students why a boycott might not be a good idea??</a:t>
            </a:r>
          </a:p>
          <a:p>
            <a:r>
              <a:rPr lang="en-US" b="1" dirty="0" smtClean="0"/>
              <a:t>-ENTER-</a:t>
            </a:r>
          </a:p>
          <a:p>
            <a:pPr marL="174982" indent="-174982">
              <a:buFontTx/>
              <a:buChar char="-"/>
            </a:pPr>
            <a:r>
              <a:rPr lang="en-US" b="0" dirty="0" smtClean="0"/>
              <a:t>MAY</a:t>
            </a:r>
            <a:r>
              <a:rPr lang="en-US" b="0" baseline="0" dirty="0" smtClean="0"/>
              <a:t> PERMANENTLY LOSE CUSTOMERS TO COMPETITORS!!!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Asking customers to go to another company for a good…they may have never tried the other company’s good until they had to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If they like it better, you just lost a customer forever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If the strike lasts too long they may get tired of waiting and may decide not to buy that product again just because of the </a:t>
            </a:r>
            <a:r>
              <a:rPr lang="en-US" b="0" baseline="0" dirty="0" err="1" smtClean="0"/>
              <a:t>inconvienence</a:t>
            </a:r>
            <a:endParaRPr lang="en-US" b="0" baseline="0" dirty="0" smtClean="0"/>
          </a:p>
          <a:p>
            <a:pPr marL="1108219" lvl="2" indent="-174982">
              <a:buFontTx/>
              <a:buChar char="-"/>
            </a:pPr>
            <a:r>
              <a:rPr lang="en-US" b="1" i="1" baseline="0" dirty="0" smtClean="0"/>
              <a:t>Believe it or not…customer care grudges…and they remember!!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5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323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Ask students where</a:t>
            </a:r>
            <a:r>
              <a:rPr lang="en-US" b="0" baseline="0" dirty="0" smtClean="0"/>
              <a:t> they have heard the term “lockout” before?</a:t>
            </a:r>
          </a:p>
          <a:p>
            <a:r>
              <a:rPr lang="en-US" b="1" baseline="0" dirty="0" smtClean="0"/>
              <a:t>-ENTER-</a:t>
            </a:r>
            <a:endParaRPr lang="en-US" b="0" baseline="0" dirty="0" smtClean="0"/>
          </a:p>
          <a:p>
            <a:endParaRPr lang="en-US" b="1" dirty="0" smtClean="0"/>
          </a:p>
          <a:p>
            <a:r>
              <a:rPr lang="en-US" b="0" dirty="0" smtClean="0"/>
              <a:t>Ask</a:t>
            </a:r>
            <a:r>
              <a:rPr lang="en-US" b="0" baseline="0" dirty="0" smtClean="0"/>
              <a:t> students which Labor-Management Act allows the President of the US to get involved and under what reasons</a:t>
            </a:r>
          </a:p>
          <a:p>
            <a:r>
              <a:rPr lang="en-US" b="1" baseline="0" dirty="0" smtClean="0"/>
              <a:t>-ENTER-</a:t>
            </a:r>
            <a:endParaRPr lang="en-US" b="0" baseline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1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324</a:t>
            </a:r>
          </a:p>
          <a:p>
            <a:endParaRPr lang="en-US" b="1" dirty="0" smtClean="0"/>
          </a:p>
          <a:p>
            <a:r>
              <a:rPr lang="en-US" b="0" dirty="0" smtClean="0"/>
              <a:t>Also notes that corruption</a:t>
            </a:r>
            <a:r>
              <a:rPr lang="en-US" b="0" baseline="0" dirty="0" smtClean="0"/>
              <a:t> among labor leaders, at times, have damaged the reputation and credibility of organized labor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Labor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Section 3</a:t>
            </a:r>
          </a:p>
          <a:p>
            <a:r>
              <a:rPr lang="en-US" dirty="0" smtClean="0"/>
              <a:t>Southwest High School</a:t>
            </a:r>
          </a:p>
        </p:txBody>
      </p:sp>
    </p:spTree>
    <p:extLst>
      <p:ext uri="{BB962C8B-B14F-4D97-AF65-F5344CB8AC3E}">
        <p14:creationId xmlns:p14="http://schemas.microsoft.com/office/powerpoint/2010/main" val="43415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7262308" cy="4842029"/>
          </a:xfrm>
        </p:spPr>
        <p:txBody>
          <a:bodyPr/>
          <a:lstStyle/>
          <a:p>
            <a:pPr marL="68580" indent="0">
              <a:buNone/>
            </a:pPr>
            <a:r>
              <a:rPr lang="en-US" sz="2800" b="1" dirty="0"/>
              <a:t>PICKETING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Striking </a:t>
            </a:r>
            <a:r>
              <a:rPr lang="en-US" dirty="0"/>
              <a:t>union members walk in front of a workplace </a:t>
            </a:r>
            <a:endParaRPr lang="en-US" dirty="0" smtClean="0"/>
          </a:p>
          <a:p>
            <a:pPr lvl="1"/>
            <a:r>
              <a:rPr lang="en-US" dirty="0" smtClean="0"/>
              <a:t>Carry signs </a:t>
            </a:r>
            <a:r>
              <a:rPr lang="en-US" dirty="0"/>
              <a:t>stating their disagreement with the company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Done </a:t>
            </a:r>
            <a:r>
              <a:rPr lang="en-US" dirty="0"/>
              <a:t>for 3 reasons</a:t>
            </a:r>
          </a:p>
          <a:p>
            <a:pPr lvl="2"/>
            <a:r>
              <a:rPr lang="en-US" dirty="0"/>
              <a:t>Encourage non-union members not to go to work</a:t>
            </a:r>
          </a:p>
          <a:p>
            <a:pPr lvl="2"/>
            <a:r>
              <a:rPr lang="en-US" dirty="0"/>
              <a:t>Gain public support of their cause</a:t>
            </a:r>
          </a:p>
          <a:p>
            <a:pPr lvl="2"/>
            <a:r>
              <a:rPr lang="en-US" dirty="0"/>
              <a:t>Embarrass the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4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the Community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BOYCOTT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Economic </a:t>
            </a:r>
            <a:r>
              <a:rPr lang="en-US" dirty="0" smtClean="0"/>
              <a:t>pressure exerted by unions urging the public not to purchase the goods/services produced by the company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also encourage politicians to get involved &amp; voice support for the union</a:t>
            </a:r>
          </a:p>
          <a:p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MAY PERMANENTLY LOSE CUSTOMERS TO THEIR COMPETITORS!!!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6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Tactics Used by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LOCKOUTS</a:t>
            </a:r>
            <a:endParaRPr lang="en-US" dirty="0" smtClean="0"/>
          </a:p>
          <a:p>
            <a:pPr lvl="1"/>
            <a:r>
              <a:rPr lang="en-US" dirty="0" smtClean="0"/>
              <a:t>Management prevents workers from returning to work until they agree to a new contract</a:t>
            </a:r>
          </a:p>
          <a:p>
            <a:pPr lvl="2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NBA, NFL, MLB, NHL</a:t>
            </a:r>
          </a:p>
          <a:p>
            <a:endParaRPr lang="en-US" b="1" dirty="0" smtClean="0"/>
          </a:p>
          <a:p>
            <a:r>
              <a:rPr lang="en-US" b="1" dirty="0" smtClean="0"/>
              <a:t>INJUNCTIONS</a:t>
            </a:r>
            <a:endParaRPr lang="en-US" b="1" dirty="0" smtClean="0"/>
          </a:p>
          <a:p>
            <a:pPr lvl="1"/>
            <a:r>
              <a:rPr lang="en-US" dirty="0" smtClean="0"/>
              <a:t>Court order preventing an action</a:t>
            </a:r>
          </a:p>
          <a:p>
            <a:pPr lvl="1"/>
            <a:r>
              <a:rPr lang="en-US" dirty="0" smtClean="0"/>
              <a:t>Used by management to limit picketing or prevent a strike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Taft-Hartley Act</a:t>
            </a:r>
          </a:p>
          <a:p>
            <a:pPr lvl="2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Allows the President to delay/halt a strike</a:t>
            </a:r>
          </a:p>
          <a:p>
            <a:pPr lvl="3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Only if it will endanger the nation’s safety/health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1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824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Accomplishments of</a:t>
            </a:r>
            <a:br>
              <a:rPr lang="en-US" dirty="0" smtClean="0"/>
            </a:br>
            <a:r>
              <a:rPr lang="en-US" dirty="0" smtClean="0"/>
              <a:t>“The Modern Union Era”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6962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Establishment of AFL in 1886</a:t>
            </a:r>
          </a:p>
          <a:p>
            <a:pPr lvl="1"/>
            <a:r>
              <a:rPr lang="en-US" dirty="0" smtClean="0"/>
              <a:t>Beginning of modern union era</a:t>
            </a:r>
          </a:p>
          <a:p>
            <a:pPr lvl="1"/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Union </a:t>
            </a:r>
            <a:r>
              <a:rPr lang="en-US" dirty="0" smtClean="0"/>
              <a:t>&amp; Non-Union Workers have BOTH gained</a:t>
            </a:r>
          </a:p>
          <a:p>
            <a:pPr lvl="1"/>
            <a:r>
              <a:rPr lang="en-US" dirty="0" smtClean="0"/>
              <a:t>Better wages &amp; working conditions</a:t>
            </a:r>
          </a:p>
          <a:p>
            <a:pPr lvl="1"/>
            <a:r>
              <a:rPr lang="en-US" dirty="0"/>
              <a:t>Sense of </a:t>
            </a:r>
            <a:r>
              <a:rPr lang="en-US" dirty="0" smtClean="0"/>
              <a:t>security in the workplace</a:t>
            </a:r>
          </a:p>
          <a:p>
            <a:pPr lvl="1"/>
            <a:r>
              <a:rPr lang="en-US" dirty="0" smtClean="0"/>
              <a:t>More order &amp; fairness in the workplace</a:t>
            </a:r>
          </a:p>
          <a:p>
            <a:pPr lvl="1"/>
            <a:r>
              <a:rPr lang="en-US" dirty="0" smtClean="0"/>
              <a:t>Made clear the rights &amp; responsibilities of management and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6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024744" cy="801136"/>
          </a:xfrm>
        </p:spPr>
        <p:txBody>
          <a:bodyPr/>
          <a:lstStyle/>
          <a:p>
            <a:r>
              <a:rPr lang="en-US" dirty="0" smtClean="0"/>
              <a:t>Decline of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Because of these accomplishments…</a:t>
            </a:r>
          </a:p>
          <a:p>
            <a:pPr lvl="1"/>
            <a:r>
              <a:rPr lang="en-US" dirty="0" smtClean="0"/>
              <a:t>Non-union workers see little to gain from joining a union</a:t>
            </a:r>
          </a:p>
          <a:p>
            <a:r>
              <a:rPr lang="en-US" dirty="0" smtClean="0"/>
              <a:t>Nature of the economy has changed</a:t>
            </a:r>
          </a:p>
          <a:p>
            <a:pPr lvl="2"/>
            <a:r>
              <a:rPr lang="en-US" dirty="0" smtClean="0"/>
              <a:t>More jobs are opening in white-collar &amp; service sectors</a:t>
            </a:r>
          </a:p>
          <a:p>
            <a:pPr lvl="2"/>
            <a:r>
              <a:rPr lang="en-US" dirty="0" smtClean="0"/>
              <a:t>Less blue-collar jobs due to automation</a:t>
            </a:r>
          </a:p>
          <a:p>
            <a:r>
              <a:rPr lang="en-US" dirty="0" smtClean="0"/>
              <a:t>Some believe…</a:t>
            </a:r>
          </a:p>
          <a:p>
            <a:pPr lvl="1"/>
            <a:r>
              <a:rPr lang="en-US" dirty="0" smtClean="0"/>
              <a:t>Unions have lost touch with member needs</a:t>
            </a:r>
          </a:p>
          <a:p>
            <a:pPr lvl="1"/>
            <a:r>
              <a:rPr lang="en-US" dirty="0" smtClean="0"/>
              <a:t>Increased wages have been passed on to consumers</a:t>
            </a:r>
          </a:p>
          <a:p>
            <a:r>
              <a:rPr lang="en-US" dirty="0" smtClean="0"/>
              <a:t>Employers argue union rules decrease productivity</a:t>
            </a:r>
          </a:p>
          <a:p>
            <a:pPr lvl="1"/>
            <a:r>
              <a:rPr lang="en-US" dirty="0" smtClean="0"/>
              <a:t>Slows the intro of technology into a company</a:t>
            </a:r>
          </a:p>
          <a:p>
            <a:pPr lvl="1"/>
            <a:r>
              <a:rPr lang="en-US" dirty="0" smtClean="0"/>
              <a:t>Require more employees than necessary for jobs</a:t>
            </a:r>
          </a:p>
        </p:txBody>
      </p:sp>
    </p:spTree>
    <p:extLst>
      <p:ext uri="{BB962C8B-B14F-4D97-AF65-F5344CB8AC3E}">
        <p14:creationId xmlns:p14="http://schemas.microsoft.com/office/powerpoint/2010/main" val="279758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50" y="513181"/>
            <a:ext cx="7654350" cy="596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143000"/>
          </a:xfrm>
        </p:spPr>
        <p:txBody>
          <a:bodyPr/>
          <a:lstStyle/>
          <a:p>
            <a:r>
              <a:rPr lang="en-US" dirty="0" smtClean="0"/>
              <a:t>STARTER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109908" cy="38514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Partner up…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You </a:t>
            </a:r>
            <a:r>
              <a:rPr lang="en-US" sz="2400" dirty="0" smtClean="0"/>
              <a:t>represent workers </a:t>
            </a:r>
            <a:r>
              <a:rPr lang="en-US" sz="2400" dirty="0"/>
              <a:t>at a fast-food restaurant and they are about to negotiate income and work conditions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Your partner represents </a:t>
            </a:r>
            <a:r>
              <a:rPr lang="en-US" sz="2400" dirty="0" smtClean="0"/>
              <a:t>management</a:t>
            </a:r>
            <a:endParaRPr lang="en-US" sz="2400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/>
          <a:lstStyle/>
          <a:p>
            <a:r>
              <a:rPr lang="en-US" dirty="0"/>
              <a:t>What would you ask for as their agent?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will the management ask for?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will you compromise?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this relate to supply/demand?  Factors of Production?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024744" cy="877336"/>
          </a:xfrm>
        </p:spPr>
        <p:txBody>
          <a:bodyPr/>
          <a:lstStyle/>
          <a:p>
            <a:r>
              <a:rPr lang="en-US" dirty="0" smtClean="0"/>
              <a:t>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20000" cy="4003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COLLECTIVE </a:t>
            </a:r>
            <a:r>
              <a:rPr lang="en-US" sz="2800" b="1" dirty="0" smtClean="0"/>
              <a:t>BARGAINING</a:t>
            </a:r>
          </a:p>
          <a:p>
            <a:endParaRPr lang="en-US" sz="2800" dirty="0" smtClean="0"/>
          </a:p>
          <a:p>
            <a:pPr lvl="1"/>
            <a:r>
              <a:rPr lang="en-US" sz="2800" dirty="0" smtClean="0"/>
              <a:t>Process by which unions &amp; employers negotiate the conditions of </a:t>
            </a:r>
            <a:r>
              <a:rPr lang="en-US" sz="2800" dirty="0" smtClean="0"/>
              <a:t>employment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7821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1066800"/>
            <a:ext cx="3057148" cy="1371600"/>
          </a:xfrm>
        </p:spPr>
        <p:txBody>
          <a:bodyPr>
            <a:normAutofit/>
          </a:bodyPr>
          <a:lstStyle/>
          <a:p>
            <a:pPr marL="0" lvl="2"/>
            <a:r>
              <a:rPr lang="en-US" sz="2400" dirty="0"/>
              <a:t>Companies want to keep labor cost </a:t>
            </a:r>
            <a:r>
              <a:rPr lang="en-US" sz="2400" dirty="0" smtClean="0"/>
              <a:t>low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" y="2895600"/>
            <a:ext cx="3429000" cy="2914891"/>
          </a:xfrm>
        </p:spPr>
        <p:txBody>
          <a:bodyPr/>
          <a:lstStyle/>
          <a:p>
            <a:r>
              <a:rPr lang="en-US" dirty="0"/>
              <a:t>Low cost = low price to </a:t>
            </a:r>
            <a:r>
              <a:rPr lang="en-US" dirty="0" smtClean="0"/>
              <a:t>consumer</a:t>
            </a:r>
          </a:p>
          <a:p>
            <a:endParaRPr lang="en-US" dirty="0"/>
          </a:p>
          <a:p>
            <a:r>
              <a:rPr lang="en-US" dirty="0"/>
              <a:t>Helps stay competitive with other companies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1066800"/>
            <a:ext cx="3055717" cy="1371600"/>
          </a:xfrm>
        </p:spPr>
        <p:txBody>
          <a:bodyPr>
            <a:noAutofit/>
          </a:bodyPr>
          <a:lstStyle/>
          <a:p>
            <a:pPr marL="0" lvl="2"/>
            <a:r>
              <a:rPr lang="en-US" sz="2400" dirty="0"/>
              <a:t>Unions want increased wages &amp; </a:t>
            </a:r>
            <a:r>
              <a:rPr lang="en-US" sz="2400" dirty="0" smtClean="0"/>
              <a:t>benefits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895600"/>
            <a:ext cx="3505200" cy="2914891"/>
          </a:xfrm>
        </p:spPr>
        <p:txBody>
          <a:bodyPr/>
          <a:lstStyle/>
          <a:p>
            <a:r>
              <a:rPr lang="en-US" dirty="0"/>
              <a:t>Increases employee morale</a:t>
            </a:r>
          </a:p>
          <a:p>
            <a:endParaRPr lang="en-US" dirty="0" smtClean="0"/>
          </a:p>
          <a:p>
            <a:r>
              <a:rPr lang="en-US" dirty="0" smtClean="0"/>
              <a:t>Increases </a:t>
            </a:r>
            <a:r>
              <a:rPr lang="en-US" dirty="0"/>
              <a:t>livelihood of employees &amp;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7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877336"/>
          </a:xfrm>
        </p:spPr>
        <p:txBody>
          <a:bodyPr/>
          <a:lstStyle/>
          <a:p>
            <a:r>
              <a:rPr lang="en-US" dirty="0" smtClean="0"/>
              <a:t>Contract Issues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4003829"/>
          </a:xfrm>
        </p:spPr>
        <p:txBody>
          <a:bodyPr/>
          <a:lstStyle/>
          <a:p>
            <a:r>
              <a:rPr lang="en-US" dirty="0" smtClean="0"/>
              <a:t>Working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Fringe Benefits</a:t>
            </a:r>
          </a:p>
          <a:p>
            <a:r>
              <a:rPr lang="en-US" b="1" dirty="0" smtClean="0"/>
              <a:t>COST-OF-LIVING ADJUSTMENTS (COLA)</a:t>
            </a:r>
          </a:p>
          <a:p>
            <a:pPr lvl="2"/>
            <a:r>
              <a:rPr lang="en-US" dirty="0" smtClean="0"/>
              <a:t>Provision calling for a wage increase each year if the general level of prices rise</a:t>
            </a:r>
          </a:p>
          <a:p>
            <a:endParaRPr lang="en-US" dirty="0" smtClean="0"/>
          </a:p>
          <a:p>
            <a:r>
              <a:rPr lang="en-US" dirty="0" smtClean="0"/>
              <a:t>Normally </a:t>
            </a:r>
            <a:r>
              <a:rPr lang="en-US" dirty="0" smtClean="0"/>
              <a:t>concluded in a friendly manner</a:t>
            </a:r>
          </a:p>
          <a:p>
            <a:pPr lvl="1"/>
            <a:r>
              <a:rPr lang="en-US" dirty="0" smtClean="0"/>
              <a:t>Both sides feel satisfied with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5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things are not friendly?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MEDIATION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Next </a:t>
            </a:r>
            <a:r>
              <a:rPr lang="en-US" dirty="0" smtClean="0"/>
              <a:t>level of negotiation if talks break down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eutral </a:t>
            </a:r>
            <a:r>
              <a:rPr lang="en-US" dirty="0" smtClean="0"/>
              <a:t>person tries to get both sides to reach an agreement during </a:t>
            </a:r>
            <a:r>
              <a:rPr lang="en-US" dirty="0" smtClean="0"/>
              <a:t>negotiations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Federal Mediation &amp; Conciliation Services provides mediators free of charge via the federal government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8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things are not friendly?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49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Arbitration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Third Party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Union </a:t>
            </a:r>
            <a:r>
              <a:rPr lang="en-US" dirty="0"/>
              <a:t>&amp; </a:t>
            </a:r>
            <a:r>
              <a:rPr lang="en-US" dirty="0" smtClean="0"/>
              <a:t>Management </a:t>
            </a:r>
            <a:r>
              <a:rPr lang="en-US" dirty="0"/>
              <a:t>submit the issues they cannot agree </a:t>
            </a:r>
            <a:r>
              <a:rPr lang="en-US" dirty="0" smtClean="0"/>
              <a:t>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Third Party makes final decision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sides agree in advance to accept the arbitrator’s decision as final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1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914400"/>
          </a:xfrm>
        </p:spPr>
        <p:txBody>
          <a:bodyPr/>
          <a:lstStyle/>
          <a:p>
            <a:r>
              <a:rPr lang="en-US" dirty="0" smtClean="0"/>
              <a:t>1, 2, 3 Strikes…YOU’RE OUT!!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648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/>
              <a:t>STRIKE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Deliberate </a:t>
            </a:r>
            <a:r>
              <a:rPr lang="en-US" dirty="0"/>
              <a:t>work stoppage by workers to force an employer to give in to their </a:t>
            </a:r>
            <a:r>
              <a:rPr lang="en-US" dirty="0" smtClean="0"/>
              <a:t>demands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happens if the union &amp; management cannot come to terms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8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17683</TotalTime>
  <Words>1079</Words>
  <Application>Microsoft Macintosh PowerPoint</Application>
  <PresentationFormat>On-screen Show (4:3)</PresentationFormat>
  <Paragraphs>173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The American Labor Force</vt:lpstr>
      <vt:lpstr>STARTER…</vt:lpstr>
      <vt:lpstr>PowerPoint Presentation</vt:lpstr>
      <vt:lpstr>Negotiations</vt:lpstr>
      <vt:lpstr>PowerPoint Presentation</vt:lpstr>
      <vt:lpstr>Contract Issues include…</vt:lpstr>
      <vt:lpstr>What if things are not friendly?</vt:lpstr>
      <vt:lpstr>What if things are not friendly?</vt:lpstr>
      <vt:lpstr>1, 2, 3 Strikes…YOU’RE OUT!!</vt:lpstr>
      <vt:lpstr>PowerPoint Presentation</vt:lpstr>
      <vt:lpstr>Getting the Community Involved</vt:lpstr>
      <vt:lpstr>Tactics Used by Management</vt:lpstr>
      <vt:lpstr>Accomplishments of “The Modern Union Era”</vt:lpstr>
      <vt:lpstr>Decline of Unions</vt:lpstr>
      <vt:lpstr>PowerPoint Presentation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Labor Force</dc:title>
  <dc:creator>LPS</dc:creator>
  <cp:lastModifiedBy>LPS LPS</cp:lastModifiedBy>
  <cp:revision>63</cp:revision>
  <cp:lastPrinted>2013-09-19T19:19:44Z</cp:lastPrinted>
  <dcterms:created xsi:type="dcterms:W3CDTF">2013-09-06T10:35:15Z</dcterms:created>
  <dcterms:modified xsi:type="dcterms:W3CDTF">2015-09-18T02:01:28Z</dcterms:modified>
</cp:coreProperties>
</file>