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70" r:id="rId4"/>
    <p:sldId id="272" r:id="rId5"/>
    <p:sldId id="275" r:id="rId6"/>
    <p:sldId id="276" r:id="rId7"/>
    <p:sldId id="273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31" autoAdjust="0"/>
  </p:normalViewPr>
  <p:slideViewPr>
    <p:cSldViewPr>
      <p:cViewPr>
        <p:scale>
          <a:sx n="112" d="100"/>
          <a:sy n="112" d="100"/>
        </p:scale>
        <p:origin x="-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89E9049-F052-4D42-9E76-060800195B72}" type="datetimeFigureOut">
              <a:rPr lang="en-US" smtClean="0"/>
              <a:t>9/18/15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CE09CBE-526D-4930-951E-9C4062ECE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9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C1EFD85-8251-45E2-B70C-C29B4C9CBE01}" type="datetimeFigureOut">
              <a:rPr lang="en-US" smtClean="0"/>
              <a:t>9/18/15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527050"/>
            <a:ext cx="3509962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2DC8307-4DA7-44A6-922F-B54DFB45C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6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sng" dirty="0" smtClean="0"/>
              <a:t>SPOTLIGHT VIDEO</a:t>
            </a:r>
          </a:p>
          <a:p>
            <a:r>
              <a:rPr lang="en-US" b="0" u="none" dirty="0" smtClean="0"/>
              <a:t>http://www.glencoe.com/video_library/index_with_mods.php?PROGRAM=9780078747663&amp;VIDEO=3948&amp;CHAPTER=12&amp;MODE=2</a:t>
            </a: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8307-4DA7-44A6-922F-B54DFB45C9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41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Ask</a:t>
            </a:r>
            <a:r>
              <a:rPr lang="en-US" b="1" baseline="0" dirty="0" smtClean="0"/>
              <a:t> students…</a:t>
            </a:r>
          </a:p>
          <a:p>
            <a:pPr marL="174982" indent="-174982">
              <a:buFontTx/>
              <a:buChar char="-"/>
            </a:pPr>
            <a:r>
              <a:rPr lang="en-US" b="0" baseline="0" dirty="0" smtClean="0"/>
              <a:t>What would you think about working in an “Agency Shop” if you did not want to be part of the union?</a:t>
            </a:r>
          </a:p>
          <a:p>
            <a:pPr marL="641600" lvl="1" indent="-174982">
              <a:buFontTx/>
              <a:buChar char="-"/>
            </a:pPr>
            <a:r>
              <a:rPr lang="en-US" b="0" baseline="0" dirty="0" smtClean="0"/>
              <a:t>Answers will vary but…</a:t>
            </a:r>
          </a:p>
          <a:p>
            <a:pPr marL="1108219" lvl="2" indent="-174982">
              <a:buFontTx/>
              <a:buChar char="-"/>
            </a:pPr>
            <a:r>
              <a:rPr lang="en-US" b="0" baseline="0" dirty="0" smtClean="0"/>
              <a:t>Might point out that people should not have to pay dues to an organization they do not want to be a part of</a:t>
            </a:r>
          </a:p>
          <a:p>
            <a:pPr marL="174982" indent="-174982">
              <a:buFontTx/>
              <a:buChar char="-"/>
            </a:pPr>
            <a:r>
              <a:rPr lang="en-US" b="0" baseline="0" dirty="0" smtClean="0"/>
              <a:t>Why do supporters of Agency Shops believe this is an OK practice?</a:t>
            </a:r>
          </a:p>
          <a:p>
            <a:pPr marL="641600" lvl="1" indent="-174982">
              <a:buFontTx/>
              <a:buChar char="-"/>
            </a:pPr>
            <a:r>
              <a:rPr lang="en-US" b="0" baseline="0" dirty="0" smtClean="0"/>
              <a:t>Because they benefit from contracts the union negotiate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8307-4DA7-44A6-922F-B54DFB45C9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11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b="1" dirty="0" smtClean="0"/>
              <a:t>PAGE 318</a:t>
            </a:r>
          </a:p>
          <a:p>
            <a:endParaRPr lang="en-US" dirty="0" smtClean="0"/>
          </a:p>
          <a:p>
            <a:pPr defTabSz="933237">
              <a:defRPr/>
            </a:pPr>
            <a:r>
              <a:rPr lang="en-US" dirty="0" smtClean="0"/>
              <a:t>Additional</a:t>
            </a:r>
            <a:r>
              <a:rPr lang="en-US" baseline="0" dirty="0" smtClean="0"/>
              <a:t> information provided by National Right to Work Legal Defense Foundation, </a:t>
            </a:r>
            <a:r>
              <a:rPr lang="en-US" baseline="0" dirty="0" err="1" smtClean="0"/>
              <a:t>Inc</a:t>
            </a:r>
            <a:endParaRPr lang="en-US" baseline="0" dirty="0" smtClean="0"/>
          </a:p>
          <a:p>
            <a:pPr defTabSz="933237">
              <a:defRPr/>
            </a:pPr>
            <a:r>
              <a:rPr lang="en-US" baseline="0" dirty="0" smtClean="0"/>
              <a:t>http://www.nrtw.org/rtws.htm</a:t>
            </a:r>
          </a:p>
          <a:p>
            <a:pPr defTabSz="933237">
              <a:defRPr/>
            </a:pPr>
            <a:endParaRPr lang="en-US" baseline="0" dirty="0" smtClean="0"/>
          </a:p>
          <a:p>
            <a:pPr defTabSz="933237">
              <a:defRPr/>
            </a:pPr>
            <a:r>
              <a:rPr lang="en-US" b="1" baseline="0" dirty="0" smtClean="0"/>
              <a:t>EXPLAIN TO STUDENTS 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baseline="0" dirty="0" smtClean="0"/>
              <a:t>Right-to-Work Laws in place within LPS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8307-4DA7-44A6-922F-B54DFB45C9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68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image courtesy</a:t>
            </a:r>
            <a:r>
              <a:rPr lang="en-US" baseline="0" dirty="0" smtClean="0"/>
              <a:t> of National Right to Work Legal Defense Foundation, </a:t>
            </a:r>
            <a:r>
              <a:rPr lang="en-US" baseline="0" dirty="0" err="1" smtClean="0"/>
              <a:t>Inc</a:t>
            </a:r>
            <a:endParaRPr lang="en-US" baseline="0" dirty="0" smtClean="0"/>
          </a:p>
          <a:p>
            <a:r>
              <a:rPr lang="en-US" dirty="0" smtClean="0"/>
              <a:t>http://www.nrtw.org/rtws.htm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8307-4DA7-44A6-922F-B54DFB45C9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15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PAGE 319</a:t>
            </a:r>
          </a:p>
          <a:p>
            <a:endParaRPr lang="en-US" b="0" dirty="0" smtClean="0"/>
          </a:p>
          <a:p>
            <a:r>
              <a:rPr lang="en-US" b="0" dirty="0" smtClean="0"/>
              <a:t>Unions that have members</a:t>
            </a:r>
            <a:r>
              <a:rPr lang="en-US" b="0" baseline="0" dirty="0" smtClean="0"/>
              <a:t> in Canada or Mexico are called “International Unions”</a:t>
            </a:r>
          </a:p>
          <a:p>
            <a:endParaRPr lang="en-US" b="0" dirty="0" smtClean="0"/>
          </a:p>
          <a:p>
            <a:r>
              <a:rPr lang="en-US" b="0" dirty="0" smtClean="0"/>
              <a:t>Some of the largest unions are:</a:t>
            </a:r>
          </a:p>
          <a:p>
            <a:pPr marL="174982" indent="-174982">
              <a:buFontTx/>
              <a:buChar char="-"/>
            </a:pPr>
            <a:r>
              <a:rPr lang="en-US" b="0" dirty="0" smtClean="0"/>
              <a:t>International Brotherhood of Teamsters</a:t>
            </a:r>
          </a:p>
          <a:p>
            <a:pPr marL="174982" indent="-174982">
              <a:buFontTx/>
              <a:buChar char="-"/>
            </a:pPr>
            <a:r>
              <a:rPr lang="en-US" b="0" dirty="0" smtClean="0"/>
              <a:t>United Automobile</a:t>
            </a:r>
            <a:r>
              <a:rPr lang="en-US" b="0" baseline="0" dirty="0" smtClean="0"/>
              <a:t> Workers</a:t>
            </a:r>
          </a:p>
          <a:p>
            <a:pPr marL="174982" indent="-174982">
              <a:buFontTx/>
              <a:buChar char="-"/>
            </a:pPr>
            <a:r>
              <a:rPr lang="en-US" b="0" baseline="0" dirty="0" smtClean="0"/>
              <a:t>United Steelworkers of America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8307-4DA7-44A6-922F-B54DFB45C9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44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b="1" dirty="0" smtClean="0"/>
              <a:t>PAGE 319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8307-4DA7-44A6-922F-B54DFB45C9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1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BFDCE-D5A4-46E8-A16A-06782E1E2D7B}" type="slidenum">
              <a:rPr lang="en-US"/>
              <a:pPr/>
              <a:t>2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ANSWER TO 1:</a:t>
            </a:r>
          </a:p>
          <a:p>
            <a:r>
              <a:rPr lang="en-US" dirty="0" smtClean="0"/>
              <a:t>Downward</a:t>
            </a:r>
            <a:r>
              <a:rPr lang="en-US" baseline="0" dirty="0" smtClean="0"/>
              <a:t> trend (fewer people in the workforce are becoming union members)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What might be the reason for this?</a:t>
            </a:r>
          </a:p>
          <a:p>
            <a:pPr marL="174982" indent="-174982">
              <a:buFontTx/>
              <a:buChar char="-"/>
            </a:pPr>
            <a:r>
              <a:rPr lang="en-US" baseline="0" dirty="0" smtClean="0"/>
              <a:t>Perhaps workers feel like the law does a good enough job of protecting them</a:t>
            </a:r>
          </a:p>
        </p:txBody>
      </p:sp>
    </p:spTree>
    <p:extLst>
      <p:ext uri="{BB962C8B-B14F-4D97-AF65-F5344CB8AC3E}">
        <p14:creationId xmlns:p14="http://schemas.microsoft.com/office/powerpoint/2010/main" val="326425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PAGE 316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8307-4DA7-44A6-922F-B54DFB45C9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8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PAGE</a:t>
            </a:r>
            <a:r>
              <a:rPr lang="en-US" b="1" baseline="0" dirty="0" smtClean="0"/>
              <a:t> 316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8307-4DA7-44A6-922F-B54DFB45C9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0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E9B0A-0669-4C1D-912C-A276B47C2ADE}" type="slidenum">
              <a:rPr lang="en-US"/>
              <a:pPr/>
              <a:t>5</a:t>
            </a:fld>
            <a:endParaRPr lang="en-US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PAGE</a:t>
            </a:r>
            <a:r>
              <a:rPr lang="en-US" b="1" baseline="0" dirty="0" smtClean="0"/>
              <a:t> 316</a:t>
            </a:r>
            <a:endParaRPr lang="en-US" b="1" dirty="0" smtClean="0"/>
          </a:p>
          <a:p>
            <a:endParaRPr lang="en-US" b="0" dirty="0" smtClean="0"/>
          </a:p>
          <a:p>
            <a:r>
              <a:rPr lang="en-US" b="0" dirty="0" smtClean="0"/>
              <a:t>Congress didn’t begin passing laws to regulate labor-management</a:t>
            </a:r>
            <a:r>
              <a:rPr lang="en-US" b="0" baseline="0" dirty="0" smtClean="0"/>
              <a:t> relations until the mid-1930s!!!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12772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PAGE</a:t>
            </a:r>
            <a:r>
              <a:rPr lang="en-US" b="1" baseline="0" dirty="0" smtClean="0"/>
              <a:t> 317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8307-4DA7-44A6-922F-B54DFB45C9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11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PAGE 317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8307-4DA7-44A6-922F-B54DFB45C9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09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b="1" dirty="0" smtClean="0"/>
              <a:t>PAGE 317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8307-4DA7-44A6-922F-B54DFB45C9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92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b="1" dirty="0" smtClean="0"/>
              <a:t>PAGE 318</a:t>
            </a:r>
          </a:p>
          <a:p>
            <a:pPr defTabSz="933237">
              <a:defRPr/>
            </a:pPr>
            <a:endParaRPr lang="en-US" b="1" dirty="0" smtClean="0"/>
          </a:p>
          <a:p>
            <a:pPr defTabSz="933237">
              <a:defRPr/>
            </a:pPr>
            <a:r>
              <a:rPr lang="en-US" b="1" smtClean="0"/>
              <a:t>START</a:t>
            </a:r>
            <a:r>
              <a:rPr lang="en-US" b="1" baseline="0" smtClean="0"/>
              <a:t> HERE ON MONDAY!!!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8307-4DA7-44A6-922F-B54DFB45C9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9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E158DA7-0C14-465A-A7E2-3956FF30AB6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7353D6C-1B63-4650-9248-0E24068DFDA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8DA7-0C14-465A-A7E2-3956FF30AB6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D6C-1B63-4650-9248-0E24068DF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8DA7-0C14-465A-A7E2-3956FF30AB6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D6C-1B63-4650-9248-0E24068DF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8DA7-0C14-465A-A7E2-3956FF30AB6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D6C-1B63-4650-9248-0E24068DF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8DA7-0C14-465A-A7E2-3956FF30AB6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D6C-1B63-4650-9248-0E24068DF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8DA7-0C14-465A-A7E2-3956FF30AB6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D6C-1B63-4650-9248-0E24068DFD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8DA7-0C14-465A-A7E2-3956FF30AB6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D6C-1B63-4650-9248-0E24068DF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8DA7-0C14-465A-A7E2-3956FF30AB6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D6C-1B63-4650-9248-0E24068DF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8DA7-0C14-465A-A7E2-3956FF30AB6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D6C-1B63-4650-9248-0E24068DF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8DA7-0C14-465A-A7E2-3956FF30AB6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D6C-1B63-4650-9248-0E24068DFDA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8DA7-0C14-465A-A7E2-3956FF30AB6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D6C-1B63-4650-9248-0E24068DF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E158DA7-0C14-465A-A7E2-3956FF30AB6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7353D6C-1B63-4650-9248-0E24068DFD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nrtw.org/c/nertwlaw.ht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hyperlink" Target="..%5CTextbook%20PowerPoints%5CIn_Motion%5CFigure12-5.html" TargetMode="External"/><Relationship Id="rId7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American Labor Force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</a:p>
          <a:p>
            <a:r>
              <a:rPr lang="en-US" dirty="0" smtClean="0"/>
              <a:t>Section 2</a:t>
            </a:r>
          </a:p>
          <a:p>
            <a:r>
              <a:rPr lang="en-US" dirty="0" smtClean="0"/>
              <a:t>Southwest High School</a:t>
            </a:r>
          </a:p>
        </p:txBody>
      </p:sp>
    </p:spTree>
    <p:extLst>
      <p:ext uri="{BB962C8B-B14F-4D97-AF65-F5344CB8AC3E}">
        <p14:creationId xmlns:p14="http://schemas.microsoft.com/office/powerpoint/2010/main" val="43415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Union Membership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7714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CLOSED SHOP</a:t>
            </a:r>
            <a:endParaRPr lang="en-US" dirty="0"/>
          </a:p>
          <a:p>
            <a:pPr lvl="1"/>
            <a:r>
              <a:rPr lang="en-US" dirty="0"/>
              <a:t>Company </a:t>
            </a:r>
            <a:r>
              <a:rPr lang="en-US" dirty="0" smtClean="0"/>
              <a:t>where only union members can be hired</a:t>
            </a:r>
          </a:p>
          <a:p>
            <a:pPr lvl="1"/>
            <a:r>
              <a:rPr lang="en-US" dirty="0" smtClean="0"/>
              <a:t>Outlawed by the Taft-Hartley Act (1947)</a:t>
            </a:r>
          </a:p>
          <a:p>
            <a:r>
              <a:rPr lang="en-US" b="1" dirty="0" smtClean="0"/>
              <a:t>UNION SHOP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Requires new employees to join a union after a specific period of time (3 months)</a:t>
            </a:r>
          </a:p>
          <a:p>
            <a:pPr lvl="1"/>
            <a:r>
              <a:rPr lang="en-US" dirty="0" smtClean="0"/>
              <a:t>Taft-Hartley Act allows states to ban these</a:t>
            </a:r>
          </a:p>
          <a:p>
            <a:r>
              <a:rPr lang="en-US" b="1" dirty="0" smtClean="0"/>
              <a:t>AGENCY SHOP</a:t>
            </a:r>
            <a:endParaRPr lang="en-US" dirty="0" smtClean="0"/>
          </a:p>
          <a:p>
            <a:pPr lvl="1"/>
            <a:r>
              <a:rPr lang="en-US" dirty="0" smtClean="0"/>
              <a:t>Employees are not required to join the union, but must pay union dues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0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Restriction to Local Union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8"/>
          </a:xfrm>
        </p:spPr>
        <p:txBody>
          <a:bodyPr>
            <a:normAutofit/>
          </a:bodyPr>
          <a:lstStyle/>
          <a:p>
            <a:r>
              <a:rPr lang="en-US" b="1" dirty="0" smtClean="0"/>
              <a:t>RIGHT-TO-WORK LAWS</a:t>
            </a:r>
            <a:endParaRPr lang="en-US" dirty="0"/>
          </a:p>
          <a:p>
            <a:pPr lvl="1"/>
            <a:r>
              <a:rPr lang="en-US" dirty="0" smtClean="0"/>
              <a:t>State laws forbidding unions from forcing workers to join and pay union dues</a:t>
            </a:r>
          </a:p>
          <a:p>
            <a:pPr lvl="1"/>
            <a:r>
              <a:rPr lang="en-US" dirty="0" smtClean="0"/>
              <a:t>Employees who work in the railway or airline industries are not protected</a:t>
            </a:r>
          </a:p>
          <a:p>
            <a:pPr lvl="1"/>
            <a:r>
              <a:rPr lang="en-US" dirty="0" smtClean="0"/>
              <a:t>Employees who work on a federal enclave may not be protected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Nebraska’s Right-to-Work Law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www.nrtw.org/c/nertwlaw.htm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5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9999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39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024744" cy="724936"/>
          </a:xfrm>
        </p:spPr>
        <p:txBody>
          <a:bodyPr/>
          <a:lstStyle/>
          <a:p>
            <a:r>
              <a:rPr lang="en-US" dirty="0"/>
              <a:t>Union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135009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NATIONAL UNIONS</a:t>
            </a:r>
            <a:endParaRPr lang="en-US" dirty="0" smtClean="0"/>
          </a:p>
          <a:p>
            <a:pPr lvl="1"/>
            <a:r>
              <a:rPr lang="en-US" sz="2400" dirty="0" smtClean="0"/>
              <a:t>Represents local Unions nationwide</a:t>
            </a:r>
          </a:p>
          <a:p>
            <a:pPr lvl="1"/>
            <a:r>
              <a:rPr lang="en-US" sz="2400" dirty="0" smtClean="0"/>
              <a:t>Send organizers </a:t>
            </a:r>
          </a:p>
          <a:p>
            <a:pPr lvl="1"/>
            <a:r>
              <a:rPr lang="en-US" sz="2400" dirty="0" smtClean="0"/>
              <a:t>Help negotiate contracts </a:t>
            </a:r>
          </a:p>
          <a:p>
            <a:pPr lvl="1"/>
            <a:r>
              <a:rPr lang="en-US" sz="2400" dirty="0" smtClean="0"/>
              <a:t>Provide lawyers </a:t>
            </a:r>
          </a:p>
          <a:p>
            <a:pPr lvl="1"/>
            <a:r>
              <a:rPr lang="en-US" sz="2400" dirty="0" smtClean="0"/>
              <a:t>(Certain industries) Negotiate for the entire industry </a:t>
            </a:r>
          </a:p>
          <a:p>
            <a:pPr lvl="1"/>
            <a:r>
              <a:rPr lang="en-US" sz="2400" dirty="0" smtClean="0"/>
              <a:t>When a majority of members accept a contract it goes into effect for all members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464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7714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FEDERATION LEVEL</a:t>
            </a:r>
            <a:endParaRPr lang="en-US" dirty="0" smtClean="0"/>
          </a:p>
          <a:p>
            <a:pPr lvl="1"/>
            <a:r>
              <a:rPr lang="en-US" u="sng" dirty="0" smtClean="0"/>
              <a:t>AFL-CIO</a:t>
            </a:r>
          </a:p>
          <a:p>
            <a:pPr lvl="2"/>
            <a:r>
              <a:rPr lang="en-US" dirty="0" smtClean="0"/>
              <a:t>Made up of more than 50 national &amp; international unions</a:t>
            </a:r>
          </a:p>
          <a:p>
            <a:pPr lvl="2"/>
            <a:r>
              <a:rPr lang="en-US" dirty="0" smtClean="0"/>
              <a:t>Approximately 9 million members</a:t>
            </a:r>
          </a:p>
          <a:p>
            <a:pPr lvl="1"/>
            <a:endParaRPr lang="en-US" u="sng" dirty="0" smtClean="0"/>
          </a:p>
          <a:p>
            <a:pPr lvl="1"/>
            <a:r>
              <a:rPr lang="en-US" u="sng" dirty="0" smtClean="0"/>
              <a:t>Change to Win Federation</a:t>
            </a:r>
          </a:p>
          <a:p>
            <a:pPr lvl="2"/>
            <a:r>
              <a:rPr lang="en-US" dirty="0" smtClean="0"/>
              <a:t>Started in 2005</a:t>
            </a:r>
          </a:p>
          <a:p>
            <a:pPr lvl="2"/>
            <a:r>
              <a:rPr lang="en-US" dirty="0" smtClean="0"/>
              <a:t>Composed of 7 unions</a:t>
            </a:r>
          </a:p>
          <a:p>
            <a:pPr lvl="2"/>
            <a:r>
              <a:rPr lang="en-US" dirty="0" smtClean="0"/>
              <a:t>Seeks to promote &amp; increase US union membership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8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DFS Trans 2</a:t>
            </a:r>
          </a:p>
        </p:txBody>
      </p:sp>
      <p:pic>
        <p:nvPicPr>
          <p:cNvPr id="194568" name="Picture 8" descr="DF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666750"/>
            <a:ext cx="6973887" cy="55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267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of Labor 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1533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Working conditions in the 1800s</a:t>
            </a:r>
          </a:p>
          <a:p>
            <a:pPr lvl="1"/>
            <a:r>
              <a:rPr lang="en-US" dirty="0" smtClean="0"/>
              <a:t>Poor lighting</a:t>
            </a:r>
          </a:p>
          <a:p>
            <a:pPr lvl="1"/>
            <a:r>
              <a:rPr lang="en-US" dirty="0" smtClean="0"/>
              <a:t>Poor ventilation</a:t>
            </a:r>
          </a:p>
          <a:p>
            <a:pPr lvl="1"/>
            <a:r>
              <a:rPr lang="en-US" dirty="0" smtClean="0"/>
              <a:t>Dangerous machinery</a:t>
            </a:r>
          </a:p>
          <a:p>
            <a:pPr lvl="1"/>
            <a:r>
              <a:rPr lang="en-US" dirty="0" smtClean="0"/>
              <a:t>Long workweeks </a:t>
            </a:r>
          </a:p>
          <a:p>
            <a:pPr lvl="1"/>
            <a:r>
              <a:rPr lang="en-US" dirty="0" smtClean="0"/>
              <a:t>Low wages</a:t>
            </a:r>
          </a:p>
          <a:p>
            <a:pPr lvl="1"/>
            <a:r>
              <a:rPr lang="en-US" dirty="0" smtClean="0"/>
              <a:t>No such thing as benefits</a:t>
            </a:r>
          </a:p>
          <a:p>
            <a:pPr lvl="2"/>
            <a:r>
              <a:rPr lang="en-US" dirty="0" smtClean="0"/>
              <a:t>No healthcare, vacation days, sick leave, or holidays</a:t>
            </a:r>
          </a:p>
          <a:p>
            <a:endParaRPr lang="en-US" dirty="0"/>
          </a:p>
          <a:p>
            <a:r>
              <a:rPr lang="en-US" dirty="0" smtClean="0"/>
              <a:t>You did as you were told if you wanted to keep your job</a:t>
            </a:r>
          </a:p>
        </p:txBody>
      </p:sp>
    </p:spTree>
    <p:extLst>
      <p:ext uri="{BB962C8B-B14F-4D97-AF65-F5344CB8AC3E}">
        <p14:creationId xmlns:p14="http://schemas.microsoft.com/office/powerpoint/2010/main" val="83002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of Labor 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77148"/>
          </a:xfrm>
        </p:spPr>
        <p:txBody>
          <a:bodyPr/>
          <a:lstStyle/>
          <a:p>
            <a:r>
              <a:rPr lang="en-US" dirty="0" smtClean="0"/>
              <a:t>To better their working conditions workers began to form </a:t>
            </a:r>
            <a:r>
              <a:rPr lang="en-US" b="1" dirty="0" smtClean="0"/>
              <a:t>LABOR UNIONS</a:t>
            </a:r>
            <a:endParaRPr lang="en-US" dirty="0" smtClean="0"/>
          </a:p>
          <a:p>
            <a:pPr lvl="1"/>
            <a:r>
              <a:rPr lang="en-US" dirty="0" smtClean="0"/>
              <a:t>Association of workers organized to improve wages &amp; working conditions for its members</a:t>
            </a:r>
          </a:p>
          <a:p>
            <a:r>
              <a:rPr lang="en-US" dirty="0" smtClean="0"/>
              <a:t>Unionization was fought against</a:t>
            </a:r>
          </a:p>
          <a:p>
            <a:pPr lvl="1"/>
            <a:r>
              <a:rPr lang="en-US" dirty="0" smtClean="0"/>
              <a:t>State legislatures banned unions</a:t>
            </a:r>
          </a:p>
          <a:p>
            <a:pPr lvl="2"/>
            <a:r>
              <a:rPr lang="en-US" dirty="0" smtClean="0"/>
              <a:t>Courts upheld state laws</a:t>
            </a:r>
          </a:p>
          <a:p>
            <a:pPr lvl="1"/>
            <a:r>
              <a:rPr lang="en-US" dirty="0" smtClean="0"/>
              <a:t>Businesses refused to hire union members</a:t>
            </a:r>
          </a:p>
          <a:p>
            <a:pPr lvl="1"/>
            <a:r>
              <a:rPr lang="en-US" dirty="0" smtClean="0"/>
              <a:t>Employees that joined unions were fired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1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099" name="Picture 11" descr="316_GMH_ETT_8747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458913"/>
            <a:ext cx="6496050" cy="44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7092" name="Picture 4" descr="FIG 12-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746125"/>
            <a:ext cx="7688263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7094" name="Picture 6" descr="MapsInMotion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56225"/>
            <a:ext cx="2438400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6486483"/>
      </p:ext>
    </p:extLst>
  </p:cSld>
  <p:clrMapOvr>
    <a:masterClrMapping/>
  </p:clrMapOvr>
  <p:transition xmlns:p14="http://schemas.microsoft.com/office/powerpoint/2010/main" advClick="0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80" y="427035"/>
            <a:ext cx="7217720" cy="604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42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Organized Labor in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153348"/>
          </a:xfrm>
        </p:spPr>
        <p:txBody>
          <a:bodyPr>
            <a:normAutofit/>
          </a:bodyPr>
          <a:lstStyle/>
          <a:p>
            <a:r>
              <a:rPr lang="en-US" b="1" dirty="0" smtClean="0"/>
              <a:t>CRAFT UNION</a:t>
            </a:r>
          </a:p>
          <a:p>
            <a:pPr lvl="1"/>
            <a:r>
              <a:rPr lang="en-US" dirty="0" smtClean="0"/>
              <a:t>Skilled workers in a specific trade or industry</a:t>
            </a:r>
          </a:p>
          <a:p>
            <a:pPr lvl="2"/>
            <a:r>
              <a:rPr lang="en-US" u="sng" dirty="0" smtClean="0"/>
              <a:t>American Federation of Labor</a:t>
            </a:r>
            <a:r>
              <a:rPr lang="en-US" dirty="0" smtClean="0"/>
              <a:t> (AFL)</a:t>
            </a:r>
          </a:p>
          <a:p>
            <a:pPr lvl="3"/>
            <a:r>
              <a:rPr lang="en-US" dirty="0" smtClean="0"/>
              <a:t>First permanent organization of craft unions</a:t>
            </a:r>
          </a:p>
          <a:p>
            <a:pPr lvl="3"/>
            <a:r>
              <a:rPr lang="en-US" dirty="0" smtClean="0"/>
              <a:t>Founded by Samuel Gompers</a:t>
            </a:r>
          </a:p>
          <a:p>
            <a:r>
              <a:rPr lang="en-US" b="1" dirty="0" smtClean="0"/>
              <a:t>INDUSTRIAL UNION</a:t>
            </a:r>
            <a:endParaRPr lang="en-US" dirty="0" smtClean="0"/>
          </a:p>
          <a:p>
            <a:pPr lvl="1"/>
            <a:r>
              <a:rPr lang="en-US" dirty="0" smtClean="0"/>
              <a:t>All the workers in an industry regardless of job or skill level</a:t>
            </a:r>
          </a:p>
          <a:p>
            <a:pPr lvl="2"/>
            <a:r>
              <a:rPr lang="en-US" u="sng" dirty="0" smtClean="0"/>
              <a:t>Congress of Industrial Organizations</a:t>
            </a:r>
            <a:r>
              <a:rPr lang="en-US" dirty="0" smtClean="0"/>
              <a:t> (CIO)</a:t>
            </a:r>
          </a:p>
          <a:p>
            <a:pPr lvl="3"/>
            <a:r>
              <a:rPr lang="en-US" dirty="0" smtClean="0"/>
              <a:t>First significant effort to unionize unskilled &amp; semiskilled labor</a:t>
            </a:r>
          </a:p>
        </p:txBody>
      </p:sp>
    </p:spTree>
    <p:extLst>
      <p:ext uri="{BB962C8B-B14F-4D97-AF65-F5344CB8AC3E}">
        <p14:creationId xmlns:p14="http://schemas.microsoft.com/office/powerpoint/2010/main" val="323944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AFL v. CIO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153348"/>
          </a:xfrm>
        </p:spPr>
        <p:txBody>
          <a:bodyPr>
            <a:normAutofit/>
          </a:bodyPr>
          <a:lstStyle/>
          <a:p>
            <a:r>
              <a:rPr lang="en-US" dirty="0" smtClean="0"/>
              <a:t>Late 1930s and Early 1940s</a:t>
            </a:r>
          </a:p>
          <a:p>
            <a:pPr lvl="1"/>
            <a:r>
              <a:rPr lang="en-US" dirty="0" smtClean="0"/>
              <a:t>AFL and CIO had a rivalry </a:t>
            </a:r>
          </a:p>
          <a:p>
            <a:pPr lvl="2"/>
            <a:r>
              <a:rPr lang="en-US" dirty="0" smtClean="0"/>
              <a:t>Both sides trying to gain more members</a:t>
            </a:r>
          </a:p>
          <a:p>
            <a:pPr lvl="2"/>
            <a:r>
              <a:rPr lang="en-US" dirty="0" smtClean="0"/>
              <a:t>Both sides setting up unions in the other’s primary area of interest</a:t>
            </a:r>
          </a:p>
          <a:p>
            <a:r>
              <a:rPr lang="en-US" dirty="0" smtClean="0"/>
              <a:t>1955</a:t>
            </a:r>
          </a:p>
          <a:p>
            <a:pPr lvl="1"/>
            <a:r>
              <a:rPr lang="en-US" dirty="0" smtClean="0"/>
              <a:t>AFL-CIO merger</a:t>
            </a:r>
          </a:p>
        </p:txBody>
      </p:sp>
    </p:spTree>
    <p:extLst>
      <p:ext uri="{BB962C8B-B14F-4D97-AF65-F5344CB8AC3E}">
        <p14:creationId xmlns:p14="http://schemas.microsoft.com/office/powerpoint/2010/main" val="185462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153348"/>
          </a:xfrm>
        </p:spPr>
        <p:txBody>
          <a:bodyPr>
            <a:normAutofit/>
          </a:bodyPr>
          <a:lstStyle/>
          <a:p>
            <a:r>
              <a:rPr lang="en-US" dirty="0" smtClean="0"/>
              <a:t>3 levels: Local, National, &amp; Federation</a:t>
            </a:r>
          </a:p>
          <a:p>
            <a:pPr lvl="1"/>
            <a:r>
              <a:rPr lang="en-US" b="1" dirty="0" smtClean="0"/>
              <a:t>LOCAL UNION</a:t>
            </a:r>
            <a:endParaRPr lang="en-US" b="1" dirty="0"/>
          </a:p>
          <a:p>
            <a:pPr lvl="2"/>
            <a:r>
              <a:rPr lang="en-US" dirty="0" smtClean="0"/>
              <a:t>Members in a particular factory, company, or geographical area</a:t>
            </a:r>
          </a:p>
          <a:p>
            <a:pPr lvl="2"/>
            <a:r>
              <a:rPr lang="en-US" dirty="0" smtClean="0"/>
              <a:t>Duties of a Local Union</a:t>
            </a:r>
          </a:p>
          <a:p>
            <a:pPr lvl="3"/>
            <a:r>
              <a:rPr lang="en-US" dirty="0" smtClean="0"/>
              <a:t>Negotiating contracts</a:t>
            </a:r>
          </a:p>
          <a:p>
            <a:pPr lvl="3"/>
            <a:r>
              <a:rPr lang="en-US" dirty="0" smtClean="0"/>
              <a:t>Ensuring contracts are kept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Amount of influence a local union has depends on the membership policy it has negotiated with management</a:t>
            </a:r>
          </a:p>
        </p:txBody>
      </p:sp>
    </p:spTree>
    <p:extLst>
      <p:ext uri="{BB962C8B-B14F-4D97-AF65-F5344CB8AC3E}">
        <p14:creationId xmlns:p14="http://schemas.microsoft.com/office/powerpoint/2010/main" val="416474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17643</TotalTime>
  <Words>765</Words>
  <Application>Microsoft Macintosh PowerPoint</Application>
  <PresentationFormat>On-screen Show (4:3)</PresentationFormat>
  <Paragraphs>140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The American Labor Force</vt:lpstr>
      <vt:lpstr>DFS Trans 2</vt:lpstr>
      <vt:lpstr>Development of Labor Unions</vt:lpstr>
      <vt:lpstr>Development of Labor Unions</vt:lpstr>
      <vt:lpstr>PowerPoint Presentation</vt:lpstr>
      <vt:lpstr>PowerPoint Presentation</vt:lpstr>
      <vt:lpstr>Organized Labor in the US</vt:lpstr>
      <vt:lpstr>AFL v. CIO</vt:lpstr>
      <vt:lpstr>Union Organization</vt:lpstr>
      <vt:lpstr>Local Union Membership Types</vt:lpstr>
      <vt:lpstr>Restriction to Local Union Membership</vt:lpstr>
      <vt:lpstr>PowerPoint Presentation</vt:lpstr>
      <vt:lpstr>Union Organization</vt:lpstr>
      <vt:lpstr>Union Organization</vt:lpstr>
    </vt:vector>
  </TitlesOfParts>
  <Company>Lincoln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Labor Force</dc:title>
  <dc:creator>LPS</dc:creator>
  <cp:lastModifiedBy>LPS LPS</cp:lastModifiedBy>
  <cp:revision>61</cp:revision>
  <cp:lastPrinted>2013-09-19T19:19:44Z</cp:lastPrinted>
  <dcterms:created xsi:type="dcterms:W3CDTF">2013-09-06T10:35:15Z</dcterms:created>
  <dcterms:modified xsi:type="dcterms:W3CDTF">2015-09-18T15:18:08Z</dcterms:modified>
</cp:coreProperties>
</file>