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59" r:id="rId5"/>
    <p:sldId id="260" r:id="rId6"/>
    <p:sldId id="270" r:id="rId7"/>
    <p:sldId id="271" r:id="rId8"/>
    <p:sldId id="261" r:id="rId9"/>
    <p:sldId id="262" r:id="rId10"/>
    <p:sldId id="272" r:id="rId11"/>
    <p:sldId id="263" r:id="rId12"/>
    <p:sldId id="264" r:id="rId13"/>
    <p:sldId id="273" r:id="rId14"/>
    <p:sldId id="265" r:id="rId15"/>
    <p:sldId id="266" r:id="rId16"/>
    <p:sldId id="267" r:id="rId17"/>
    <p:sldId id="268" r:id="rId18"/>
    <p:sldId id="274" r:id="rId19"/>
    <p:sldId id="269" r:id="rId20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45" autoAdjust="0"/>
  </p:normalViewPr>
  <p:slideViewPr>
    <p:cSldViewPr>
      <p:cViewPr varScale="1">
        <p:scale>
          <a:sx n="66" d="100"/>
          <a:sy n="66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9E9049-F052-4D42-9E76-060800195B72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09CBE-526D-4930-951E-9C4062ECE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1EFD85-8251-45E2-B70C-C29B4C9CBE01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DC8307-4DA7-44A6-922F-B54DFB45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u="sng" dirty="0" smtClean="0"/>
              <a:t>SPOTLIGHT VIDEO</a:t>
            </a:r>
          </a:p>
          <a:p>
            <a:r>
              <a:rPr lang="en-US" b="0" u="none" dirty="0" smtClean="0"/>
              <a:t>http://www.glencoe.com/video_library/index_with_mods.php?PROGRAM=9780078747663&amp;VIDEO=3948&amp;CHAPTER=12&amp;MODE=2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1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312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u="sng" dirty="0" smtClean="0"/>
              <a:t>Ask</a:t>
            </a:r>
            <a:r>
              <a:rPr lang="en-US" b="0" u="sng" baseline="0" dirty="0" smtClean="0"/>
              <a:t> students to name some examples of “Dangerous Jobs”</a:t>
            </a:r>
          </a:p>
          <a:p>
            <a:pPr marL="174982" indent="-174982">
              <a:buFontTx/>
              <a:buChar char="-"/>
            </a:pPr>
            <a:r>
              <a:rPr lang="en-US" b="0" u="none" baseline="0" dirty="0" smtClean="0"/>
              <a:t>Coal Mining, Oil Rigs, Policemen &amp; Firefighters, Demolition Specialists</a:t>
            </a:r>
          </a:p>
          <a:p>
            <a:endParaRPr lang="en-US" b="0" u="none" baseline="0" dirty="0" smtClean="0"/>
          </a:p>
          <a:p>
            <a:r>
              <a:rPr lang="en-US" b="0" u="sng" baseline="0" dirty="0" smtClean="0"/>
              <a:t>Ask students to name examples of “Unpleasant Jobs”</a:t>
            </a:r>
            <a:endParaRPr lang="en-US" b="0" u="none" baseline="0" dirty="0" smtClean="0"/>
          </a:p>
          <a:p>
            <a:r>
              <a:rPr lang="en-US" b="0" u="none" baseline="0" dirty="0" smtClean="0"/>
              <a:t>- </a:t>
            </a:r>
            <a:r>
              <a:rPr lang="en-US" b="0" u="none" baseline="0" dirty="0" err="1" smtClean="0"/>
              <a:t>Trashman</a:t>
            </a:r>
            <a:r>
              <a:rPr lang="en-US" b="0" u="none" baseline="0" dirty="0" smtClean="0"/>
              <a:t>, wow…can’t think of anymore today :/</a:t>
            </a:r>
            <a:endParaRPr lang="en-US" b="0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312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LOCATION EXAMPLE:</a:t>
            </a:r>
          </a:p>
          <a:p>
            <a:r>
              <a:rPr lang="en-US" b="0" dirty="0" smtClean="0"/>
              <a:t>Teachers</a:t>
            </a:r>
            <a:r>
              <a:rPr lang="en-US" b="0" baseline="0" dirty="0" smtClean="0"/>
              <a:t> in Alaska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Can the students think of any other jobs/careers where location is a factor?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313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baseline="0" dirty="0" smtClean="0"/>
              <a:t>Wage Negotiations 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Take into consideration things such as…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The company’s ability to pay higher wages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Length of the </a:t>
            </a:r>
            <a:r>
              <a:rPr lang="en-US" b="0" baseline="0" dirty="0" smtClean="0"/>
              <a:t>negotiated </a:t>
            </a:r>
            <a:r>
              <a:rPr lang="en-US" b="0" baseline="0" dirty="0" smtClean="0"/>
              <a:t>contract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Seniority</a:t>
            </a:r>
          </a:p>
          <a:p>
            <a:endParaRPr lang="en-US" b="0" dirty="0" smtClean="0"/>
          </a:p>
          <a:p>
            <a:r>
              <a:rPr lang="en-US" b="0" dirty="0" smtClean="0"/>
              <a:t>Minimum</a:t>
            </a:r>
            <a:r>
              <a:rPr lang="en-US" b="0" baseline="0" dirty="0" smtClean="0"/>
              <a:t> Wage Laws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Designed to protect/help the workers, but some studies show it does the opposite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Increases in minimum wage causes some companies to hire fewer low-skilled workers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This delays the acquisition of job skills by “unskilled workers”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OTHER FACTS ABOUT MINIMUM WAGE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$7.25 – Current Minimum Wage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$2.13 – Current Minimum Wage for Tipped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21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Graph provided</a:t>
            </a:r>
            <a:r>
              <a:rPr lang="en-US" b="1" baseline="0" dirty="0" smtClean="0"/>
              <a:t> by Oregon State University: </a:t>
            </a:r>
            <a:r>
              <a:rPr lang="en-US" baseline="0" dirty="0" smtClean="0"/>
              <a:t>http://oregonstate.edu/instruct/anth484/minwage.html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INFORMATION ABOUT THIS GRAPH</a:t>
            </a:r>
          </a:p>
          <a:p>
            <a:pPr marL="174982" indent="-174982">
              <a:buFontTx/>
              <a:buChar char="-"/>
            </a:pPr>
            <a:r>
              <a:rPr lang="en-US" dirty="0" smtClean="0"/>
              <a:t>A federal minimum wage was first set in 1938</a:t>
            </a:r>
          </a:p>
          <a:p>
            <a:pPr marL="174982" indent="-174982">
              <a:buFontTx/>
              <a:buChar char="-"/>
            </a:pPr>
            <a:r>
              <a:rPr lang="en-US" dirty="0" smtClean="0"/>
              <a:t>The graph shows nominal (blue diamonds) and real (red squares) minimum wage values. </a:t>
            </a:r>
          </a:p>
          <a:p>
            <a:pPr marL="641600" lvl="1" indent="-174982">
              <a:buFontTx/>
              <a:buChar char="-"/>
            </a:pPr>
            <a:r>
              <a:rPr lang="en-US" dirty="0" smtClean="0"/>
              <a:t>Nominal values range from $0.25/</a:t>
            </a:r>
            <a:r>
              <a:rPr lang="en-US" dirty="0" err="1" smtClean="0"/>
              <a:t>hr</a:t>
            </a:r>
            <a:r>
              <a:rPr lang="en-US" dirty="0" smtClean="0"/>
              <a:t> in 1938 to the current $7.25/hr.</a:t>
            </a:r>
          </a:p>
          <a:p>
            <a:pPr marL="641600" lvl="1" indent="-174982">
              <a:buFontTx/>
              <a:buChar char="-"/>
            </a:pPr>
            <a:r>
              <a:rPr lang="en-US" dirty="0" smtClean="0"/>
              <a:t>The graph adjusts these wages to 2012 dollars (red squares) to show the real value of the minimum wage.</a:t>
            </a:r>
          </a:p>
          <a:p>
            <a:pPr marL="174982" indent="-174982">
              <a:buFontTx/>
              <a:buChar char="-"/>
            </a:pPr>
            <a:r>
              <a:rPr lang="en-US" dirty="0" smtClean="0"/>
              <a:t>Calculated in real 2012 dollars, the 1968 minimum wage was the highest at $10.51. </a:t>
            </a:r>
          </a:p>
          <a:p>
            <a:pPr marL="641600" lvl="1" indent="-174982">
              <a:buFontTx/>
              <a:buChar char="-"/>
            </a:pPr>
            <a:r>
              <a:rPr lang="en-US" dirty="0" smtClean="0"/>
              <a:t>The real dollar minimum wage (red squares) falls during periods Congress does not raise the minimum wage to keep up with inflation.</a:t>
            </a:r>
          </a:p>
          <a:p>
            <a:pPr marL="174982" indent="-174982">
              <a:buFontTx/>
              <a:buChar char="-"/>
            </a:pPr>
            <a:r>
              <a:rPr lang="en-US" dirty="0" smtClean="0"/>
              <a:t>The minimum wage increased in three $0.70 increments--to $5.85 in July, 2007, $6.55 in July, 2008, and to $7.25 in July 2009.</a:t>
            </a:r>
          </a:p>
          <a:p>
            <a:pPr marL="641600" lvl="1" indent="-174982">
              <a:buFontTx/>
              <a:buChar char="-"/>
            </a:pPr>
            <a:r>
              <a:rPr lang="en-US" dirty="0" smtClean="0"/>
              <a:t>The 2012 minimum wage is equal to what was paid in 1960.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09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this chapter</a:t>
            </a:r>
            <a:r>
              <a:rPr lang="en-US" baseline="0" dirty="0" smtClean="0"/>
              <a:t> we will be focusing on the “Labor” or “Human Resources” portion of the 5 Factors of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6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308</a:t>
            </a:r>
          </a:p>
          <a:p>
            <a:endParaRPr lang="en-US" b="0" dirty="0" smtClean="0"/>
          </a:p>
          <a:p>
            <a:r>
              <a:rPr lang="en-US" dirty="0" smtClean="0"/>
              <a:t>Ask students…</a:t>
            </a:r>
          </a:p>
          <a:p>
            <a:pPr marL="174982" indent="-174982">
              <a:buFontTx/>
              <a:buChar char="-"/>
            </a:pPr>
            <a:r>
              <a:rPr lang="en-US" dirty="0" smtClean="0"/>
              <a:t>What does it mean “actively seeking”  who would not</a:t>
            </a:r>
            <a:r>
              <a:rPr lang="en-US" baseline="0" dirty="0" smtClean="0"/>
              <a:t> be included in this?</a:t>
            </a:r>
          </a:p>
          <a:p>
            <a:pPr marL="174982" indent="-174982">
              <a:buFontTx/>
              <a:buChar char="-"/>
            </a:pPr>
            <a:r>
              <a:rPr lang="en-US" b="1" baseline="0" dirty="0" smtClean="0"/>
              <a:t>ENTER FOR NEXT LINE</a:t>
            </a:r>
          </a:p>
          <a:p>
            <a:pPr marL="641600" lvl="1" indent="-174982">
              <a:buFontTx/>
              <a:buChar char="-"/>
            </a:pPr>
            <a:r>
              <a:rPr lang="en-US" baseline="0" dirty="0" smtClean="0"/>
              <a:t>Give me an example of people that would not be looking for work</a:t>
            </a:r>
          </a:p>
          <a:p>
            <a:pPr marL="641600" lvl="1" indent="-174982">
              <a:buFontTx/>
              <a:buChar char="-"/>
            </a:pPr>
            <a:r>
              <a:rPr lang="en-US" b="1" baseline="0" dirty="0" smtClean="0"/>
              <a:t>ENTER FOR NEXT LINE</a:t>
            </a:r>
          </a:p>
          <a:p>
            <a:pPr marL="1108219" lvl="2" indent="-174982" defTabSz="933237">
              <a:buFontTx/>
              <a:buChar char="-"/>
              <a:defRPr/>
            </a:pPr>
            <a:r>
              <a:rPr lang="en-US" baseline="0" dirty="0" smtClean="0"/>
              <a:t>RETIRED, FULL-TIME STUDENTS, STAY-AT-HOME PARENTS</a:t>
            </a:r>
            <a:endParaRPr lang="en-US" dirty="0" smtClean="0"/>
          </a:p>
          <a:p>
            <a:pPr marL="641600" lvl="1" indent="-174982">
              <a:buFontTx/>
              <a:buChar char="-"/>
            </a:pPr>
            <a:r>
              <a:rPr lang="en-US" dirty="0" smtClean="0"/>
              <a:t>How about people not</a:t>
            </a:r>
            <a:r>
              <a:rPr lang="en-US" baseline="0" dirty="0" smtClean="0"/>
              <a:t> able to work</a:t>
            </a:r>
          </a:p>
          <a:p>
            <a:pPr marL="641600" lvl="1" indent="-174982">
              <a:buFontTx/>
              <a:buChar char="-"/>
            </a:pPr>
            <a:r>
              <a:rPr lang="en-US" b="1" baseline="0" dirty="0" smtClean="0"/>
              <a:t>ENTER FOR NEXT LINE</a:t>
            </a:r>
            <a:endParaRPr lang="en-US" b="1" dirty="0" smtClean="0"/>
          </a:p>
          <a:p>
            <a:pPr marL="1108219" lvl="2" indent="-174982">
              <a:buFontTx/>
              <a:buChar char="-"/>
            </a:pPr>
            <a:r>
              <a:rPr lang="en-US" dirty="0" smtClean="0"/>
              <a:t>DISABLED, PEOPLE IN PRISON, PEOPLE IN MENTAL INSTITUTIONS</a:t>
            </a:r>
            <a:endParaRPr lang="en-US" baseline="0" dirty="0" smtClean="0"/>
          </a:p>
          <a:p>
            <a:pPr marL="174982" indent="-17498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3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308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6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Information </a:t>
            </a:r>
            <a:r>
              <a:rPr lang="en-US" b="1" baseline="0" dirty="0" smtClean="0"/>
              <a:t>provided by the Bureau of Labor Statistics:</a:t>
            </a:r>
            <a:endParaRPr lang="en-US" b="0" baseline="0" dirty="0" smtClean="0"/>
          </a:p>
          <a:p>
            <a:r>
              <a:rPr lang="en-US" b="0" dirty="0" smtClean="0"/>
              <a:t>http://www.bls.gov/web/laus/laumstrk.htm</a:t>
            </a:r>
          </a:p>
          <a:p>
            <a:pPr defTabSz="933237"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BE</a:t>
            </a:r>
            <a:r>
              <a:rPr lang="en-US" b="1" u="sng" baseline="0" dirty="0" smtClean="0">
                <a:solidFill>
                  <a:srgbClr val="FF0000"/>
                </a:solidFill>
              </a:rPr>
              <a:t> SURE TO UPDATE!!!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LINCOLN 3.3%</a:t>
            </a:r>
            <a:r>
              <a:rPr lang="en-US" baseline="0" dirty="0" smtClean="0"/>
              <a:t> ~ OMAHA 4.3&amp;</a:t>
            </a:r>
            <a:endParaRPr lang="en-US" dirty="0" smtClean="0"/>
          </a:p>
          <a:p>
            <a:r>
              <a:rPr lang="en-US" dirty="0" smtClean="0"/>
              <a:t>(According</a:t>
            </a:r>
            <a:r>
              <a:rPr lang="en-US" baseline="0" dirty="0" smtClean="0"/>
              <a:t> to </a:t>
            </a:r>
            <a:r>
              <a:rPr lang="en-US" dirty="0" smtClean="0"/>
              <a:t>Google ~</a:t>
            </a:r>
            <a:r>
              <a:rPr lang="en-US" baseline="0" dirty="0" smtClean="0"/>
              <a:t> Stats are April 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Information </a:t>
            </a:r>
            <a:r>
              <a:rPr lang="en-US" b="1" baseline="0" dirty="0" smtClean="0"/>
              <a:t>provided by the Bureau of Labor Statistics:</a:t>
            </a:r>
            <a:endParaRPr lang="en-US" b="0" baseline="0" dirty="0" smtClean="0"/>
          </a:p>
          <a:p>
            <a:r>
              <a:rPr lang="en-US" dirty="0" smtClean="0"/>
              <a:t>http://www.bls.gov/fls/intl_unemployment_rates_monthly.htm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BE</a:t>
            </a:r>
            <a:r>
              <a:rPr lang="en-US" b="1" u="sng" baseline="0" dirty="0" smtClean="0">
                <a:solidFill>
                  <a:srgbClr val="FF0000"/>
                </a:solidFill>
              </a:rPr>
              <a:t> SURE TO UPDATE!!!</a:t>
            </a:r>
            <a:endParaRPr lang="en-US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7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</a:t>
            </a:r>
            <a:r>
              <a:rPr lang="en-US" b="1" baseline="0" dirty="0" smtClean="0"/>
              <a:t> 309</a:t>
            </a:r>
          </a:p>
          <a:p>
            <a:endParaRPr lang="en-US" b="0" dirty="0" smtClean="0"/>
          </a:p>
          <a:p>
            <a:r>
              <a:rPr lang="en-US" b="0" dirty="0" smtClean="0"/>
              <a:t>http://en.wikipedia.org/wiki/Collar_workers</a:t>
            </a:r>
          </a:p>
          <a:p>
            <a:endParaRPr lang="en-US" b="0" dirty="0" smtClean="0"/>
          </a:p>
          <a:p>
            <a:pPr marL="174982" indent="-174982">
              <a:buFontTx/>
              <a:buChar char="-"/>
            </a:pPr>
            <a:r>
              <a:rPr lang="en-US" dirty="0" smtClean="0"/>
              <a:t>Late</a:t>
            </a:r>
            <a:r>
              <a:rPr lang="en-US" baseline="0" dirty="0" smtClean="0"/>
              <a:t> 1800s &amp; early 1900s many farmers moved to urban areas to take the higher paying BLUE-COLLAR positions…</a:t>
            </a:r>
            <a:endParaRPr lang="en-US" b="0" i="1" u="sng" baseline="0" dirty="0" smtClean="0"/>
          </a:p>
          <a:p>
            <a:pPr marL="641600" lvl="1" indent="-174982">
              <a:buFontTx/>
              <a:buChar char="-"/>
            </a:pPr>
            <a:r>
              <a:rPr lang="en-US" b="0" u="sng" baseline="0" dirty="0" smtClean="0"/>
              <a:t>Name examples of these types of workers</a:t>
            </a:r>
          </a:p>
          <a:p>
            <a:pPr marL="1108219" lvl="2" indent="-174982">
              <a:buFontTx/>
              <a:buChar char="-"/>
            </a:pPr>
            <a:r>
              <a:rPr lang="en-US" b="1" u="none" baseline="0" dirty="0" smtClean="0"/>
              <a:t>ENTER</a:t>
            </a:r>
            <a:endParaRPr lang="en-US" b="0" u="none" baseline="0" dirty="0" smtClean="0"/>
          </a:p>
          <a:p>
            <a:pPr marL="174982" indent="-174982">
              <a:buFontTx/>
              <a:buChar char="-"/>
            </a:pPr>
            <a:r>
              <a:rPr lang="en-US" b="0" u="none" baseline="0" dirty="0" smtClean="0"/>
              <a:t>WHITE-COLLAR positions make up the largest sector of our work force…</a:t>
            </a:r>
          </a:p>
          <a:p>
            <a:pPr marL="641600" lvl="1" indent="-174982">
              <a:buFontTx/>
              <a:buChar char="-"/>
            </a:pPr>
            <a:r>
              <a:rPr lang="en-US" b="0" u="sng" baseline="0" dirty="0" smtClean="0"/>
              <a:t>Name examples of these types of workers</a:t>
            </a:r>
          </a:p>
          <a:p>
            <a:pPr marL="1108219" lvl="2" indent="-174982">
              <a:buFontTx/>
              <a:buChar char="-"/>
            </a:pPr>
            <a:r>
              <a:rPr lang="en-US" b="1" dirty="0" smtClean="0"/>
              <a:t>ENTER</a:t>
            </a:r>
            <a:endParaRPr lang="en-US" b="0" dirty="0" smtClean="0"/>
          </a:p>
          <a:p>
            <a:pPr marL="174982" indent="-174982">
              <a:buFontTx/>
              <a:buChar char="-"/>
            </a:pPr>
            <a:r>
              <a:rPr lang="en-US" b="0" dirty="0" smtClean="0"/>
              <a:t>In recent years we have shifted away from blue-collar jobs</a:t>
            </a:r>
            <a:r>
              <a:rPr lang="en-US" b="0" baseline="0" dirty="0" smtClean="0"/>
              <a:t> to SERVICE WORKERS</a:t>
            </a:r>
          </a:p>
          <a:p>
            <a:pPr marL="641600" lvl="1" indent="-174982" defTabSz="933237">
              <a:buFontTx/>
              <a:buChar char="-"/>
              <a:defRPr/>
            </a:pPr>
            <a:r>
              <a:rPr lang="en-US" b="0" u="sng" baseline="0" dirty="0" smtClean="0"/>
              <a:t>Name examples of these types of workers</a:t>
            </a:r>
            <a:endParaRPr lang="en-US" b="0" u="none" baseline="0" dirty="0" smtClean="0"/>
          </a:p>
          <a:p>
            <a:pPr marL="1108219" lvl="2" indent="-174982" defTabSz="933237">
              <a:buFontTx/>
              <a:buChar char="-"/>
              <a:defRPr/>
            </a:pPr>
            <a:r>
              <a:rPr lang="en-US" b="1" u="none" baseline="0" dirty="0" smtClean="0"/>
              <a:t>ENTER</a:t>
            </a:r>
            <a:endParaRPr lang="en-US" b="1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28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310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UNSKILLED</a:t>
            </a:r>
            <a:r>
              <a:rPr lang="en-US" b="0" baseline="0" dirty="0" smtClean="0"/>
              <a:t> ~ Require some skills…such as patience, ability to pace oneself, work according to a schedule.  Most also require the ability to work with other people.</a:t>
            </a:r>
          </a:p>
          <a:p>
            <a:r>
              <a:rPr lang="en-US" b="1" baseline="0" dirty="0" smtClean="0"/>
              <a:t>HAVE STUDENTS NAME EXAMPLES OF THESE CAREERS</a:t>
            </a:r>
            <a:endParaRPr lang="en-US" b="0" baseline="0" dirty="0" smtClean="0"/>
          </a:p>
          <a:p>
            <a:endParaRPr lang="en-US" b="0" baseline="0" dirty="0" smtClean="0"/>
          </a:p>
          <a:p>
            <a:r>
              <a:rPr lang="en-US" b="0" baseline="0" dirty="0" smtClean="0"/>
              <a:t>SEMISKILLED ~ </a:t>
            </a:r>
            <a:r>
              <a:rPr lang="en-US" b="1" baseline="0" dirty="0" smtClean="0"/>
              <a:t>HAVE STUDENTS NAME EXMAPLES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Nurse’s Aid, Para-educator, Para-legal, Technicians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other positions that would assist “professionals”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SKILLED ~ </a:t>
            </a:r>
            <a:r>
              <a:rPr lang="en-US" b="1" baseline="0" dirty="0" smtClean="0"/>
              <a:t>HAVE STUDENTS NAME EXMAPLES</a:t>
            </a:r>
            <a:endParaRPr lang="en-US" b="0" baseline="0" dirty="0" smtClean="0"/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Police, Electricians, Draftsmen, Firefighters, Plumbers, Carpenters, etc.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PROFESSIONALS ~ </a:t>
            </a:r>
            <a:r>
              <a:rPr lang="en-US" b="1" baseline="0" dirty="0" smtClean="0"/>
              <a:t>HAVE STUDENTS NAME EXMAPLES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Teachers, Doctors, Lawyers, CPAs, Nurses,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&lt;&lt;&lt;&lt;&lt;ENRICHMENT ACTIVITIES P12 ~ Requires a Computer Lab&gt;&gt;&gt;&gt;&gt;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311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u="sng" dirty="0" smtClean="0"/>
              <a:t>Ask</a:t>
            </a:r>
            <a:r>
              <a:rPr lang="en-US" b="0" u="sng" baseline="0" dirty="0" smtClean="0"/>
              <a:t> the students…</a:t>
            </a:r>
            <a:endParaRPr lang="en-US" b="0" u="none" baseline="0" dirty="0" smtClean="0"/>
          </a:p>
          <a:p>
            <a:pPr marL="174982" indent="-174982">
              <a:buFontTx/>
              <a:buChar char="-"/>
            </a:pPr>
            <a:r>
              <a:rPr lang="en-US" b="0" u="none" baseline="0" dirty="0" smtClean="0"/>
              <a:t>Who is represented by SUPPLY?	</a:t>
            </a:r>
            <a:r>
              <a:rPr lang="en-US" b="1" u="none" baseline="0" dirty="0" smtClean="0"/>
              <a:t>Laborers/Employees</a:t>
            </a:r>
            <a:endParaRPr lang="en-US" b="0" u="none" baseline="0" dirty="0" smtClean="0"/>
          </a:p>
          <a:p>
            <a:pPr marL="174982" indent="-174982">
              <a:buFontTx/>
              <a:buChar char="-"/>
            </a:pPr>
            <a:r>
              <a:rPr lang="en-US" b="0" u="none" baseline="0" dirty="0" smtClean="0"/>
              <a:t>Who is represented by DEMAND?	</a:t>
            </a:r>
            <a:r>
              <a:rPr lang="en-US" b="1" u="none" baseline="0" dirty="0" smtClean="0"/>
              <a:t>The Company</a:t>
            </a:r>
            <a:endParaRPr lang="en-US" b="0" u="none" baseline="0" dirty="0" smtClean="0"/>
          </a:p>
          <a:p>
            <a:pPr marL="174982" indent="-174982">
              <a:buFontTx/>
              <a:buChar char="-"/>
            </a:pPr>
            <a:r>
              <a:rPr lang="en-US" b="0" u="none" baseline="0" dirty="0" smtClean="0"/>
              <a:t>What is represented by PRICE?	</a:t>
            </a:r>
            <a:r>
              <a:rPr lang="en-US" b="1" u="none" baseline="0" dirty="0" smtClean="0"/>
              <a:t>The Wages &amp; Benefits Paid</a:t>
            </a:r>
            <a:endParaRPr lang="en-US" b="0" u="none" baseline="0" dirty="0" smtClean="0"/>
          </a:p>
          <a:p>
            <a:pPr marL="174982" indent="-174982">
              <a:buFontTx/>
              <a:buChar char="-"/>
            </a:pP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158DA7-0C14-465A-A7E2-3956FF30AB63}" type="datetimeFigureOut">
              <a:rPr lang="en-US" smtClean="0"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dol.gov/whd/state/tipped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Labor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12</a:t>
            </a:r>
          </a:p>
          <a:p>
            <a:r>
              <a:rPr lang="en-US" dirty="0" smtClean="0"/>
              <a:t>Section 1</a:t>
            </a:r>
            <a:endParaRPr lang="en-US" dirty="0" smtClean="0"/>
          </a:p>
          <a:p>
            <a:r>
              <a:rPr lang="en-US" dirty="0" smtClean="0"/>
              <a:t>Southwest High School</a:t>
            </a:r>
          </a:p>
        </p:txBody>
      </p:sp>
    </p:spTree>
    <p:extLst>
      <p:ext uri="{BB962C8B-B14F-4D97-AF65-F5344CB8AC3E}">
        <p14:creationId xmlns:p14="http://schemas.microsoft.com/office/powerpoint/2010/main" val="43415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Classifications of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905000"/>
            <a:ext cx="3928872" cy="4343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Blue Collar</a:t>
            </a:r>
          </a:p>
          <a:p>
            <a:pPr lvl="1"/>
            <a:r>
              <a:rPr lang="en-US" dirty="0"/>
              <a:t>Employed in crafts, manufacturing, &amp; non-farm </a:t>
            </a:r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Typically work outdoors, or indoors in dirty conditions, work with hands, physical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736848" cy="426719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White Collar</a:t>
            </a:r>
          </a:p>
          <a:p>
            <a:pPr lvl="1"/>
            <a:r>
              <a:rPr lang="en-US" dirty="0"/>
              <a:t>Employed In office, sales, or professional positions</a:t>
            </a:r>
          </a:p>
          <a:p>
            <a:pPr lvl="1"/>
            <a:r>
              <a:rPr lang="en-US" dirty="0" smtClean="0"/>
              <a:t>Typically work indoors, at desks/offices.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1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US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/>
          </a:bodyPr>
          <a:lstStyle/>
          <a:p>
            <a:r>
              <a:rPr lang="en-US" b="1" dirty="0" smtClean="0"/>
              <a:t>SERVICE </a:t>
            </a:r>
            <a:r>
              <a:rPr lang="en-US" b="1" dirty="0" smtClean="0"/>
              <a:t>WORKERS</a:t>
            </a:r>
            <a:endParaRPr lang="en-US" dirty="0" smtClean="0"/>
          </a:p>
          <a:p>
            <a:pPr lvl="1"/>
            <a:r>
              <a:rPr lang="en-US" dirty="0" smtClean="0"/>
              <a:t>People who provide services directly to </a:t>
            </a:r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Can work in many different settings, but usually work where there are a lot of people (Stores, Salons, Dry Cleaners,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7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0111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UNSKILLED WORKERS</a:t>
            </a:r>
          </a:p>
          <a:p>
            <a:pPr lvl="1"/>
            <a:r>
              <a:rPr lang="en-US" dirty="0" smtClean="0"/>
              <a:t>Jobs require no specialized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No Degree needed (High School Diploma not necessarily needed)</a:t>
            </a:r>
          </a:p>
          <a:p>
            <a:pPr lvl="1"/>
            <a:r>
              <a:rPr lang="en-US" dirty="0" smtClean="0"/>
              <a:t>Example: Waiters or Custodians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4011169"/>
          </a:xfrm>
        </p:spPr>
        <p:txBody>
          <a:bodyPr/>
          <a:lstStyle/>
          <a:p>
            <a:r>
              <a:rPr lang="en-US" b="1" dirty="0"/>
              <a:t>SEMISKILLED WORKERS</a:t>
            </a:r>
            <a:endParaRPr lang="en-US" dirty="0"/>
          </a:p>
          <a:p>
            <a:pPr lvl="1"/>
            <a:r>
              <a:rPr lang="en-US" dirty="0"/>
              <a:t>Jobs require some training</a:t>
            </a:r>
          </a:p>
          <a:p>
            <a:pPr lvl="1"/>
            <a:r>
              <a:rPr lang="en-US" dirty="0"/>
              <a:t>Often uses modern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Certificate</a:t>
            </a:r>
          </a:p>
          <a:p>
            <a:pPr lvl="1"/>
            <a:r>
              <a:rPr lang="en-US" dirty="0" smtClean="0"/>
              <a:t>Example: Nursing Aids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Levels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934968"/>
          </a:xfrm>
        </p:spPr>
        <p:txBody>
          <a:bodyPr/>
          <a:lstStyle/>
          <a:p>
            <a:r>
              <a:rPr lang="en-US" b="1" dirty="0"/>
              <a:t>SKILLED WORKERS</a:t>
            </a:r>
            <a:endParaRPr lang="en-US" dirty="0"/>
          </a:p>
          <a:p>
            <a:pPr lvl="1"/>
            <a:r>
              <a:rPr lang="en-US" dirty="0"/>
              <a:t>Have learned a trade/craft though either education or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Associates Degree</a:t>
            </a:r>
          </a:p>
          <a:p>
            <a:pPr lvl="1"/>
            <a:r>
              <a:rPr lang="en-US" dirty="0" smtClean="0"/>
              <a:t>Electrician</a:t>
            </a:r>
          </a:p>
          <a:p>
            <a:pPr lvl="1"/>
            <a:r>
              <a:rPr lang="en-US" dirty="0" smtClean="0"/>
              <a:t>Police Officer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401116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PROFESSIONALS</a:t>
            </a:r>
          </a:p>
          <a:p>
            <a:pPr lvl="1"/>
            <a:r>
              <a:rPr lang="en-US" dirty="0"/>
              <a:t>Highly educated with college degrees</a:t>
            </a:r>
          </a:p>
          <a:p>
            <a:pPr lvl="1"/>
            <a:r>
              <a:rPr lang="en-US" dirty="0"/>
              <a:t>Usually additional education/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Bachelors, Masters, PhD </a:t>
            </a:r>
          </a:p>
          <a:p>
            <a:pPr lvl="1"/>
            <a:r>
              <a:rPr lang="en-US" dirty="0" smtClean="0"/>
              <a:t>Doctors, Lawyers, Teachers, Architects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28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&amp; DEMAND</a:t>
            </a:r>
            <a:br>
              <a:rPr lang="en-US" dirty="0" smtClean="0"/>
            </a:br>
            <a:r>
              <a:rPr lang="en-US" dirty="0" smtClean="0"/>
              <a:t>3 Factors Affecting Our 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/>
          </a:bodyPr>
          <a:lstStyle/>
          <a:p>
            <a:r>
              <a:rPr lang="en-US" dirty="0" smtClean="0"/>
              <a:t>FACTOR #1…</a:t>
            </a:r>
          </a:p>
          <a:p>
            <a:pPr lvl="1"/>
            <a:r>
              <a:rPr lang="en-US" b="1" dirty="0" smtClean="0"/>
              <a:t>SKILL </a:t>
            </a:r>
            <a:r>
              <a:rPr lang="en-US" dirty="0" smtClean="0"/>
              <a:t>~ Talent, </a:t>
            </a:r>
            <a:r>
              <a:rPr lang="en-US" dirty="0" smtClean="0"/>
              <a:t>Education</a:t>
            </a:r>
            <a:r>
              <a:rPr lang="en-US" dirty="0" smtClean="0"/>
              <a:t>, Training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Professional Athletes/Actors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COMPARE </a:t>
            </a:r>
            <a:r>
              <a:rPr lang="en-US" dirty="0" smtClean="0"/>
              <a:t>SCARCITY &amp; WAGES</a:t>
            </a:r>
          </a:p>
          <a:p>
            <a:pPr lvl="2"/>
            <a:r>
              <a:rPr lang="en-US" dirty="0" smtClean="0"/>
              <a:t>Doctors v. Supermarket Cashier</a:t>
            </a:r>
          </a:p>
        </p:txBody>
      </p:sp>
    </p:spTree>
    <p:extLst>
      <p:ext uri="{BB962C8B-B14F-4D97-AF65-F5344CB8AC3E}">
        <p14:creationId xmlns:p14="http://schemas.microsoft.com/office/powerpoint/2010/main" val="143596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SUPPLY &amp; DEMAND</a:t>
            </a:r>
            <a:br>
              <a:rPr lang="en-US" dirty="0"/>
            </a:br>
            <a:r>
              <a:rPr lang="en-US" dirty="0"/>
              <a:t>3 Factors Affecting Our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/>
          </a:bodyPr>
          <a:lstStyle/>
          <a:p>
            <a:r>
              <a:rPr lang="en-US" dirty="0" smtClean="0"/>
              <a:t>FACTOR #2…</a:t>
            </a:r>
          </a:p>
          <a:p>
            <a:pPr lvl="1"/>
            <a:r>
              <a:rPr lang="en-US" b="1" dirty="0" smtClean="0"/>
              <a:t>JOB TYPE</a:t>
            </a:r>
            <a:endParaRPr lang="en-US" dirty="0" smtClean="0"/>
          </a:p>
          <a:p>
            <a:pPr lvl="2"/>
            <a:r>
              <a:rPr lang="en-US" dirty="0" smtClean="0"/>
              <a:t>What is required of an employee in their job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Dangerous </a:t>
            </a:r>
            <a:r>
              <a:rPr lang="en-US" dirty="0" smtClean="0"/>
              <a:t>&amp; Unpleasant Jobs PAY </a:t>
            </a:r>
            <a:r>
              <a:rPr lang="en-US" dirty="0" smtClean="0"/>
              <a:t>MORE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535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SUPPLY &amp; DEMAND</a:t>
            </a:r>
            <a:br>
              <a:rPr lang="en-US" dirty="0"/>
            </a:br>
            <a:r>
              <a:rPr lang="en-US" dirty="0"/>
              <a:t>3 Factors Affecting Our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/>
          </a:bodyPr>
          <a:lstStyle/>
          <a:p>
            <a:r>
              <a:rPr lang="en-US" dirty="0" smtClean="0"/>
              <a:t>FACTOR #3…</a:t>
            </a:r>
          </a:p>
          <a:p>
            <a:pPr lvl="1"/>
            <a:r>
              <a:rPr lang="en-US" b="1" dirty="0" smtClean="0"/>
              <a:t>LOCATION</a:t>
            </a:r>
          </a:p>
          <a:p>
            <a:pPr lvl="2"/>
            <a:r>
              <a:rPr lang="en-US" dirty="0" smtClean="0"/>
              <a:t>Where are people hiring for that career?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If finding qualified workers is scarce in an area</a:t>
            </a:r>
          </a:p>
          <a:p>
            <a:pPr lvl="3"/>
            <a:r>
              <a:rPr lang="en-US" dirty="0" smtClean="0"/>
              <a:t>Employers will pay more to attract workers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If finding qualified workers is not scarce</a:t>
            </a:r>
          </a:p>
          <a:p>
            <a:pPr lvl="3"/>
            <a:r>
              <a:rPr lang="en-US" dirty="0" smtClean="0"/>
              <a:t>Employers will pay less because supply is </a:t>
            </a:r>
            <a:r>
              <a:rPr lang="en-US" dirty="0" smtClean="0"/>
              <a:t>plentiful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96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on 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9341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labor markets were perfectly competitive</a:t>
            </a:r>
            <a:r>
              <a:rPr lang="en-US" sz="2800" dirty="0" smtClean="0"/>
              <a:t>…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Wages would shift </a:t>
            </a:r>
            <a:r>
              <a:rPr lang="en-US" sz="2400" b="1" dirty="0" smtClean="0"/>
              <a:t>constantly</a:t>
            </a:r>
            <a:r>
              <a:rPr lang="en-US" sz="2400" dirty="0" smtClean="0"/>
              <a:t> based on the supply/demand ratio of that </a:t>
            </a:r>
            <a:r>
              <a:rPr lang="en-US" sz="2400" dirty="0" smtClean="0"/>
              <a:t>industry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838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2000"/>
            <a:ext cx="7153834" cy="1408664"/>
          </a:xfrm>
        </p:spPr>
        <p:txBody>
          <a:bodyPr>
            <a:norm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 Factors that Restrict Supply &amp; Demand…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/>
              <a:t>Wage Negotiations</a:t>
            </a:r>
          </a:p>
          <a:p>
            <a:pPr lvl="1"/>
            <a:r>
              <a:rPr lang="en-US" dirty="0"/>
              <a:t>Between management &amp; employee labor unions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/>
              <a:t>Minimum Wage Law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by the government</a:t>
            </a:r>
          </a:p>
          <a:p>
            <a:pPr lvl="1"/>
            <a:r>
              <a:rPr lang="en-US" dirty="0">
                <a:hlinkClick r:id="rId2"/>
              </a:rPr>
              <a:t>http://www.dol.gov/whd/state/tipped.htm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9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52" y="1"/>
            <a:ext cx="85233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42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workers are categorized</a:t>
            </a:r>
          </a:p>
          <a:p>
            <a:r>
              <a:rPr lang="en-US" dirty="0" smtClean="0"/>
              <a:t>How their wages are determined</a:t>
            </a:r>
          </a:p>
          <a:p>
            <a:r>
              <a:rPr lang="en-US" dirty="0" smtClean="0"/>
              <a:t>What labor unions are</a:t>
            </a:r>
          </a:p>
          <a:p>
            <a:pPr lvl="1"/>
            <a:r>
              <a:rPr lang="en-US" dirty="0" smtClean="0"/>
              <a:t>Their history</a:t>
            </a:r>
          </a:p>
          <a:p>
            <a:pPr lvl="1"/>
            <a:r>
              <a:rPr lang="en-US" dirty="0" smtClean="0"/>
              <a:t>How they are organized</a:t>
            </a:r>
          </a:p>
          <a:p>
            <a:pPr lvl="1"/>
            <a:r>
              <a:rPr lang="en-US" dirty="0" smtClean="0"/>
              <a:t>Their role today</a:t>
            </a:r>
          </a:p>
          <a:p>
            <a:r>
              <a:rPr lang="en-US" dirty="0" smtClean="0"/>
              <a:t>How management &amp; unions work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8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kids into groups</a:t>
            </a:r>
          </a:p>
          <a:p>
            <a:pPr lvl="1"/>
            <a:r>
              <a:rPr lang="en-US" dirty="0" smtClean="0"/>
              <a:t>Had each group write a term on the white bard</a:t>
            </a:r>
          </a:p>
          <a:p>
            <a:pPr lvl="1"/>
            <a:r>
              <a:rPr lang="en-US" dirty="0" smtClean="0"/>
              <a:t>Taught each other the vocabulary</a:t>
            </a:r>
          </a:p>
          <a:p>
            <a:pPr lvl="1"/>
            <a:r>
              <a:rPr lang="en-US" dirty="0" smtClean="0"/>
              <a:t>Wrote into first page of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8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Civilian Labor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CIVILIAN LABOR FORCE</a:t>
            </a:r>
          </a:p>
          <a:p>
            <a:pPr lvl="1"/>
            <a:r>
              <a:rPr lang="en-US" dirty="0" smtClean="0"/>
              <a:t>Total number of people 16 years old or older who are either employed or </a:t>
            </a:r>
            <a:r>
              <a:rPr lang="en-US" i="1" u="sng" dirty="0" smtClean="0"/>
              <a:t>actively seeking</a:t>
            </a:r>
            <a:r>
              <a:rPr lang="en-US" dirty="0" smtClean="0"/>
              <a:t> </a:t>
            </a:r>
            <a:r>
              <a:rPr lang="en-US" dirty="0" smtClean="0"/>
              <a:t>work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Does NOT include:</a:t>
            </a:r>
          </a:p>
          <a:p>
            <a:pPr lvl="1"/>
            <a:r>
              <a:rPr lang="en-US" dirty="0"/>
              <a:t>Those not looking for work</a:t>
            </a:r>
          </a:p>
          <a:p>
            <a:pPr lvl="2"/>
            <a:r>
              <a:rPr lang="en-US" dirty="0"/>
              <a:t>RETIRED, FULL-TIME STUDENTS, STAY-AT-HOME PARENTS</a:t>
            </a:r>
          </a:p>
          <a:p>
            <a:pPr lvl="1"/>
            <a:r>
              <a:rPr lang="en-US" dirty="0"/>
              <a:t>Those not able to work</a:t>
            </a:r>
          </a:p>
          <a:p>
            <a:pPr lvl="2"/>
            <a:r>
              <a:rPr lang="en-US" dirty="0"/>
              <a:t>DISABLED, PEOPLE IN PRISON, PEOPLE IN MENTAL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0999"/>
            <a:ext cx="8077200" cy="607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5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48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Unemployment 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6777317" cy="13339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581400"/>
            <a:ext cx="702474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3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</a:t>
            </a:r>
            <a:br>
              <a:rPr lang="en-US" dirty="0" smtClean="0"/>
            </a:br>
            <a:r>
              <a:rPr lang="en-US" dirty="0" smtClean="0"/>
              <a:t>Unemployment in the 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LOWEST RATES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10 HIGHEST STATES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962275"/>
            <a:ext cx="28384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971800"/>
            <a:ext cx="27813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93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Compared to</a:t>
            </a:r>
            <a:br>
              <a:rPr lang="en-US" dirty="0" smtClean="0"/>
            </a:br>
            <a:r>
              <a:rPr lang="en-US" dirty="0" smtClean="0"/>
              <a:t>Other Selected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Japan</a:t>
            </a:r>
            <a:r>
              <a:rPr lang="en-US" u="sng" dirty="0"/>
              <a:t>			</a:t>
            </a:r>
            <a:r>
              <a:rPr lang="en-US" dirty="0"/>
              <a:t>3.4%</a:t>
            </a:r>
          </a:p>
          <a:p>
            <a:r>
              <a:rPr lang="en-US" dirty="0"/>
              <a:t>Germany</a:t>
            </a:r>
            <a:r>
              <a:rPr lang="en-US" u="sng" dirty="0"/>
              <a:t>			</a:t>
            </a:r>
            <a:r>
              <a:rPr lang="en-US" dirty="0"/>
              <a:t>5.5%</a:t>
            </a:r>
          </a:p>
          <a:p>
            <a:r>
              <a:rPr lang="en-US" dirty="0" smtClean="0"/>
              <a:t>Australia</a:t>
            </a:r>
            <a:r>
              <a:rPr lang="en-US" u="sng" dirty="0"/>
              <a:t>			</a:t>
            </a:r>
            <a:r>
              <a:rPr lang="en-US" dirty="0"/>
              <a:t>5.7%</a:t>
            </a:r>
          </a:p>
          <a:p>
            <a:r>
              <a:rPr lang="en-US" dirty="0" smtClean="0"/>
              <a:t>Canada</a:t>
            </a:r>
            <a:r>
              <a:rPr lang="en-US" u="sng" dirty="0" smtClean="0"/>
              <a:t>			</a:t>
            </a:r>
            <a:r>
              <a:rPr lang="en-US" dirty="0" smtClean="0"/>
              <a:t>6.2%</a:t>
            </a:r>
          </a:p>
          <a:p>
            <a:r>
              <a:rPr lang="en-US" dirty="0"/>
              <a:t>Netherlands</a:t>
            </a:r>
            <a:r>
              <a:rPr lang="en-US" u="sng" dirty="0"/>
              <a:t>		</a:t>
            </a:r>
            <a:r>
              <a:rPr lang="en-US" dirty="0"/>
              <a:t>6.9%</a:t>
            </a:r>
          </a:p>
          <a:p>
            <a:r>
              <a:rPr lang="en-US" b="1" dirty="0" smtClean="0"/>
              <a:t>United </a:t>
            </a:r>
            <a:r>
              <a:rPr lang="en-US" b="1" dirty="0"/>
              <a:t>States</a:t>
            </a:r>
            <a:r>
              <a:rPr lang="en-US" b="1" u="sng" dirty="0"/>
              <a:t> 		</a:t>
            </a:r>
            <a:r>
              <a:rPr lang="en-US" b="1" dirty="0"/>
              <a:t>7.6%</a:t>
            </a:r>
          </a:p>
          <a:p>
            <a:r>
              <a:rPr lang="en-US" dirty="0"/>
              <a:t>United Kingdom	</a:t>
            </a:r>
            <a:r>
              <a:rPr lang="en-US" u="sng" dirty="0"/>
              <a:t>	</a:t>
            </a:r>
            <a:r>
              <a:rPr lang="en-US" dirty="0"/>
              <a:t>7.8%</a:t>
            </a:r>
          </a:p>
          <a:p>
            <a:r>
              <a:rPr lang="en-US" dirty="0" smtClean="0"/>
              <a:t>Sweden</a:t>
            </a:r>
            <a:r>
              <a:rPr lang="en-US" u="sng" dirty="0" smtClean="0"/>
              <a:t>			</a:t>
            </a:r>
            <a:r>
              <a:rPr lang="en-US" dirty="0" smtClean="0"/>
              <a:t>8.0%</a:t>
            </a:r>
          </a:p>
          <a:p>
            <a:r>
              <a:rPr lang="en-US" dirty="0"/>
              <a:t>France</a:t>
            </a:r>
            <a:r>
              <a:rPr lang="en-US" u="sng" dirty="0"/>
              <a:t>			</a:t>
            </a:r>
            <a:r>
              <a:rPr lang="en-US" dirty="0"/>
              <a:t>10.7%</a:t>
            </a:r>
          </a:p>
          <a:p>
            <a:r>
              <a:rPr lang="en-US" dirty="0"/>
              <a:t>Italy</a:t>
            </a:r>
            <a:r>
              <a:rPr lang="en-US" u="sng" dirty="0"/>
              <a:t> 			</a:t>
            </a:r>
            <a:r>
              <a:rPr lang="en-US" dirty="0"/>
              <a:t>12.2%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3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17630</TotalTime>
  <Words>1254</Words>
  <Application>Microsoft Macintosh PowerPoint</Application>
  <PresentationFormat>On-screen Show (4:3)</PresentationFormat>
  <Paragraphs>218</Paragraphs>
  <Slides>19</Slides>
  <Notes>13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The American Labor Force</vt:lpstr>
      <vt:lpstr>What you will learn…</vt:lpstr>
      <vt:lpstr>Vocabulary Activity</vt:lpstr>
      <vt:lpstr>Civilian Labor Force</vt:lpstr>
      <vt:lpstr>PowerPoint Presentation</vt:lpstr>
      <vt:lpstr>PowerPoint Presentation</vt:lpstr>
      <vt:lpstr>What is the Unemployment Rate?</vt:lpstr>
      <vt:lpstr>Current Unemployment in the US</vt:lpstr>
      <vt:lpstr>US Compared to Other Selected Nations</vt:lpstr>
      <vt:lpstr>Classifications of Workers</vt:lpstr>
      <vt:lpstr>Classification of US Workers</vt:lpstr>
      <vt:lpstr>Skill Levels</vt:lpstr>
      <vt:lpstr>Skill Levels </vt:lpstr>
      <vt:lpstr>SUPPLY &amp; DEMAND 3 Factors Affecting Our Wages</vt:lpstr>
      <vt:lpstr>SUPPLY &amp; DEMAND 3 Factors Affecting Our Wages</vt:lpstr>
      <vt:lpstr>SUPPLY &amp; DEMAND 3 Factors Affecting Our Wages</vt:lpstr>
      <vt:lpstr>Restrictions on Wages</vt:lpstr>
      <vt:lpstr>2 Factors that Restrict Supply &amp; Demand…</vt:lpstr>
      <vt:lpstr>PowerPoint Presentation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Labor Force</dc:title>
  <dc:creator>LPS</dc:creator>
  <cp:lastModifiedBy>LPS LPS</cp:lastModifiedBy>
  <cp:revision>63</cp:revision>
  <cp:lastPrinted>2013-09-19T19:19:44Z</cp:lastPrinted>
  <dcterms:created xsi:type="dcterms:W3CDTF">2013-09-06T10:35:15Z</dcterms:created>
  <dcterms:modified xsi:type="dcterms:W3CDTF">2015-09-15T20:02:41Z</dcterms:modified>
</cp:coreProperties>
</file>