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86" r:id="rId9"/>
    <p:sldId id="263" r:id="rId10"/>
    <p:sldId id="288" r:id="rId11"/>
    <p:sldId id="284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83" r:id="rId22"/>
    <p:sldId id="277" r:id="rId23"/>
    <p:sldId id="280" r:id="rId24"/>
    <p:sldId id="281" r:id="rId25"/>
    <p:sldId id="282" r:id="rId26"/>
    <p:sldId id="271" r:id="rId27"/>
    <p:sldId id="278" r:id="rId28"/>
    <p:sldId id="272" r:id="rId29"/>
    <p:sldId id="273" r:id="rId30"/>
    <p:sldId id="274" r:id="rId31"/>
    <p:sldId id="275" r:id="rId32"/>
    <p:sldId id="279" r:id="rId3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71" autoAdjust="0"/>
  </p:normalViewPr>
  <p:slideViewPr>
    <p:cSldViewPr>
      <p:cViewPr varScale="1">
        <p:scale>
          <a:sx n="45" d="100"/>
          <a:sy n="45" d="100"/>
        </p:scale>
        <p:origin x="-115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F9AC9C3-EB70-48EC-8F1E-8462F6627EAA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D9E7911D-AD07-43A3-9CDD-FF020B7A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0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Slide/Scenario to be “memorized” by teacher, and given to the students. Hide the slide, too much text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7911D-AD07-43A3-9CDD-FF020B7A61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65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waits 10 years before beginning</a:t>
            </a:r>
            <a:r>
              <a:rPr lang="en-US" baseline="0" dirty="0" smtClean="0"/>
              <a:t> to save…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7911D-AD07-43A3-9CDD-FF020B7A61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94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easy to get pessimistic when financial assets go down,</a:t>
            </a:r>
            <a:r>
              <a:rPr lang="en-US" baseline="0" dirty="0" smtClean="0"/>
              <a:t> </a:t>
            </a:r>
            <a:r>
              <a:rPr lang="en-US" dirty="0" smtClean="0"/>
              <a:t>but that’s a bad time to sell.</a:t>
            </a:r>
          </a:p>
          <a:p>
            <a:r>
              <a:rPr lang="en-US" dirty="0" smtClean="0"/>
              <a:t>• It’s easy to get optimistic when financial assets go up, but</a:t>
            </a:r>
            <a:r>
              <a:rPr lang="en-US" baseline="0" dirty="0" smtClean="0"/>
              <a:t> </a:t>
            </a:r>
            <a:r>
              <a:rPr lang="en-US" dirty="0" smtClean="0"/>
              <a:t>that’s a bad time to buy.</a:t>
            </a:r>
          </a:p>
          <a:p>
            <a:r>
              <a:rPr lang="en-US" dirty="0" smtClean="0"/>
              <a:t>• Historically, the stock-market roller coaster ends up higher</a:t>
            </a:r>
            <a:r>
              <a:rPr lang="en-US" baseline="0" dirty="0" smtClean="0"/>
              <a:t> </a:t>
            </a:r>
            <a:r>
              <a:rPr lang="en-US" dirty="0" smtClean="0"/>
              <a:t>than it started out. Over long periods </a:t>
            </a:r>
            <a:r>
              <a:rPr lang="en-US" dirty="0"/>
              <a:t>of time, people have done well by leaving their money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7911D-AD07-43A3-9CDD-FF020B7A61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9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Make sure you have board signs up (at end of Power Point)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7911D-AD07-43A3-9CDD-FF020B7A61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4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7A1D81-2664-42E4-9A39-6F347BB169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674878-7326-4697-87A7-9D7D2D2E8749}" type="datetimeFigureOut">
              <a:rPr lang="en-US" smtClean="0"/>
              <a:t>10/24/2013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Wealth over the Long-Term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Objective: </a:t>
            </a:r>
            <a:r>
              <a:rPr lang="en-US" dirty="0"/>
              <a:t>Explain why an early start in saving and </a:t>
            </a:r>
            <a:r>
              <a:rPr lang="en-US" dirty="0" smtClean="0"/>
              <a:t>investing increases </a:t>
            </a:r>
            <a:r>
              <a:rPr lang="en-US" dirty="0"/>
              <a:t>a household’s capacity to build wealth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Explain the benefits of diversification.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152802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Learning, Earning &amp; Investing, Theme 3 Lesson 12</a:t>
            </a:r>
          </a:p>
          <a:p>
            <a:r>
              <a:rPr lang="en-US" dirty="0" smtClean="0"/>
              <a:t>Prepared by: Mrs. Quible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white 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calculate how much she has contributed in the 45 years.</a:t>
            </a:r>
          </a:p>
          <a:p>
            <a:r>
              <a:rPr lang="en-US" sz="3600" dirty="0" smtClean="0"/>
              <a:t>Add how much the employer contributed.</a:t>
            </a:r>
          </a:p>
          <a:p>
            <a:r>
              <a:rPr lang="en-US" sz="3600" dirty="0" smtClean="0"/>
              <a:t>Compare it to how much the account is now worth.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36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916362"/>
          </a:xfrm>
        </p:spPr>
        <p:txBody>
          <a:bodyPr/>
          <a:lstStyle/>
          <a:p>
            <a:r>
              <a:rPr lang="en-US" dirty="0" smtClean="0"/>
              <a:t>What would happen if she was so excited that she made $88.40, that she the interest out &amp; spent it each year?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274215"/>
              </p:ext>
            </p:extLst>
          </p:nvPr>
        </p:nvGraphicFramePr>
        <p:xfrm>
          <a:off x="457200" y="4343400"/>
          <a:ext cx="75438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548"/>
                <a:gridCol w="1677063"/>
                <a:gridCol w="1677063"/>
                <a:gridCol w="1677063"/>
                <a:gridCol w="1677063"/>
              </a:tblGrid>
              <a:tr h="132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Year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Beginning Balance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Addition to Principal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Return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Ending Balance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$88.40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$2,168.40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4419600" y="3900714"/>
            <a:ext cx="2133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5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that have looked like if she took out (or spent) the interest?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75182"/>
              </p:ext>
            </p:extLst>
          </p:nvPr>
        </p:nvGraphicFramePr>
        <p:xfrm>
          <a:off x="381000" y="2209800"/>
          <a:ext cx="7772399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99"/>
                <a:gridCol w="1752600"/>
                <a:gridCol w="1752600"/>
                <a:gridCol w="1752600"/>
                <a:gridCol w="1752600"/>
              </a:tblGrid>
              <a:tr h="876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$87,360.00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$7,514.00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$96,954.00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6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$89,440.00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$7,690.80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$99,210.80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6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$91,520.00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$7,867.60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$101,467.60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76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$93,600.00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$8,044.40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$103,724.40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5805714"/>
            <a:ext cx="7657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Over $900,000 difference!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6477000" y="502920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quible\AppData\Local\Microsoft\Windows\Temporary Internet Files\Content.IE5\AATM3HXZ\MC900412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659"/>
            <a:ext cx="1272332" cy="168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MAGIC OF COMPOUNDING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/>
              <a:t>When you save, you earn interest.</a:t>
            </a:r>
          </a:p>
          <a:p>
            <a:pPr marL="0" indent="0">
              <a:buNone/>
            </a:pPr>
            <a:r>
              <a:rPr lang="en-US" sz="2400" dirty="0"/>
              <a:t>• When you take the interest out and spend it, it stops</a:t>
            </a:r>
          </a:p>
          <a:p>
            <a:pPr marL="0" indent="0">
              <a:buNone/>
            </a:pPr>
            <a:r>
              <a:rPr lang="en-US" sz="2400" dirty="0"/>
              <a:t>growing.</a:t>
            </a:r>
          </a:p>
          <a:p>
            <a:pPr marL="0" indent="0">
              <a:buNone/>
            </a:pPr>
            <a:r>
              <a:rPr lang="en-US" sz="2400" dirty="0"/>
              <a:t>• But if you leave the interest in your account so it </a:t>
            </a:r>
            <a:r>
              <a:rPr lang="en-US" sz="2400" dirty="0" smtClean="0"/>
              <a:t>can grow</a:t>
            </a:r>
            <a:r>
              <a:rPr lang="en-US" sz="2400" dirty="0"/>
              <a:t>, you start to earn interest on the interest you </a:t>
            </a:r>
            <a:r>
              <a:rPr lang="en-US" sz="2400" dirty="0" smtClean="0"/>
              <a:t>earned previously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• Interest on interest is money you didn’t work for. It is</a:t>
            </a:r>
          </a:p>
          <a:p>
            <a:pPr marL="0" indent="0">
              <a:buNone/>
            </a:pPr>
            <a:r>
              <a:rPr lang="en-US" sz="2400" dirty="0"/>
              <a:t>money your money makes for you!</a:t>
            </a:r>
          </a:p>
          <a:p>
            <a:pPr marL="0" indent="0">
              <a:buNone/>
            </a:pPr>
            <a:r>
              <a:rPr lang="en-US" sz="2400" dirty="0"/>
              <a:t>• Over time, </a:t>
            </a:r>
            <a:r>
              <a:rPr lang="en-US" sz="2400" dirty="0" smtClean="0"/>
              <a:t>interest </a:t>
            </a:r>
            <a:r>
              <a:rPr lang="en-US" sz="2400" dirty="0"/>
              <a:t>on interest can increase your total</a:t>
            </a:r>
          </a:p>
          <a:p>
            <a:pPr marL="0" indent="0">
              <a:buNone/>
            </a:pPr>
            <a:r>
              <a:rPr lang="en-US" sz="2400" dirty="0"/>
              <a:t>savings greatly.</a:t>
            </a:r>
          </a:p>
        </p:txBody>
      </p:sp>
    </p:spTree>
    <p:extLst>
      <p:ext uri="{BB962C8B-B14F-4D97-AF65-F5344CB8AC3E}">
        <p14:creationId xmlns:p14="http://schemas.microsoft.com/office/powerpoint/2010/main" val="37556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out Marcus’s investing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821933"/>
              </p:ext>
            </p:extLst>
          </p:nvPr>
        </p:nvGraphicFramePr>
        <p:xfrm>
          <a:off x="533400" y="1219200"/>
          <a:ext cx="7467600" cy="5244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630"/>
                <a:gridCol w="2043895"/>
                <a:gridCol w="1773016"/>
                <a:gridCol w="1311293"/>
                <a:gridCol w="1723766"/>
              </a:tblGrid>
              <a:tr h="66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Year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Beginning Balance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Addition to Principal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Return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Ending Balance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$2,168.40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$2,168.40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$272.71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$4,521.11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7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retirement… he still has an</a:t>
            </a:r>
            <a:br>
              <a:rPr lang="en-US" dirty="0" smtClean="0"/>
            </a:br>
            <a:r>
              <a:rPr lang="en-US" dirty="0" smtClean="0"/>
              <a:t>impressive $445,540.33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1133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But a far cry from </a:t>
            </a:r>
            <a:r>
              <a:rPr lang="en-US" dirty="0" err="1" smtClean="0"/>
              <a:t>Charlayne’s</a:t>
            </a:r>
            <a:endParaRPr lang="en-US" dirty="0" smtClean="0"/>
          </a:p>
          <a:p>
            <a:r>
              <a:rPr lang="en-US" dirty="0" smtClean="0"/>
              <a:t>$1,062,137.57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9867" y="5029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difference? Start with $20/week</a:t>
            </a:r>
          </a:p>
          <a:p>
            <a:r>
              <a:rPr lang="en-US" dirty="0" smtClean="0"/>
              <a:t>10 years sooner. That extra $10,400 she invested</a:t>
            </a:r>
          </a:p>
          <a:p>
            <a:r>
              <a:rPr lang="en-US" dirty="0" smtClean="0"/>
              <a:t>(and the employer matched) was worth $616,597!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38953"/>
              </p:ext>
            </p:extLst>
          </p:nvPr>
        </p:nvGraphicFramePr>
        <p:xfrm>
          <a:off x="529867" y="1600200"/>
          <a:ext cx="7623532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485"/>
                <a:gridCol w="2086573"/>
                <a:gridCol w="1810039"/>
                <a:gridCol w="1338674"/>
                <a:gridCol w="1759761"/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$294,410.12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$2,080.00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$25,113.26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$321,603.38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$321,603.38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$2,080.00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$27,424.69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$351,108.07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$351,108.07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$2,080.00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$29,932.59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$383,120.66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$383,120.66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$2,080.00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$32,653.66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$417,854.31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$417,854.31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$2,080.00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$35,606.02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$455,540.33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5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order to leave money in savings or investments, you have to do</a:t>
            </a:r>
            <a:br>
              <a:rPr lang="en-US" dirty="0" smtClean="0"/>
            </a:br>
            <a:r>
              <a:rPr lang="en-US" dirty="0" smtClean="0"/>
              <a:t>these things: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Spend </a:t>
            </a:r>
            <a:r>
              <a:rPr lang="en-US" sz="3200" dirty="0"/>
              <a:t>less than you receive. How?</a:t>
            </a:r>
          </a:p>
          <a:p>
            <a:pPr lvl="1"/>
            <a:r>
              <a:rPr lang="en-US" sz="3200" dirty="0"/>
              <a:t>Perhaps you could…</a:t>
            </a:r>
          </a:p>
          <a:p>
            <a:pPr lvl="1"/>
            <a:r>
              <a:rPr lang="en-US" sz="3200" dirty="0"/>
              <a:t>Earn more by improving your </a:t>
            </a:r>
            <a:r>
              <a:rPr lang="en-US" sz="3200" dirty="0" smtClean="0"/>
              <a:t>formal education </a:t>
            </a:r>
            <a:r>
              <a:rPr lang="en-US" sz="3200" dirty="0"/>
              <a:t>or job skills.</a:t>
            </a:r>
          </a:p>
          <a:p>
            <a:pPr lvl="1"/>
            <a:r>
              <a:rPr lang="en-US" sz="3200" dirty="0"/>
              <a:t>Spend less by using a budget to keep </a:t>
            </a:r>
            <a:r>
              <a:rPr lang="en-US" sz="3200" dirty="0" smtClean="0"/>
              <a:t>track of </a:t>
            </a:r>
            <a:r>
              <a:rPr lang="en-US" sz="3200" dirty="0"/>
              <a:t>where your money is going.</a:t>
            </a:r>
          </a:p>
        </p:txBody>
      </p:sp>
    </p:spTree>
    <p:extLst>
      <p:ext uri="{BB962C8B-B14F-4D97-AF65-F5344CB8AC3E}">
        <p14:creationId xmlns:p14="http://schemas.microsoft.com/office/powerpoint/2010/main" val="29726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305800" cy="5867400"/>
          </a:xfrm>
        </p:spPr>
        <p:txBody>
          <a:bodyPr>
            <a:noAutofit/>
          </a:bodyPr>
          <a:lstStyle/>
          <a:p>
            <a:r>
              <a:rPr lang="en-US" sz="2800" dirty="0"/>
              <a:t>Become connected to financial institutions. How?</a:t>
            </a:r>
          </a:p>
          <a:p>
            <a:pPr lvl="1"/>
            <a:r>
              <a:rPr lang="en-US" sz="2800" dirty="0"/>
              <a:t>Open and maintain accounts at </a:t>
            </a:r>
            <a:r>
              <a:rPr lang="en-US" sz="2800" dirty="0" smtClean="0"/>
              <a:t>mainstream financial </a:t>
            </a:r>
            <a:r>
              <a:rPr lang="en-US" sz="2800" dirty="0"/>
              <a:t>institutions — banks, credit </a:t>
            </a:r>
            <a:r>
              <a:rPr lang="en-US" sz="2800" dirty="0" smtClean="0"/>
              <a:t>unions and </a:t>
            </a:r>
            <a:r>
              <a:rPr lang="en-US" sz="2800" dirty="0"/>
              <a:t>brokerages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Manage your credit responsibly. How?</a:t>
            </a:r>
          </a:p>
          <a:p>
            <a:pPr lvl="1"/>
            <a:r>
              <a:rPr lang="en-US" sz="2800" dirty="0"/>
              <a:t>Limit the number of credit cards you have.</a:t>
            </a:r>
          </a:p>
          <a:p>
            <a:pPr lvl="1"/>
            <a:r>
              <a:rPr lang="en-US" sz="2800" dirty="0"/>
              <a:t>Limit your purchases to what you </a:t>
            </a:r>
            <a:r>
              <a:rPr lang="en-US" sz="2800" dirty="0" smtClean="0"/>
              <a:t>can pay </a:t>
            </a:r>
            <a:r>
              <a:rPr lang="en-US" sz="2800" dirty="0"/>
              <a:t>off each month.</a:t>
            </a:r>
          </a:p>
          <a:p>
            <a:pPr lvl="1"/>
            <a:r>
              <a:rPr lang="en-US" sz="2800" dirty="0"/>
              <a:t>Apply for loans when you are confident </a:t>
            </a:r>
            <a:r>
              <a:rPr lang="en-US" sz="2800" dirty="0" smtClean="0"/>
              <a:t>that your </a:t>
            </a:r>
            <a:r>
              <a:rPr lang="en-US" sz="2800" dirty="0"/>
              <a:t>current income (in the case of college </a:t>
            </a:r>
            <a:r>
              <a:rPr lang="en-US" sz="2800" dirty="0" smtClean="0"/>
              <a:t>loans, future </a:t>
            </a:r>
            <a:r>
              <a:rPr lang="en-US" sz="2800" dirty="0"/>
              <a:t>income) will allow you to repay the loan.</a:t>
            </a:r>
          </a:p>
        </p:txBody>
      </p:sp>
      <p:pic>
        <p:nvPicPr>
          <p:cNvPr id="8195" name="Picture 3" descr="C:\Users\squible\AppData\Local\Microsoft\Windows\Temporary Internet Files\Content.IE5\3S403LQR\MC9004413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3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077200" cy="639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put your eggs all in one basket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three rules of saving and investing to be emphasized in the lesson: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1. Start early.</a:t>
            </a:r>
          </a:p>
          <a:p>
            <a:pPr marL="400050" lvl="1" indent="0">
              <a:buNone/>
            </a:pPr>
            <a:r>
              <a:rPr lang="en-US" sz="4000" dirty="0"/>
              <a:t>• Give money time to grow.</a:t>
            </a:r>
          </a:p>
          <a:p>
            <a:pPr marL="0" indent="0">
              <a:buNone/>
            </a:pPr>
            <a:r>
              <a:rPr lang="en-US" sz="4400" dirty="0"/>
              <a:t>2. Buy and hold.</a:t>
            </a:r>
          </a:p>
          <a:p>
            <a:pPr marL="400050" lvl="1" indent="0">
              <a:buNone/>
            </a:pPr>
            <a:r>
              <a:rPr lang="en-US" sz="4000" dirty="0"/>
              <a:t>• Keep your money invested.</a:t>
            </a:r>
          </a:p>
          <a:p>
            <a:pPr marL="0" indent="0">
              <a:buNone/>
            </a:pPr>
            <a:r>
              <a:rPr lang="en-US" sz="4400" dirty="0"/>
              <a:t>3. Diversify.</a:t>
            </a:r>
          </a:p>
          <a:p>
            <a:pPr marL="400050" lvl="1" indent="0">
              <a:buNone/>
            </a:pPr>
            <a:r>
              <a:rPr lang="en-US" sz="4000" dirty="0"/>
              <a:t>• Don’t put all your eggs in one basket.</a:t>
            </a:r>
          </a:p>
        </p:txBody>
      </p:sp>
    </p:spTree>
    <p:extLst>
      <p:ext uri="{BB962C8B-B14F-4D97-AF65-F5344CB8AC3E}">
        <p14:creationId xmlns:p14="http://schemas.microsoft.com/office/powerpoint/2010/main" val="428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the following scenarios, move to the part of the room of where you would make your investment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51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SITUATION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1. You have $5,000 to invest. No other information is available.</a:t>
            </a:r>
          </a:p>
        </p:txBody>
      </p:sp>
    </p:spTree>
    <p:extLst>
      <p:ext uri="{BB962C8B-B14F-4D97-AF65-F5344CB8AC3E}">
        <p14:creationId xmlns:p14="http://schemas.microsoft.com/office/powerpoint/2010/main" val="32782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SITUATION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2. You have $4,000 that you’ll need six months from now.</a:t>
            </a:r>
          </a:p>
        </p:txBody>
      </p:sp>
    </p:spTree>
    <p:extLst>
      <p:ext uri="{BB962C8B-B14F-4D97-AF65-F5344CB8AC3E}">
        <p14:creationId xmlns:p14="http://schemas.microsoft.com/office/powerpoint/2010/main" val="130806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SITUATION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3. You inherited $10,000 from your great-aunt; she has suggested that you save it for use in your old age.</a:t>
            </a:r>
          </a:p>
        </p:txBody>
      </p:sp>
    </p:spTree>
    <p:extLst>
      <p:ext uri="{BB962C8B-B14F-4D97-AF65-F5344CB8AC3E}">
        <p14:creationId xmlns:p14="http://schemas.microsoft.com/office/powerpoint/2010/main" val="32782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SITUATION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4. You are just starting a career and can save $50 per month for retirement.</a:t>
            </a:r>
          </a:p>
        </p:txBody>
      </p:sp>
    </p:spTree>
    <p:extLst>
      <p:ext uri="{BB962C8B-B14F-4D97-AF65-F5344CB8AC3E}">
        <p14:creationId xmlns:p14="http://schemas.microsoft.com/office/powerpoint/2010/main" val="32782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INVESTMENT SITUATION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5. A new baby arrives, and Mom and Dad plan to save $100 a month for the child’s college education.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82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</a:t>
            </a:r>
            <a:r>
              <a:rPr lang="en-US" dirty="0"/>
              <a:t>that the students may be </a:t>
            </a:r>
            <a:r>
              <a:rPr lang="en-US" dirty="0" smtClean="0"/>
              <a:t>able to </a:t>
            </a:r>
            <a:r>
              <a:rPr lang="en-US" dirty="0"/>
              <a:t>make better decisions if they learn more about the situation.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item on Visual 11 is the $5,000 generic </a:t>
            </a:r>
            <a:r>
              <a:rPr lang="en-US" dirty="0" smtClean="0"/>
              <a:t>decision the </a:t>
            </a:r>
            <a:r>
              <a:rPr lang="en-US" dirty="0"/>
              <a:t>students just made. Read the second item and ask </a:t>
            </a:r>
            <a:r>
              <a:rPr lang="en-US" dirty="0" smtClean="0"/>
              <a:t>the students </a:t>
            </a:r>
            <a:r>
              <a:rPr lang="en-US" dirty="0"/>
              <a:t>to stand up and show where they would put </a:t>
            </a:r>
            <a:r>
              <a:rPr lang="en-US" dirty="0" smtClean="0"/>
              <a:t>their money</a:t>
            </a:r>
            <a:r>
              <a:rPr lang="en-US" dirty="0"/>
              <a:t>. Some students will return to the same floor marker </a:t>
            </a:r>
            <a:r>
              <a:rPr lang="en-US" dirty="0" smtClean="0"/>
              <a:t>as before</a:t>
            </a:r>
            <a:r>
              <a:rPr lang="en-US" dirty="0"/>
              <a:t>, but some will make different decisions. Go </a:t>
            </a:r>
            <a:r>
              <a:rPr lang="en-US" dirty="0" smtClean="0"/>
              <a:t>through the </a:t>
            </a:r>
            <a:r>
              <a:rPr lang="en-US" dirty="0"/>
              <a:t>other items on Visual 11, showing how the </a:t>
            </a:r>
            <a:r>
              <a:rPr lang="en-US" dirty="0" smtClean="0"/>
              <a:t>students’ movements </a:t>
            </a:r>
            <a:r>
              <a:rPr lang="en-US" dirty="0"/>
              <a:t>correspond to “movements” by investors </a:t>
            </a:r>
            <a:r>
              <a:rPr lang="en-US" dirty="0" smtClean="0"/>
              <a:t>—making </a:t>
            </a:r>
            <a:r>
              <a:rPr lang="en-US" dirty="0"/>
              <a:t>different decisions, depending on the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81625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three rules for building wealth?</a:t>
            </a:r>
          </a:p>
          <a:p>
            <a:pPr lvl="1"/>
            <a:r>
              <a:rPr lang="en-US" sz="3200" i="1" dirty="0"/>
              <a:t>Start early, buy and hold, diversify.</a:t>
            </a:r>
            <a:endParaRPr lang="en-US" sz="3200" dirty="0"/>
          </a:p>
          <a:p>
            <a:r>
              <a:rPr lang="en-US" sz="3200" dirty="0" smtClean="0"/>
              <a:t>What does it mean to diversify?</a:t>
            </a:r>
          </a:p>
          <a:p>
            <a:pPr lvl="1"/>
            <a:r>
              <a:rPr lang="en-US" sz="3200" i="1" dirty="0" smtClean="0"/>
              <a:t>We don’t know what will happen with stocks &amp; bonds, so spread your investments out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556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SAVINGS</a:t>
            </a:r>
          </a:p>
          <a:p>
            <a:pPr algn="ctr"/>
            <a:r>
              <a:rPr lang="en-U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ACCOUNT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1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9144000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CERTIFICATE OF DEPOSIT</a:t>
            </a:r>
            <a:endParaRPr lang="en-US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63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Case Study </a:t>
            </a:r>
            <a:br>
              <a:rPr lang="en-US" sz="3100" dirty="0" smtClean="0"/>
            </a:br>
            <a:r>
              <a:rPr lang="en-US" sz="3100" b="1" dirty="0" err="1" smtClean="0"/>
              <a:t>Charlayne</a:t>
            </a:r>
            <a:r>
              <a:rPr lang="en-US" sz="3100" b="1" dirty="0" smtClean="0"/>
              <a:t>, the Accidental Millionaire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 smtClean="0"/>
              <a:t>When </a:t>
            </a:r>
            <a:r>
              <a:rPr lang="en-US" sz="1300" dirty="0" err="1"/>
              <a:t>Charlayne</a:t>
            </a:r>
            <a:r>
              <a:rPr lang="en-US" sz="1300" dirty="0"/>
              <a:t> was getting started in her first job, she didn’t use any of her pay to play the lottery or </a:t>
            </a:r>
            <a:r>
              <a:rPr lang="en-US" sz="1300" dirty="0" smtClean="0"/>
              <a:t>head for </a:t>
            </a:r>
            <a:r>
              <a:rPr lang="en-US" sz="1300" dirty="0"/>
              <a:t>the casino along with all her friends. “Come on,” they said. “It’s the only way you’ll ever be a millionaire.”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She </a:t>
            </a:r>
            <a:r>
              <a:rPr lang="en-US" sz="1300" dirty="0"/>
              <a:t>took note of the “Who Wants to Be a Millionaire?” show on television. But she was pretty </a:t>
            </a:r>
            <a:r>
              <a:rPr lang="en-US" sz="1300" dirty="0" smtClean="0"/>
              <a:t>sure she </a:t>
            </a:r>
            <a:r>
              <a:rPr lang="en-US" sz="1300" dirty="0"/>
              <a:t>would never become a millionaire by hitting the lottery or answering game-show questions.</a:t>
            </a:r>
          </a:p>
          <a:p>
            <a:pPr marL="0" indent="0">
              <a:buNone/>
            </a:pPr>
            <a:r>
              <a:rPr lang="en-US" sz="1300" dirty="0"/>
              <a:t>Yet </a:t>
            </a:r>
            <a:r>
              <a:rPr lang="en-US" sz="1300" dirty="0" err="1"/>
              <a:t>Charlayne</a:t>
            </a:r>
            <a:r>
              <a:rPr lang="en-US" sz="1300" dirty="0"/>
              <a:t> became a millionaire. How?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err="1" smtClean="0"/>
              <a:t>Charlayne</a:t>
            </a:r>
            <a:r>
              <a:rPr lang="en-US" sz="1300" dirty="0" smtClean="0"/>
              <a:t> </a:t>
            </a:r>
            <a:r>
              <a:rPr lang="en-US" sz="1300" dirty="0"/>
              <a:t>made an important decision when she began to work. With advice from the company’s </a:t>
            </a:r>
            <a:r>
              <a:rPr lang="en-US" sz="1300" dirty="0" smtClean="0"/>
              <a:t>benefits manager</a:t>
            </a:r>
            <a:r>
              <a:rPr lang="en-US" sz="1300" dirty="0"/>
              <a:t>, she decided to have $</a:t>
            </a:r>
            <a:r>
              <a:rPr lang="en-US" sz="1300" dirty="0" smtClean="0"/>
              <a:t>20 withheld </a:t>
            </a:r>
            <a:r>
              <a:rPr lang="en-US" sz="1300" dirty="0"/>
              <a:t>from each weekly paycheck and put into a mutual fund </a:t>
            </a:r>
            <a:r>
              <a:rPr lang="en-US" sz="1300" dirty="0" smtClean="0"/>
              <a:t>account. That </a:t>
            </a:r>
            <a:r>
              <a:rPr lang="en-US" sz="1300" dirty="0"/>
              <a:t>wasn’t easy to do. </a:t>
            </a:r>
            <a:r>
              <a:rPr lang="en-US" sz="1300" dirty="0" err="1"/>
              <a:t>Charlayne</a:t>
            </a:r>
            <a:r>
              <a:rPr lang="en-US" sz="1300" dirty="0"/>
              <a:t> had many possible uses for </a:t>
            </a:r>
            <a:r>
              <a:rPr lang="en-US" sz="1300" dirty="0" smtClean="0"/>
              <a:t>an extra </a:t>
            </a:r>
            <a:r>
              <a:rPr lang="en-US" sz="1300" dirty="0"/>
              <a:t>$20 each week. But the benefits </a:t>
            </a:r>
            <a:r>
              <a:rPr lang="en-US" sz="1300" dirty="0" smtClean="0"/>
              <a:t>manager persuaded </a:t>
            </a:r>
            <a:r>
              <a:rPr lang="en-US" sz="1300" dirty="0"/>
              <a:t>her that putting $20 aside each week would be the best thing to do for her future.</a:t>
            </a:r>
          </a:p>
          <a:p>
            <a:pPr marL="0" indent="0">
              <a:buNone/>
            </a:pPr>
            <a:r>
              <a:rPr lang="en-US" sz="1300" dirty="0" err="1"/>
              <a:t>Charlayne’s</a:t>
            </a:r>
            <a:r>
              <a:rPr lang="en-US" sz="1300" dirty="0"/>
              <a:t> company matched the $20 deposit she made each week. This meant an immediate doubling </a:t>
            </a:r>
            <a:r>
              <a:rPr lang="en-US" sz="1300" dirty="0" smtClean="0"/>
              <a:t>of </a:t>
            </a:r>
            <a:r>
              <a:rPr lang="en-US" sz="1300" dirty="0" err="1" smtClean="0"/>
              <a:t>Charlayne’s</a:t>
            </a:r>
            <a:r>
              <a:rPr lang="en-US" sz="1300" dirty="0" smtClean="0"/>
              <a:t> </a:t>
            </a:r>
            <a:r>
              <a:rPr lang="en-US" sz="1300" dirty="0"/>
              <a:t>weekly savings.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Over </a:t>
            </a:r>
            <a:r>
              <a:rPr lang="en-US" sz="1300" dirty="0"/>
              <a:t>time, </a:t>
            </a:r>
            <a:r>
              <a:rPr lang="en-US" sz="1300" dirty="0" err="1"/>
              <a:t>Charlayne</a:t>
            </a:r>
            <a:r>
              <a:rPr lang="en-US" sz="1300" dirty="0"/>
              <a:t> didn’t exactly forget about her account, but she didn’t always monitor it closely. </a:t>
            </a:r>
            <a:r>
              <a:rPr lang="en-US" sz="1300" dirty="0" smtClean="0"/>
              <a:t>As printed </a:t>
            </a:r>
            <a:r>
              <a:rPr lang="en-US" sz="1300" dirty="0"/>
              <a:t>statements arrived in </a:t>
            </a:r>
            <a:r>
              <a:rPr lang="en-US" sz="1300" dirty="0" smtClean="0"/>
              <a:t>the mail</a:t>
            </a:r>
            <a:r>
              <a:rPr lang="en-US" sz="1300" dirty="0"/>
              <a:t>, generally showing that the value of her account was </a:t>
            </a:r>
            <a:r>
              <a:rPr lang="en-US" sz="1300" dirty="0" smtClean="0"/>
              <a:t>increasing, </a:t>
            </a:r>
            <a:r>
              <a:rPr lang="en-US" sz="1300" dirty="0" err="1" smtClean="0"/>
              <a:t>Charlayne</a:t>
            </a:r>
            <a:r>
              <a:rPr lang="en-US" sz="1300" dirty="0" smtClean="0"/>
              <a:t> </a:t>
            </a:r>
            <a:r>
              <a:rPr lang="en-US" sz="1300" dirty="0"/>
              <a:t>became increasingly comfortable about her retirement </a:t>
            </a:r>
            <a:r>
              <a:rPr lang="en-US" sz="1300" dirty="0" smtClean="0"/>
              <a:t>plan. There </a:t>
            </a:r>
            <a:r>
              <a:rPr lang="en-US" sz="1300" dirty="0"/>
              <a:t>were times when </a:t>
            </a:r>
            <a:r>
              <a:rPr lang="en-US" sz="1300" dirty="0" err="1"/>
              <a:t>Charlayne</a:t>
            </a:r>
            <a:r>
              <a:rPr lang="en-US" sz="1300" dirty="0"/>
              <a:t> really would have liked to have the money she was saving. But she </a:t>
            </a:r>
            <a:r>
              <a:rPr lang="en-US" sz="1300" dirty="0" smtClean="0"/>
              <a:t>never considered </a:t>
            </a:r>
            <a:r>
              <a:rPr lang="en-US" sz="1300" dirty="0"/>
              <a:t>trying to take </a:t>
            </a:r>
            <a:r>
              <a:rPr lang="en-US" sz="1300" dirty="0" smtClean="0"/>
              <a:t>her money </a:t>
            </a:r>
            <a:r>
              <a:rPr lang="en-US" sz="1300" dirty="0"/>
              <a:t>out of the retirement account. Somehow she found a way to </a:t>
            </a:r>
            <a:r>
              <a:rPr lang="en-US" sz="1300" dirty="0" smtClean="0"/>
              <a:t>scrape through </a:t>
            </a:r>
            <a:r>
              <a:rPr lang="en-US" sz="1300" dirty="0"/>
              <a:t>when there was a financial </a:t>
            </a:r>
            <a:r>
              <a:rPr lang="en-US" sz="1300" dirty="0" smtClean="0"/>
              <a:t>crisis. When </a:t>
            </a:r>
            <a:r>
              <a:rPr lang="en-US" sz="1300" dirty="0" err="1" smtClean="0"/>
              <a:t>Charlayne</a:t>
            </a:r>
            <a:r>
              <a:rPr lang="en-US" sz="1300" dirty="0" smtClean="0"/>
              <a:t> retired</a:t>
            </a:r>
            <a:r>
              <a:rPr lang="en-US" sz="1300" dirty="0"/>
              <a:t>, it became clear that her sustained program of investment had served her well. </a:t>
            </a:r>
            <a:r>
              <a:rPr lang="en-US" sz="1300" dirty="0" smtClean="0"/>
              <a:t>She had </a:t>
            </a:r>
            <a:r>
              <a:rPr lang="en-US" sz="1300" dirty="0"/>
              <a:t>become a millionaire. Her retirement account was worth more than a million dollars. Steady </a:t>
            </a:r>
            <a:r>
              <a:rPr lang="en-US" sz="1300" dirty="0" smtClean="0"/>
              <a:t>payments from </a:t>
            </a:r>
            <a:r>
              <a:rPr lang="en-US" sz="1300" dirty="0"/>
              <a:t>that account enabled </a:t>
            </a:r>
            <a:r>
              <a:rPr lang="en-US" sz="1300" dirty="0" err="1"/>
              <a:t>Charlayne</a:t>
            </a:r>
            <a:r>
              <a:rPr lang="en-US" sz="1300" dirty="0"/>
              <a:t> to travel and visit her grandchildren, go </a:t>
            </a:r>
            <a:r>
              <a:rPr lang="en-US" sz="1300" dirty="0" smtClean="0"/>
              <a:t>to movies </a:t>
            </a:r>
            <a:r>
              <a:rPr lang="en-US" sz="1300" dirty="0"/>
              <a:t>or concerts </a:t>
            </a:r>
            <a:r>
              <a:rPr lang="en-US" sz="1300" dirty="0" smtClean="0"/>
              <a:t>when she </a:t>
            </a:r>
            <a:r>
              <a:rPr lang="en-US" sz="1300" dirty="0"/>
              <a:t>wanted to, and live in comfort. She was even able to help with college expenses for next-generation</a:t>
            </a:r>
          </a:p>
          <a:p>
            <a:pPr marL="0" indent="0">
              <a:buNone/>
            </a:pPr>
            <a:r>
              <a:rPr lang="en-US" sz="1300" dirty="0"/>
              <a:t>members of her family.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Most </a:t>
            </a:r>
            <a:r>
              <a:rPr lang="en-US" sz="1300" dirty="0"/>
              <a:t>people are skeptical when they’re told that matched weekly contributions of $20 could make </a:t>
            </a:r>
            <a:r>
              <a:rPr lang="en-US" sz="1300" dirty="0" smtClean="0"/>
              <a:t>them </a:t>
            </a:r>
            <a:r>
              <a:rPr lang="en-US" sz="1300" dirty="0"/>
              <a:t>millionaires — but the math works. Figure 1 shows how the money kept growing, in this case, </a:t>
            </a:r>
            <a:r>
              <a:rPr lang="en-US" sz="1300" dirty="0" smtClean="0"/>
              <a:t>until </a:t>
            </a:r>
            <a:r>
              <a:rPr lang="en-US" sz="1300" dirty="0" err="1" smtClean="0"/>
              <a:t>Charlayne</a:t>
            </a:r>
            <a:r>
              <a:rPr lang="en-US" sz="1300" dirty="0" smtClean="0"/>
              <a:t> </a:t>
            </a:r>
            <a:r>
              <a:rPr lang="en-US" sz="1300" dirty="0"/>
              <a:t>became a millionaire.</a:t>
            </a:r>
          </a:p>
        </p:txBody>
      </p:sp>
    </p:spTree>
    <p:extLst>
      <p:ext uri="{BB962C8B-B14F-4D97-AF65-F5344CB8AC3E}">
        <p14:creationId xmlns:p14="http://schemas.microsoft.com/office/powerpoint/2010/main" val="196766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915" y="1524000"/>
            <a:ext cx="82296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BONDS</a:t>
            </a:r>
            <a:endParaRPr lang="en-US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0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571" y="1676400"/>
            <a:ext cx="82296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STOCKS</a:t>
            </a:r>
            <a:endParaRPr lang="en-US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0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MUTUAL FUNDS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17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Charlayne’s</a:t>
            </a:r>
            <a:r>
              <a:rPr lang="en-US" dirty="0" smtClean="0"/>
              <a:t> Scenario (Summarized)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Charlayne</a:t>
            </a:r>
            <a:r>
              <a:rPr lang="en-US" sz="3600" dirty="0" smtClean="0"/>
              <a:t> graduates college, get a career. Employer asks her to contribute to a company retirement account.</a:t>
            </a:r>
          </a:p>
          <a:p>
            <a:r>
              <a:rPr lang="en-US" sz="3600" dirty="0" smtClean="0"/>
              <a:t>Started investing at age 25</a:t>
            </a:r>
          </a:p>
          <a:p>
            <a:r>
              <a:rPr lang="en-US" sz="3600" dirty="0" smtClean="0"/>
              <a:t>$20 per week ($1040 per year)</a:t>
            </a:r>
          </a:p>
          <a:p>
            <a:r>
              <a:rPr lang="en-US" sz="3600" dirty="0" smtClean="0"/>
              <a:t>Employer matched funds </a:t>
            </a:r>
          </a:p>
          <a:p>
            <a:r>
              <a:rPr lang="en-US" sz="3600" dirty="0" smtClean="0"/>
              <a:t>Assuming 8.5% return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387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 the end of year 1</a:t>
            </a:r>
            <a:br>
              <a:rPr lang="en-US" dirty="0" smtClean="0"/>
            </a:br>
            <a:r>
              <a:rPr lang="en-US" dirty="0" smtClean="0"/>
              <a:t>Assuming weekly contributions of $20 and the employer matching $20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78807"/>
              </p:ext>
            </p:extLst>
          </p:nvPr>
        </p:nvGraphicFramePr>
        <p:xfrm>
          <a:off x="685799" y="2286000"/>
          <a:ext cx="75438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548"/>
                <a:gridCol w="1677063"/>
                <a:gridCol w="1677063"/>
                <a:gridCol w="1677063"/>
                <a:gridCol w="1677063"/>
              </a:tblGrid>
              <a:tr h="1320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Year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Beginning Balance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Addition to Principal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Return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Ending Balance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$88.40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$2,168.40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100" y="4953000"/>
            <a:ext cx="8229600" cy="1143000"/>
          </a:xfrm>
        </p:spPr>
        <p:txBody>
          <a:bodyPr/>
          <a:lstStyle/>
          <a:p>
            <a:r>
              <a:rPr lang="en-US" dirty="0" smtClean="0"/>
              <a:t>You now have earnings on earnings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At the end of year 2…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557421"/>
              </p:ext>
            </p:extLst>
          </p:nvPr>
        </p:nvGraphicFramePr>
        <p:xfrm>
          <a:off x="609601" y="1981200"/>
          <a:ext cx="7696199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427"/>
                <a:gridCol w="1710943"/>
                <a:gridCol w="1710943"/>
                <a:gridCol w="1710943"/>
                <a:gridCol w="1710943"/>
              </a:tblGrid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Year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Beginning Balance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Addition to Principal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Return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Ending Balance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$0.00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$2,080.00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$88.40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$2,168.40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1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$2,168.40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$2,080.00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$272.71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$4,521.11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0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10 years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80176"/>
              </p:ext>
            </p:extLst>
          </p:nvPr>
        </p:nvGraphicFramePr>
        <p:xfrm>
          <a:off x="304800" y="1295400"/>
          <a:ext cx="7924803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747"/>
                <a:gridCol w="1761764"/>
                <a:gridCol w="1761764"/>
                <a:gridCol w="1761764"/>
                <a:gridCol w="1761764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Year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Beginning Balance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Addition to Principal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Return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Ending Balance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$2,168.40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$2,168.40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$272.71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$4,521.11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$4,521.11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$472.69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$7,073.81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$7,073.81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$689.67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$9,843.48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$9,843.48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$925.10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$12,848.58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$12,848.58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$1,180.53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$16,109.11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$16,109.11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$1,457.67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$19,646.78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$19,646.78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$1,758.38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$23,485.16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$23,485.16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$2,084.64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$27,649.80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$27,649.80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$2,438.63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$32,168.43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4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white 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calculate how much she has contributed in the 10 years.</a:t>
            </a:r>
          </a:p>
          <a:p>
            <a:r>
              <a:rPr lang="en-US" sz="3600" dirty="0" smtClean="0"/>
              <a:t>Add how much the employer contributed.</a:t>
            </a:r>
          </a:p>
          <a:p>
            <a:r>
              <a:rPr lang="en-US" sz="3600" dirty="0" smtClean="0"/>
              <a:t>Compare it to how much the account is now worth.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61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Retirement age…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7543800" y="5220536"/>
            <a:ext cx="609600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67967" y="5029200"/>
            <a:ext cx="5655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She’s a Millionaire!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" y="6426200"/>
            <a:ext cx="294796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 out Visual of all years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40084"/>
              </p:ext>
            </p:extLst>
          </p:nvPr>
        </p:nvGraphicFramePr>
        <p:xfrm>
          <a:off x="533400" y="1371600"/>
          <a:ext cx="7924800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736"/>
                <a:gridCol w="1842516"/>
                <a:gridCol w="1842516"/>
                <a:gridCol w="1703832"/>
                <a:gridCol w="1981200"/>
              </a:tblGrid>
              <a:tr h="75438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$697,824.84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$59,403.51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$759,308.35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438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$759,308.35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$64,629.61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$826,017.96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438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$826,017.96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$70,299.93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$898,397.89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438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$898,397.89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$76,452.22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$976,930.11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438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$976,930.11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$2,080.00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$83,127.46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$1,062,137.57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7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273</TotalTime>
  <Words>1792</Words>
  <Application>Microsoft Office PowerPoint</Application>
  <PresentationFormat>On-screen Show (4:3)</PresentationFormat>
  <Paragraphs>329</Paragraphs>
  <Slides>32</Slides>
  <Notes>4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Building Wealth over the Long-Term</vt:lpstr>
      <vt:lpstr>The three rules of saving and investing to be emphasized in the lesson: </vt:lpstr>
      <vt:lpstr>Case Study  Charlayne, the Accidental Millionaire </vt:lpstr>
      <vt:lpstr>Charlayne’s Scenario (Summarized)</vt:lpstr>
      <vt:lpstr>At the end of year 1 Assuming weekly contributions of $20 and the employer matching $20 </vt:lpstr>
      <vt:lpstr>You now have earnings on earnings</vt:lpstr>
      <vt:lpstr>After 10 years</vt:lpstr>
      <vt:lpstr>On the white board…</vt:lpstr>
      <vt:lpstr>At Retirement age…</vt:lpstr>
      <vt:lpstr>On the white board…</vt:lpstr>
      <vt:lpstr>What would happen if she was so excited that she made $88.40, that she the interest out &amp; spent it each year? </vt:lpstr>
      <vt:lpstr>What would that have looked like if she took out (or spent) the interest?</vt:lpstr>
      <vt:lpstr>THE MAGIC OF COMPOUNDING</vt:lpstr>
      <vt:lpstr>Hand out Marcus’s investing</vt:lpstr>
      <vt:lpstr>At retirement… he still has an impressive $445,540.33</vt:lpstr>
      <vt:lpstr>In order to leave money in savings or investments, you have to do these things: </vt:lpstr>
      <vt:lpstr>PowerPoint Presentation</vt:lpstr>
      <vt:lpstr>PowerPoint Presentation</vt:lpstr>
      <vt:lpstr>Don’t put your eggs all in one basket</vt:lpstr>
      <vt:lpstr>Class Activity</vt:lpstr>
      <vt:lpstr>INVESTMENT SITUATION #1</vt:lpstr>
      <vt:lpstr>INVESTMENT SITUATION #2</vt:lpstr>
      <vt:lpstr>INVESTMENT SITUATION #3</vt:lpstr>
      <vt:lpstr>INVESTMENT SITUATION #4</vt:lpstr>
      <vt:lpstr>INVESTMENT SITUATION #5</vt:lpstr>
      <vt:lpstr>PowerPoint Presentation</vt:lpstr>
      <vt:lpstr>Closure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Wealth over the  Long-Term</dc:title>
  <dc:creator>setup</dc:creator>
  <cp:lastModifiedBy>setup</cp:lastModifiedBy>
  <cp:revision>15</cp:revision>
  <cp:lastPrinted>2013-10-24T16:14:56Z</cp:lastPrinted>
  <dcterms:created xsi:type="dcterms:W3CDTF">2013-10-23T01:34:48Z</dcterms:created>
  <dcterms:modified xsi:type="dcterms:W3CDTF">2013-10-24T17:59:44Z</dcterms:modified>
</cp:coreProperties>
</file>