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2" r:id="rId6"/>
    <p:sldId id="261" r:id="rId7"/>
    <p:sldId id="263" r:id="rId8"/>
    <p:sldId id="264" r:id="rId9"/>
    <p:sldId id="265" r:id="rId10"/>
    <p:sldId id="267" r:id="rId11"/>
    <p:sldId id="266" r:id="rId12"/>
    <p:sldId id="268" r:id="rId13"/>
    <p:sldId id="269" r:id="rId14"/>
    <p:sldId id="271" r:id="rId15"/>
    <p:sldId id="270" r:id="rId16"/>
    <p:sldId id="272" r:id="rId17"/>
    <p:sldId id="273" r:id="rId18"/>
    <p:sldId id="274" r:id="rId19"/>
    <p:sldId id="275" r:id="rId20"/>
    <p:sldId id="276" r:id="rId21"/>
    <p:sldId id="277"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2767" autoAdjust="0"/>
  </p:normalViewPr>
  <p:slideViewPr>
    <p:cSldViewPr snapToGrid="0">
      <p:cViewPr varScale="1">
        <p:scale>
          <a:sx n="57" d="100"/>
          <a:sy n="57" d="100"/>
        </p:scale>
        <p:origin x="-696"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E351682-3A37-4173-B24D-0795E3AEA3A5}" type="datetimeFigureOut">
              <a:rPr lang="en-US" smtClean="0"/>
              <a:t>12/2/15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A073605-06DF-49DA-951F-08627912BFC1}" type="slidenum">
              <a:rPr lang="en-US" smtClean="0"/>
              <a:t>‹#›</a:t>
            </a:fld>
            <a:endParaRPr lang="en-US"/>
          </a:p>
        </p:txBody>
      </p:sp>
    </p:spTree>
    <p:extLst>
      <p:ext uri="{BB962C8B-B14F-4D97-AF65-F5344CB8AC3E}">
        <p14:creationId xmlns:p14="http://schemas.microsoft.com/office/powerpoint/2010/main" val="274869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1" Type="http://schemas.openxmlformats.org/officeDocument/2006/relationships/hyperlink" Target="http://en.wikipedia.org/wiki/List_of_member_states_of_the_World_Trade_Organization%23cite_note-J109-13" TargetMode="External"/><Relationship Id="rId12" Type="http://schemas.openxmlformats.org/officeDocument/2006/relationships/hyperlink" Target="http://en.wikipedia.org/wiki/List_of_member_states_of_the_World_Trade_Organization%23cite_note-14" TargetMode="External"/><Relationship Id="rId13" Type="http://schemas.openxmlformats.org/officeDocument/2006/relationships/hyperlink" Target="http://en.wikipedia.org/wiki/People's_Republic_of_China" TargetMode="External"/><Relationship Id="rId14" Type="http://schemas.openxmlformats.org/officeDocument/2006/relationships/hyperlink" Target="http://en.wikipedia.org/wiki/One-China_policy" TargetMode="External"/><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en.wikipedia.org/wiki/List_of_member_states_of_the_World_Trade_Organization%23cite_note-members-10" TargetMode="External"/><Relationship Id="rId4" Type="http://schemas.openxmlformats.org/officeDocument/2006/relationships/hyperlink" Target="http://en.wikipedia.org/wiki/List_of_member_states_of_the_World_Trade_Organization%23cite_note-12" TargetMode="External"/><Relationship Id="rId5" Type="http://schemas.openxmlformats.org/officeDocument/2006/relationships/hyperlink" Target="http://en.wikipedia.org/wiki/European_Union" TargetMode="External"/><Relationship Id="rId6" Type="http://schemas.openxmlformats.org/officeDocument/2006/relationships/hyperlink" Target="http://en.wikipedia.org/wiki/Sovereignty" TargetMode="External"/><Relationship Id="rId7" Type="http://schemas.openxmlformats.org/officeDocument/2006/relationships/hyperlink" Target="http://en.wikipedia.org/wiki/Hong_Kong" TargetMode="External"/><Relationship Id="rId8" Type="http://schemas.openxmlformats.org/officeDocument/2006/relationships/hyperlink" Target="http://en.wikipedia.org/wiki/Macau" TargetMode="External"/><Relationship Id="rId9" Type="http://schemas.openxmlformats.org/officeDocument/2006/relationships/hyperlink" Target="http://en.wikipedia.org/wiki/Republic_of_China" TargetMode="External"/><Relationship Id="rId10" Type="http://schemas.openxmlformats.org/officeDocument/2006/relationships/hyperlink" Target="http://en.wikipedia.org/wiki/Chinese_Taipei"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73605-06DF-49DA-951F-08627912BFC1}" type="slidenum">
              <a:rPr lang="en-US" smtClean="0"/>
              <a:t>1</a:t>
            </a:fld>
            <a:endParaRPr lang="en-US"/>
          </a:p>
        </p:txBody>
      </p:sp>
    </p:spTree>
    <p:extLst>
      <p:ext uri="{BB962C8B-B14F-4D97-AF65-F5344CB8AC3E}">
        <p14:creationId xmlns:p14="http://schemas.microsoft.com/office/powerpoint/2010/main" val="2205021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F152D-8516-4A65-8608-5A92E03EBD0C}" type="slidenum">
              <a:rPr lang="en-US"/>
              <a:pPr/>
              <a:t>10</a:t>
            </a:fld>
            <a:endParaRPr lang="en-US"/>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r>
              <a:rPr lang="en-US" dirty="0" smtClean="0"/>
              <a:t>473</a:t>
            </a:r>
          </a:p>
          <a:p>
            <a:endParaRPr lang="en-US" dirty="0" smtClean="0"/>
          </a:p>
          <a:p>
            <a:r>
              <a:rPr lang="en-US" b="1" i="1" dirty="0" smtClean="0"/>
              <a:t>DEVALUATION</a:t>
            </a:r>
            <a:r>
              <a:rPr lang="en-US" b="1" i="1" baseline="0" dirty="0" smtClean="0"/>
              <a:t> – Lowering a currency’s value in relation to other currencies by government order.</a:t>
            </a:r>
            <a:endParaRPr lang="en-US" b="1" i="1" dirty="0" smtClean="0"/>
          </a:p>
          <a:p>
            <a:endParaRPr lang="en-US" dirty="0" smtClean="0"/>
          </a:p>
          <a:p>
            <a:r>
              <a:rPr lang="en-US" b="1" dirty="0" smtClean="0"/>
              <a:t>Discuss with the students why a country might want</a:t>
            </a:r>
            <a:r>
              <a:rPr lang="en-US" b="1" baseline="0" dirty="0" smtClean="0"/>
              <a:t> to devalue the currency of another nation</a:t>
            </a:r>
            <a:endParaRPr lang="en-US" b="0" baseline="0" dirty="0" smtClean="0"/>
          </a:p>
          <a:p>
            <a:pPr marL="174982" indent="-174982">
              <a:buFontTx/>
              <a:buChar char="-"/>
            </a:pPr>
            <a:r>
              <a:rPr lang="en-US" b="1" baseline="0" dirty="0" smtClean="0"/>
              <a:t>How would this example influence the import of MP3 players from China?</a:t>
            </a:r>
          </a:p>
          <a:p>
            <a:pPr marL="641600" lvl="1" indent="-174982">
              <a:buFontTx/>
              <a:buChar char="-"/>
            </a:pPr>
            <a:r>
              <a:rPr lang="en-US" b="1" i="1" baseline="0" dirty="0" smtClean="0"/>
              <a:t>It would encourage more imports from China</a:t>
            </a:r>
          </a:p>
          <a:p>
            <a:pPr marL="174982" indent="-174982">
              <a:buFontTx/>
              <a:buChar char="-"/>
            </a:pPr>
            <a:r>
              <a:rPr lang="en-US" b="1" baseline="0" dirty="0" smtClean="0"/>
              <a:t>What could we do if we wanted to discourage the import of MP3 players?</a:t>
            </a:r>
          </a:p>
          <a:p>
            <a:pPr marL="641600" lvl="1" indent="-174982">
              <a:buFontTx/>
              <a:buChar char="-"/>
            </a:pPr>
            <a:r>
              <a:rPr lang="en-US" b="1" i="1" baseline="0" dirty="0" smtClean="0"/>
              <a:t>Increase the valuation of the Chinese Yuan</a:t>
            </a:r>
            <a:endParaRPr lang="en-US" b="1" i="0" baseline="0" dirty="0" smtClean="0"/>
          </a:p>
          <a:p>
            <a:pPr marL="174982" indent="-174982">
              <a:buFontTx/>
              <a:buChar char="-"/>
            </a:pPr>
            <a:endParaRPr lang="en-US" b="1" i="0" baseline="0" dirty="0" smtClean="0"/>
          </a:p>
          <a:p>
            <a:pPr marL="174982" indent="-174982">
              <a:buFontTx/>
              <a:buChar char="-"/>
            </a:pPr>
            <a:r>
              <a:rPr lang="en-US" b="1" i="0" baseline="0" dirty="0" smtClean="0"/>
              <a:t>What would this devaluation mean for Americans traveling to China for a vacation?</a:t>
            </a:r>
            <a:endParaRPr lang="en-US" b="1" i="1" baseline="0" dirty="0" smtClean="0"/>
          </a:p>
        </p:txBody>
      </p:sp>
    </p:spTree>
    <p:extLst>
      <p:ext uri="{BB962C8B-B14F-4D97-AF65-F5344CB8AC3E}">
        <p14:creationId xmlns:p14="http://schemas.microsoft.com/office/powerpoint/2010/main" val="93933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474</a:t>
            </a:r>
          </a:p>
          <a:p>
            <a:endParaRPr lang="en-US" dirty="0" smtClean="0"/>
          </a:p>
          <a:p>
            <a:r>
              <a:rPr lang="en-US" dirty="0" smtClean="0"/>
              <a:t>Many interesting</a:t>
            </a:r>
            <a:r>
              <a:rPr lang="en-US" baseline="0" dirty="0" smtClean="0"/>
              <a:t> pieces that can be looked at in Nixon’s speech that are applicable to what we have covered in class.  For this specific portion scroll down to the text in blue</a:t>
            </a:r>
          </a:p>
          <a:p>
            <a:r>
              <a:rPr lang="en-US" baseline="0" dirty="0" smtClean="0"/>
              <a:t>	- Discuss with students the different pieces in his </a:t>
            </a:r>
            <a:r>
              <a:rPr lang="en-US" baseline="0" dirty="0" err="1" smtClean="0"/>
              <a:t>speach</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A073605-06DF-49DA-951F-08627912BFC1}" type="slidenum">
              <a:rPr lang="en-US" smtClean="0"/>
              <a:t>11</a:t>
            </a:fld>
            <a:endParaRPr lang="en-US"/>
          </a:p>
        </p:txBody>
      </p:sp>
    </p:spTree>
    <p:extLst>
      <p:ext uri="{BB962C8B-B14F-4D97-AF65-F5344CB8AC3E}">
        <p14:creationId xmlns:p14="http://schemas.microsoft.com/office/powerpoint/2010/main" val="1004067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474</a:t>
            </a:r>
          </a:p>
          <a:p>
            <a:endParaRPr lang="en-US" dirty="0" smtClean="0"/>
          </a:p>
          <a:p>
            <a:r>
              <a:rPr lang="en-US" u="sng" dirty="0" smtClean="0"/>
              <a:t>After</a:t>
            </a:r>
            <a:r>
              <a:rPr lang="en-US" u="sng" baseline="0" dirty="0" smtClean="0"/>
              <a:t> Example</a:t>
            </a:r>
            <a:endParaRPr lang="en-US" u="none" baseline="0" dirty="0" smtClean="0"/>
          </a:p>
          <a:p>
            <a:r>
              <a:rPr lang="en-US" u="none" baseline="0" dirty="0" smtClean="0"/>
              <a:t>Explain to the students how the opposite would work.  If Supply of American dollars to buy Mexican goods was greater than the Amount of money Mexican exporters demanded the Peso would APPRECIATE in value</a:t>
            </a:r>
          </a:p>
          <a:p>
            <a:endParaRPr lang="en-US" u="none" baseline="0" dirty="0" smtClean="0"/>
          </a:p>
          <a:p>
            <a:r>
              <a:rPr lang="en-US" u="sng" baseline="0" dirty="0" smtClean="0"/>
              <a:t>Website</a:t>
            </a:r>
            <a:endParaRPr lang="en-US" u="none" baseline="0" dirty="0" smtClean="0"/>
          </a:p>
          <a:p>
            <a:r>
              <a:rPr lang="en-US" u="none" baseline="0" dirty="0" smtClean="0"/>
              <a:t>Select the date from the same day in 1998 (didn’t go back any further than that when I tried today)</a:t>
            </a:r>
          </a:p>
          <a:p>
            <a:pPr marL="174982" indent="-174982">
              <a:buFontTx/>
              <a:buChar char="-"/>
            </a:pPr>
            <a:r>
              <a:rPr lang="en-US" u="none" baseline="0" dirty="0" smtClean="0"/>
              <a:t>Show students how the value of the dollar has changed against the Euro</a:t>
            </a:r>
          </a:p>
          <a:p>
            <a:pPr marL="174982" indent="-174982">
              <a:buFontTx/>
              <a:buChar char="-"/>
            </a:pPr>
            <a:r>
              <a:rPr lang="en-US" u="none" baseline="0" dirty="0" smtClean="0"/>
              <a:t>Ask them what this would mean as far as trade goes between the nations at different points?</a:t>
            </a:r>
          </a:p>
          <a:p>
            <a:pPr marL="174982" indent="-174982">
              <a:buFontTx/>
              <a:buChar char="-"/>
            </a:pPr>
            <a:r>
              <a:rPr lang="en-US" u="none" baseline="0" dirty="0" smtClean="0"/>
              <a:t>Ask how this would affect travel plans (tourists) visiting from Europe to America and vice versa?</a:t>
            </a:r>
            <a:endParaRPr lang="en-US" u="sng" baseline="0" dirty="0" smtClean="0"/>
          </a:p>
        </p:txBody>
      </p:sp>
      <p:sp>
        <p:nvSpPr>
          <p:cNvPr id="4" name="Slide Number Placeholder 3"/>
          <p:cNvSpPr>
            <a:spLocks noGrp="1"/>
          </p:cNvSpPr>
          <p:nvPr>
            <p:ph type="sldNum" sz="quarter" idx="10"/>
          </p:nvPr>
        </p:nvSpPr>
        <p:spPr/>
        <p:txBody>
          <a:bodyPr/>
          <a:lstStyle/>
          <a:p>
            <a:fld id="{1A073605-06DF-49DA-951F-08627912BFC1}" type="slidenum">
              <a:rPr lang="en-US" smtClean="0"/>
              <a:t>12</a:t>
            </a:fld>
            <a:endParaRPr lang="en-US"/>
          </a:p>
        </p:txBody>
      </p:sp>
    </p:spTree>
    <p:extLst>
      <p:ext uri="{BB962C8B-B14F-4D97-AF65-F5344CB8AC3E}">
        <p14:creationId xmlns:p14="http://schemas.microsoft.com/office/powerpoint/2010/main" val="144948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475-476</a:t>
            </a:r>
          </a:p>
          <a:p>
            <a:endParaRPr lang="en-US" dirty="0" smtClean="0"/>
          </a:p>
          <a:p>
            <a:r>
              <a:rPr lang="en-US" dirty="0" smtClean="0"/>
              <a:t>Important</a:t>
            </a:r>
            <a:r>
              <a:rPr lang="en-US" baseline="0" dirty="0" smtClean="0"/>
              <a:t> to realize that a continued trade deficit is not necessarily a bad thing</a:t>
            </a:r>
          </a:p>
          <a:p>
            <a:pPr marL="174982" indent="-174982">
              <a:buFontTx/>
              <a:buChar char="-"/>
            </a:pPr>
            <a:r>
              <a:rPr lang="en-US" baseline="0" dirty="0" smtClean="0"/>
              <a:t>Deficit continues  because there are opportunities for foreigners to invest in the US economy</a:t>
            </a:r>
          </a:p>
          <a:p>
            <a:pPr marL="174982" indent="-174982">
              <a:buFontTx/>
              <a:buChar char="-"/>
            </a:pPr>
            <a:r>
              <a:rPr lang="en-US" baseline="0" dirty="0" smtClean="0"/>
              <a:t>Many Japanese automobile companies have build factories in the US to satisfy the US demand for Japanese cars</a:t>
            </a:r>
          </a:p>
          <a:p>
            <a:pPr marL="641600" lvl="1" indent="-174982">
              <a:buFontTx/>
              <a:buChar char="-"/>
            </a:pPr>
            <a:r>
              <a:rPr lang="en-US" baseline="0" dirty="0" smtClean="0"/>
              <a:t>Creates supporting industries that benefit US citizens by providing many domestic jobs</a:t>
            </a:r>
            <a:endParaRPr lang="en-US" dirty="0"/>
          </a:p>
        </p:txBody>
      </p:sp>
      <p:sp>
        <p:nvSpPr>
          <p:cNvPr id="4" name="Slide Number Placeholder 3"/>
          <p:cNvSpPr>
            <a:spLocks noGrp="1"/>
          </p:cNvSpPr>
          <p:nvPr>
            <p:ph type="sldNum" sz="quarter" idx="10"/>
          </p:nvPr>
        </p:nvSpPr>
        <p:spPr/>
        <p:txBody>
          <a:bodyPr/>
          <a:lstStyle/>
          <a:p>
            <a:fld id="{1A073605-06DF-49DA-951F-08627912BFC1}" type="slidenum">
              <a:rPr lang="en-US" smtClean="0"/>
              <a:t>13</a:t>
            </a:fld>
            <a:endParaRPr lang="en-US"/>
          </a:p>
        </p:txBody>
      </p:sp>
    </p:spTree>
    <p:extLst>
      <p:ext uri="{BB962C8B-B14F-4D97-AF65-F5344CB8AC3E}">
        <p14:creationId xmlns:p14="http://schemas.microsoft.com/office/powerpoint/2010/main" val="2997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88B0F-DAB2-42D3-93AE-8A63D79F80BC}" type="slidenum">
              <a:rPr lang="en-US"/>
              <a:pPr/>
              <a:t>14</a:t>
            </a:fld>
            <a:endParaRPr lang="en-US"/>
          </a:p>
        </p:txBody>
      </p:sp>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r>
              <a:rPr lang="en-US" dirty="0" smtClean="0"/>
              <a:t>475</a:t>
            </a:r>
          </a:p>
          <a:p>
            <a:endParaRPr lang="en-US" dirty="0" smtClean="0"/>
          </a:p>
          <a:p>
            <a:r>
              <a:rPr lang="en-US" dirty="0" smtClean="0"/>
              <a:t>http://blog.bea.gov/category/trade-deficit/</a:t>
            </a:r>
          </a:p>
          <a:p>
            <a:endParaRPr lang="en-US" dirty="0" smtClean="0"/>
          </a:p>
          <a:p>
            <a:r>
              <a:rPr lang="en-US" dirty="0" smtClean="0"/>
              <a:t>12/7/2013</a:t>
            </a:r>
          </a:p>
          <a:p>
            <a:r>
              <a:rPr lang="en-US" dirty="0" smtClean="0"/>
              <a:t>The U.S. </a:t>
            </a:r>
            <a:r>
              <a:rPr lang="en-US" b="1" dirty="0" smtClean="0"/>
              <a:t>monthly international trade deficit </a:t>
            </a:r>
            <a:r>
              <a:rPr lang="en-US" dirty="0" smtClean="0"/>
              <a:t>decreased in October 2013 according to the U.S. Bureau of Economic Analysis and the U.S. Census Bureau. The </a:t>
            </a:r>
            <a:r>
              <a:rPr lang="en-US" b="0" dirty="0" smtClean="0"/>
              <a:t>deficit</a:t>
            </a:r>
            <a:r>
              <a:rPr lang="en-US" dirty="0" smtClean="0"/>
              <a:t> decreased from $43.0 billion in September (revised) to </a:t>
            </a:r>
            <a:r>
              <a:rPr lang="en-US" b="1" dirty="0" smtClean="0"/>
              <a:t>$40.6 billion in October </a:t>
            </a:r>
            <a:r>
              <a:rPr lang="en-US" dirty="0" smtClean="0"/>
              <a:t>as exports increased more than imports. The previously published September deficit was $41.8 billion. The </a:t>
            </a:r>
            <a:r>
              <a:rPr lang="en-US" b="1" dirty="0" smtClean="0"/>
              <a:t>goods deficit </a:t>
            </a:r>
            <a:r>
              <a:rPr lang="en-US" dirty="0" smtClean="0"/>
              <a:t>decreased $2.2 billion from September to </a:t>
            </a:r>
            <a:r>
              <a:rPr lang="en-US" b="1" dirty="0" smtClean="0"/>
              <a:t>$60.2 billion in October</a:t>
            </a:r>
            <a:r>
              <a:rPr lang="en-US" dirty="0" smtClean="0"/>
              <a:t>; the </a:t>
            </a:r>
            <a:r>
              <a:rPr lang="en-US" b="1" dirty="0" smtClean="0"/>
              <a:t>services surplus </a:t>
            </a:r>
            <a:r>
              <a:rPr lang="en-US" dirty="0" smtClean="0"/>
              <a:t>increased $0.1 billion from September </a:t>
            </a:r>
            <a:r>
              <a:rPr lang="en-US" b="1" dirty="0" smtClean="0"/>
              <a:t>to $19.6 billion in October</a:t>
            </a:r>
            <a:r>
              <a:rPr lang="en-US" dirty="0" smtClean="0"/>
              <a:t>.</a:t>
            </a:r>
            <a:endParaRPr lang="en-US" dirty="0"/>
          </a:p>
        </p:txBody>
      </p:sp>
    </p:spTree>
    <p:extLst>
      <p:ext uri="{BB962C8B-B14F-4D97-AF65-F5344CB8AC3E}">
        <p14:creationId xmlns:p14="http://schemas.microsoft.com/office/powerpoint/2010/main" val="192464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SECTION THREE</a:t>
            </a:r>
            <a:endParaRPr lang="en-US" b="0" dirty="0" smtClean="0"/>
          </a:p>
          <a:p>
            <a:r>
              <a:rPr lang="en-US" b="0" dirty="0" smtClean="0"/>
              <a:t>477</a:t>
            </a:r>
          </a:p>
          <a:p>
            <a:endParaRPr lang="en-US" b="0" dirty="0" smtClean="0"/>
          </a:p>
          <a:p>
            <a:r>
              <a:rPr lang="en-US" b="0" dirty="0" smtClean="0"/>
              <a:t>Read the “Issues in the News”</a:t>
            </a:r>
          </a:p>
          <a:p>
            <a:pPr marL="174982" indent="-174982">
              <a:buFontTx/>
              <a:buChar char="-"/>
            </a:pPr>
            <a:r>
              <a:rPr lang="en-US" b="0" baseline="0" dirty="0" smtClean="0"/>
              <a:t>What do the students think about “quotas”? Should we bring them back?  What would happen to consumers if we did that?</a:t>
            </a:r>
          </a:p>
          <a:p>
            <a:endParaRPr lang="en-US" b="0" baseline="0" dirty="0" smtClean="0"/>
          </a:p>
          <a:p>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1A073605-06DF-49DA-951F-08627912BFC1}" type="slidenum">
              <a:rPr lang="en-US" smtClean="0"/>
              <a:t>15</a:t>
            </a:fld>
            <a:endParaRPr lang="en-US"/>
          </a:p>
        </p:txBody>
      </p:sp>
    </p:spTree>
    <p:extLst>
      <p:ext uri="{BB962C8B-B14F-4D97-AF65-F5344CB8AC3E}">
        <p14:creationId xmlns:p14="http://schemas.microsoft.com/office/powerpoint/2010/main" val="351370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478</a:t>
            </a:r>
          </a:p>
          <a:p>
            <a:endParaRPr lang="en-US" dirty="0" smtClean="0"/>
          </a:p>
          <a:p>
            <a:r>
              <a:rPr lang="en-US" dirty="0" smtClean="0"/>
              <a:t>Tariffs</a:t>
            </a:r>
            <a:r>
              <a:rPr lang="en-US" baseline="0" dirty="0" smtClean="0"/>
              <a:t> count for only 2% of the national government’s income.  They were the major </a:t>
            </a:r>
            <a:r>
              <a:rPr lang="en-US" baseline="0" dirty="0" err="1" smtClean="0"/>
              <a:t>soucce</a:t>
            </a:r>
            <a:r>
              <a:rPr lang="en-US" baseline="0" dirty="0" smtClean="0"/>
              <a:t> of funding until the early 1900s</a:t>
            </a:r>
          </a:p>
          <a:p>
            <a:endParaRPr lang="en-US" baseline="0" dirty="0" smtClean="0"/>
          </a:p>
          <a:p>
            <a:r>
              <a:rPr lang="en-US" u="sng" baseline="0" dirty="0" smtClean="0"/>
              <a:t>AFTER REVENUE</a:t>
            </a:r>
          </a:p>
          <a:p>
            <a:pPr marL="174982" indent="-174982">
              <a:buFontTx/>
              <a:buChar char="-"/>
            </a:pPr>
            <a:r>
              <a:rPr lang="en-US" b="1" u="none" baseline="0" dirty="0" smtClean="0"/>
              <a:t>It says that it will not significantly restrict the imports, but do you think it has a major factor?</a:t>
            </a:r>
          </a:p>
          <a:p>
            <a:pPr marL="641600" lvl="1" indent="-174982">
              <a:buFontTx/>
              <a:buChar char="-"/>
            </a:pPr>
            <a:r>
              <a:rPr lang="en-US" u="none" baseline="0" dirty="0" smtClean="0"/>
              <a:t>Yes because when prices are higher for an item people are less likely to buy them (supply &amp; demand)</a:t>
            </a:r>
          </a:p>
          <a:p>
            <a:endParaRPr lang="en-US" u="sng" baseline="0" dirty="0" smtClean="0"/>
          </a:p>
          <a:p>
            <a:r>
              <a:rPr lang="en-US" u="sng" baseline="0" dirty="0" smtClean="0"/>
              <a:t>AFTER PROTECTIVE</a:t>
            </a:r>
          </a:p>
          <a:p>
            <a:r>
              <a:rPr lang="en-US" b="1" u="none" baseline="0" dirty="0" smtClean="0"/>
              <a:t>Could have the students pick one side or the other and write a short response as to why they would/would not like protective tariffs</a:t>
            </a:r>
          </a:p>
          <a:p>
            <a:pPr marL="174982" indent="-174982">
              <a:buFontTx/>
              <a:buChar char="-"/>
            </a:pPr>
            <a:r>
              <a:rPr lang="en-US" u="none" baseline="0" dirty="0" smtClean="0"/>
              <a:t>Ask students for some reasons to have protective tariffs</a:t>
            </a:r>
          </a:p>
          <a:p>
            <a:pPr marL="174982" indent="-174982">
              <a:buFontTx/>
              <a:buChar char="-"/>
            </a:pPr>
            <a:r>
              <a:rPr lang="en-US" u="none" baseline="0" dirty="0" smtClean="0"/>
              <a:t>Ask for reasons not to have protective tariffs</a:t>
            </a:r>
          </a:p>
          <a:p>
            <a:endParaRPr lang="en-US" u="none" baseline="0" dirty="0" smtClean="0"/>
          </a:p>
          <a:p>
            <a:r>
              <a:rPr lang="en-US" u="none" baseline="0" dirty="0" smtClean="0"/>
              <a:t>Discuss the above for al </a:t>
            </a:r>
            <a:r>
              <a:rPr lang="en-US" u="none" baseline="0" dirty="0" err="1" smtClean="0"/>
              <a:t>ittle</a:t>
            </a:r>
            <a:r>
              <a:rPr lang="en-US" u="none" baseline="0" dirty="0" smtClean="0"/>
              <a:t> bit before switching to the next slide</a:t>
            </a:r>
          </a:p>
        </p:txBody>
      </p:sp>
      <p:sp>
        <p:nvSpPr>
          <p:cNvPr id="4" name="Slide Number Placeholder 3"/>
          <p:cNvSpPr>
            <a:spLocks noGrp="1"/>
          </p:cNvSpPr>
          <p:nvPr>
            <p:ph type="sldNum" sz="quarter" idx="10"/>
          </p:nvPr>
        </p:nvSpPr>
        <p:spPr/>
        <p:txBody>
          <a:bodyPr/>
          <a:lstStyle/>
          <a:p>
            <a:fld id="{1A073605-06DF-49DA-951F-08627912BFC1}" type="slidenum">
              <a:rPr lang="en-US" smtClean="0"/>
              <a:t>16</a:t>
            </a:fld>
            <a:endParaRPr lang="en-US"/>
          </a:p>
        </p:txBody>
      </p:sp>
    </p:spTree>
    <p:extLst>
      <p:ext uri="{BB962C8B-B14F-4D97-AF65-F5344CB8AC3E}">
        <p14:creationId xmlns:p14="http://schemas.microsoft.com/office/powerpoint/2010/main" val="3639037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BAFB2-605A-4739-8EDD-5CE874038096}" type="slidenum">
              <a:rPr lang="en-US"/>
              <a:pPr/>
              <a:t>17</a:t>
            </a:fld>
            <a:endParaRPr lang="en-US"/>
          </a:p>
        </p:txBody>
      </p:sp>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r>
              <a:rPr lang="en-US" dirty="0" smtClean="0"/>
              <a:t>478-479</a:t>
            </a:r>
          </a:p>
          <a:p>
            <a:endParaRPr lang="en-US" dirty="0" smtClean="0"/>
          </a:p>
          <a:p>
            <a:r>
              <a:rPr lang="en-US" dirty="0" smtClean="0"/>
              <a:t>**Text</a:t>
            </a:r>
            <a:r>
              <a:rPr lang="en-US" baseline="0" dirty="0" smtClean="0"/>
              <a:t> from the Book ~</a:t>
            </a:r>
          </a:p>
          <a:p>
            <a:r>
              <a:rPr lang="en-US" baseline="0" dirty="0" smtClean="0"/>
              <a:t>Free trade makes more products available to consumers at the best prices, but it also exposes domestic workers to greater foreign competition.  Most Americans are neither completely for nor completely against free trade.  They recognize that it carries both benefits &amp; drawbacks, both for Americans and for citizens of countries we trade with.</a:t>
            </a:r>
          </a:p>
          <a:p>
            <a:endParaRPr lang="en-US" baseline="0" dirty="0" smtClean="0"/>
          </a:p>
          <a:p>
            <a:r>
              <a:rPr lang="en-US" b="1" baseline="0" dirty="0" smtClean="0"/>
              <a:t>PROTECTIONIST</a:t>
            </a:r>
            <a:r>
              <a:rPr lang="en-US" b="0" baseline="0" dirty="0" smtClean="0"/>
              <a:t> – Are people who argue for trade restrictions to protect domestic industries</a:t>
            </a:r>
          </a:p>
          <a:p>
            <a:r>
              <a:rPr lang="en-US" b="0" baseline="0" dirty="0" smtClean="0"/>
              <a:t>- Believe certain </a:t>
            </a:r>
            <a:r>
              <a:rPr lang="en-US" b="0" baseline="0" dirty="0" err="1" smtClean="0"/>
              <a:t>restricions</a:t>
            </a:r>
            <a:r>
              <a:rPr lang="en-US" b="0" baseline="0" dirty="0" smtClean="0"/>
              <a:t> are necessary to protect domestic industries</a:t>
            </a:r>
            <a:endParaRPr lang="en-US" b="1" baseline="0" dirty="0" smtClean="0"/>
          </a:p>
        </p:txBody>
      </p:sp>
    </p:spTree>
    <p:extLst>
      <p:ext uri="{BB962C8B-B14F-4D97-AF65-F5344CB8AC3E}">
        <p14:creationId xmlns:p14="http://schemas.microsoft.com/office/powerpoint/2010/main" val="2007627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479</a:t>
            </a:r>
          </a:p>
          <a:p>
            <a:endParaRPr lang="en-US" dirty="0" smtClean="0"/>
          </a:p>
          <a:p>
            <a:pPr marL="174982" indent="-174982">
              <a:buFontTx/>
              <a:buChar char="-"/>
            </a:pPr>
            <a:r>
              <a:rPr lang="en-US" b="1" i="1" dirty="0" smtClean="0"/>
              <a:t>What</a:t>
            </a:r>
            <a:r>
              <a:rPr lang="en-US" b="1" i="1" baseline="0" dirty="0" smtClean="0"/>
              <a:t> did Iran plan to offer as a trade for the international community to ease up on embargoes?</a:t>
            </a:r>
          </a:p>
          <a:p>
            <a:pPr marL="641600" lvl="1" indent="-174982">
              <a:buFontTx/>
              <a:buChar char="-"/>
            </a:pPr>
            <a:r>
              <a:rPr lang="en-US" b="0" i="1" baseline="0" dirty="0" smtClean="0"/>
              <a:t>Deregulate its nuclear industry…un-</a:t>
            </a:r>
            <a:r>
              <a:rPr lang="en-US" b="0" i="1" baseline="0" dirty="0" err="1" smtClean="0"/>
              <a:t>weaponize</a:t>
            </a:r>
            <a:r>
              <a:rPr lang="en-US" b="0" i="1" baseline="0" dirty="0" smtClean="0"/>
              <a:t> it</a:t>
            </a:r>
          </a:p>
          <a:p>
            <a:pPr marL="174982" indent="-174982">
              <a:buFontTx/>
              <a:buChar char="-"/>
            </a:pPr>
            <a:endParaRPr lang="en-US" b="0" i="1" baseline="0" dirty="0" smtClean="0"/>
          </a:p>
          <a:p>
            <a:endParaRPr lang="en-US" b="1" i="1" dirty="0"/>
          </a:p>
        </p:txBody>
      </p:sp>
      <p:sp>
        <p:nvSpPr>
          <p:cNvPr id="4" name="Slide Number Placeholder 3"/>
          <p:cNvSpPr>
            <a:spLocks noGrp="1"/>
          </p:cNvSpPr>
          <p:nvPr>
            <p:ph type="sldNum" sz="quarter" idx="10"/>
          </p:nvPr>
        </p:nvSpPr>
        <p:spPr/>
        <p:txBody>
          <a:bodyPr/>
          <a:lstStyle/>
          <a:p>
            <a:fld id="{1A073605-06DF-49DA-951F-08627912BFC1}" type="slidenum">
              <a:rPr lang="en-US" smtClean="0"/>
              <a:t>18</a:t>
            </a:fld>
            <a:endParaRPr lang="en-US"/>
          </a:p>
        </p:txBody>
      </p:sp>
    </p:spTree>
    <p:extLst>
      <p:ext uri="{BB962C8B-B14F-4D97-AF65-F5344CB8AC3E}">
        <p14:creationId xmlns:p14="http://schemas.microsoft.com/office/powerpoint/2010/main" val="1649686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480</a:t>
            </a:r>
          </a:p>
          <a:p>
            <a:endParaRPr lang="en-US" dirty="0" smtClean="0"/>
          </a:p>
          <a:p>
            <a:r>
              <a:rPr lang="en-US" dirty="0" smtClean="0"/>
              <a:t>International trade agreements are negotiated to reduce</a:t>
            </a:r>
            <a:r>
              <a:rPr lang="en-US" baseline="0" dirty="0" smtClean="0"/>
              <a:t> trade restrictions between countries.</a:t>
            </a:r>
          </a:p>
          <a:p>
            <a:pPr marL="174982" indent="-174982">
              <a:buFontTx/>
              <a:buChar char="-"/>
            </a:pPr>
            <a:r>
              <a:rPr lang="en-US" baseline="0" dirty="0" smtClean="0"/>
              <a:t>There have been continuing and constant efforts worldwide to reduce </a:t>
            </a:r>
            <a:r>
              <a:rPr lang="en-US" baseline="0" dirty="0" err="1" smtClean="0"/>
              <a:t>tarrifs</a:t>
            </a:r>
            <a:r>
              <a:rPr lang="en-US" baseline="0" dirty="0" smtClean="0"/>
              <a:t> and encourage more world trade</a:t>
            </a:r>
          </a:p>
          <a:p>
            <a:pPr marL="641600" lvl="1" indent="-174982">
              <a:buFontTx/>
              <a:buChar char="-"/>
            </a:pPr>
            <a:r>
              <a:rPr lang="en-US" b="1" baseline="0" dirty="0" smtClean="0"/>
              <a:t>Some would argue that not having trade restrictions will hurt some countries economies as they lose jobs to other countries that can do it at a cheaper price or more efficiently.  What do you think about this?</a:t>
            </a:r>
            <a:endParaRPr lang="en-US" b="0" baseline="0" dirty="0" smtClean="0"/>
          </a:p>
          <a:p>
            <a:pPr marL="1108219" lvl="2" indent="-174982">
              <a:buFontTx/>
              <a:buChar char="-"/>
            </a:pPr>
            <a:r>
              <a:rPr lang="en-US" b="0" baseline="0" dirty="0" smtClean="0"/>
              <a:t>In a complete free market economy (worldwide) this would be the best way to make sure resources are used most efficiently around the world</a:t>
            </a:r>
          </a:p>
          <a:p>
            <a:pPr marL="1108219" lvl="2" indent="-174982">
              <a:buFontTx/>
              <a:buChar char="-"/>
            </a:pPr>
            <a:r>
              <a:rPr lang="en-US" b="0" baseline="0" dirty="0" smtClean="0"/>
              <a:t>Jobs would not be lost so much as converted to jobs that would benefit that country the most and best use its resources</a:t>
            </a:r>
            <a:endParaRPr lang="en-US" b="1" dirty="0"/>
          </a:p>
        </p:txBody>
      </p:sp>
      <p:sp>
        <p:nvSpPr>
          <p:cNvPr id="4" name="Slide Number Placeholder 3"/>
          <p:cNvSpPr>
            <a:spLocks noGrp="1"/>
          </p:cNvSpPr>
          <p:nvPr>
            <p:ph type="sldNum" sz="quarter" idx="10"/>
          </p:nvPr>
        </p:nvSpPr>
        <p:spPr/>
        <p:txBody>
          <a:bodyPr/>
          <a:lstStyle/>
          <a:p>
            <a:fld id="{1A073605-06DF-49DA-951F-08627912BFC1}" type="slidenum">
              <a:rPr lang="en-US" smtClean="0"/>
              <a:t>19</a:t>
            </a:fld>
            <a:endParaRPr lang="en-US"/>
          </a:p>
        </p:txBody>
      </p:sp>
    </p:spTree>
    <p:extLst>
      <p:ext uri="{BB962C8B-B14F-4D97-AF65-F5344CB8AC3E}">
        <p14:creationId xmlns:p14="http://schemas.microsoft.com/office/powerpoint/2010/main" val="32841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students write a</a:t>
            </a:r>
            <a:r>
              <a:rPr lang="en-US" baseline="0" dirty="0" smtClean="0"/>
              <a:t> paragraph in their notes on the following prompt:</a:t>
            </a:r>
          </a:p>
          <a:p>
            <a:r>
              <a:rPr lang="en-US" baseline="0" dirty="0" smtClean="0"/>
              <a:t>“What are the benefits and the drawbacks of a nation trading their goods/services with another nation?”</a:t>
            </a:r>
          </a:p>
          <a:p>
            <a:pPr marL="174982" indent="-174982">
              <a:buFontTx/>
              <a:buChar char="-"/>
            </a:pPr>
            <a:r>
              <a:rPr lang="en-US" baseline="0" dirty="0" smtClean="0"/>
              <a:t>5 Minute writing time</a:t>
            </a:r>
          </a:p>
          <a:p>
            <a:pPr marL="174982" indent="-174982">
              <a:buFontTx/>
              <a:buChar char="-"/>
            </a:pPr>
            <a:r>
              <a:rPr lang="en-US" baseline="0" dirty="0" smtClean="0"/>
              <a:t>5 Minute discussion</a:t>
            </a:r>
          </a:p>
          <a:p>
            <a:pPr marL="174982" indent="-174982">
              <a:buFontTx/>
              <a:buChar char="-"/>
            </a:pPr>
            <a:endParaRPr lang="en-US" baseline="0" dirty="0" smtClean="0"/>
          </a:p>
          <a:p>
            <a:r>
              <a:rPr lang="en-US" b="1" baseline="0" dirty="0" smtClean="0"/>
              <a:t>Read “Places in the News” on page 465</a:t>
            </a:r>
            <a:endParaRPr lang="en-US" b="1" dirty="0"/>
          </a:p>
        </p:txBody>
      </p:sp>
      <p:sp>
        <p:nvSpPr>
          <p:cNvPr id="4" name="Slide Number Placeholder 3"/>
          <p:cNvSpPr>
            <a:spLocks noGrp="1"/>
          </p:cNvSpPr>
          <p:nvPr>
            <p:ph type="sldNum" sz="quarter" idx="10"/>
          </p:nvPr>
        </p:nvSpPr>
        <p:spPr/>
        <p:txBody>
          <a:bodyPr/>
          <a:lstStyle/>
          <a:p>
            <a:fld id="{1A073605-06DF-49DA-951F-08627912BFC1}" type="slidenum">
              <a:rPr lang="en-US" smtClean="0"/>
              <a:t>2</a:t>
            </a:fld>
            <a:endParaRPr lang="en-US"/>
          </a:p>
        </p:txBody>
      </p:sp>
    </p:spTree>
    <p:extLst>
      <p:ext uri="{BB962C8B-B14F-4D97-AF65-F5344CB8AC3E}">
        <p14:creationId xmlns:p14="http://schemas.microsoft.com/office/powerpoint/2010/main" val="967186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WIKIPEDIA…don’t judge :P</a:t>
            </a:r>
          </a:p>
          <a:p>
            <a:r>
              <a:rPr lang="en-US" dirty="0" smtClean="0"/>
              <a:t>http://en.wikipedia.org/wiki/List_of_member_states_of_the_World_Trade_Organization</a:t>
            </a:r>
          </a:p>
          <a:p>
            <a:endParaRPr lang="en-US" dirty="0" smtClean="0"/>
          </a:p>
          <a:p>
            <a:r>
              <a:rPr lang="en-US" dirty="0" smtClean="0"/>
              <a:t>The WTO currently has 159 members</a:t>
            </a:r>
            <a:r>
              <a:rPr lang="en-US" baseline="30000" dirty="0" smtClean="0">
                <a:hlinkClick r:id="rId3"/>
              </a:rPr>
              <a:t>[10]</a:t>
            </a:r>
            <a:r>
              <a:rPr lang="en-US" dirty="0" smtClean="0"/>
              <a:t> (almost all of the 123 nations participating in the Uruguay Round signed on at its foundation, almost all of the rest of the GATT members followed,</a:t>
            </a:r>
            <a:r>
              <a:rPr lang="en-US" baseline="30000" dirty="0" smtClean="0">
                <a:hlinkClick r:id="rId4"/>
              </a:rPr>
              <a:t>[12]</a:t>
            </a:r>
            <a:r>
              <a:rPr lang="en-US" dirty="0" smtClean="0"/>
              <a:t> and 29 others became WTO observers and subsequently got membership). The 28 states of the </a:t>
            </a:r>
            <a:r>
              <a:rPr lang="en-US" dirty="0" smtClean="0">
                <a:hlinkClick r:id="rId5" tooltip="European Union"/>
              </a:rPr>
              <a:t>European Union</a:t>
            </a:r>
            <a:r>
              <a:rPr lang="en-US" dirty="0" smtClean="0"/>
              <a:t> are dually represented, as the EU is a full member of the organization. </a:t>
            </a:r>
            <a:r>
              <a:rPr lang="en-US" dirty="0" smtClean="0">
                <a:hlinkClick r:id="rId6" tooltip="Sovereignty"/>
              </a:rPr>
              <a:t>Non-sovereign</a:t>
            </a:r>
            <a:r>
              <a:rPr lang="en-US" dirty="0" smtClean="0"/>
              <a:t> autonomous entities of member states are eligible for separate membership, since WTO members do not have to be full sovereign nation-members. Instead, they must be a customs territory with full autonomy in the conduct of their external commercial relations. Thus </a:t>
            </a:r>
            <a:r>
              <a:rPr lang="en-US" dirty="0" smtClean="0">
                <a:hlinkClick r:id="rId7" tooltip="Hong Kong"/>
              </a:rPr>
              <a:t>Hong Kong</a:t>
            </a:r>
            <a:r>
              <a:rPr lang="en-US" dirty="0" smtClean="0"/>
              <a:t> became a GATT contracting party, by the now terminated "sponsorship" procedure of the United Kingdom (Hong Kong uses the name "Hong Kong, China" since 1997), as did </a:t>
            </a:r>
            <a:r>
              <a:rPr lang="en-US" dirty="0" smtClean="0">
                <a:hlinkClick r:id="rId8" tooltip="Macau"/>
              </a:rPr>
              <a:t>Macau</a:t>
            </a:r>
            <a:r>
              <a:rPr lang="en-US" dirty="0" smtClean="0"/>
              <a:t>. A new member of this type is the </a:t>
            </a:r>
            <a:r>
              <a:rPr lang="en-US" dirty="0" smtClean="0">
                <a:hlinkClick r:id="rId9" tooltip="Republic of China"/>
              </a:rPr>
              <a:t>Republic of China</a:t>
            </a:r>
            <a:r>
              <a:rPr lang="en-US" dirty="0" smtClean="0"/>
              <a:t> (Taiwan), which acceded to the WTO in 2002, and carefully crafted its application by joining under the name "Separate Customs Territory of Taiwan, Penghu, </a:t>
            </a:r>
            <a:r>
              <a:rPr lang="en-US" dirty="0" err="1" smtClean="0"/>
              <a:t>Kinmen</a:t>
            </a:r>
            <a:r>
              <a:rPr lang="en-US" dirty="0" smtClean="0"/>
              <a:t> and Matsu (</a:t>
            </a:r>
            <a:r>
              <a:rPr lang="en-US" dirty="0" smtClean="0">
                <a:hlinkClick r:id="rId10" tooltip="Chinese Taipei"/>
              </a:rPr>
              <a:t>Chinese Taipei</a:t>
            </a:r>
            <a:r>
              <a:rPr lang="en-US" dirty="0" smtClean="0"/>
              <a:t>)"</a:t>
            </a:r>
            <a:r>
              <a:rPr lang="en-US" baseline="30000" dirty="0" smtClean="0">
                <a:hlinkClick r:id="rId11"/>
              </a:rPr>
              <a:t>[13]</a:t>
            </a:r>
            <a:r>
              <a:rPr lang="en-US" baseline="30000" dirty="0" smtClean="0">
                <a:hlinkClick r:id="rId12"/>
              </a:rPr>
              <a:t>[14]</a:t>
            </a:r>
            <a:r>
              <a:rPr lang="en-US" dirty="0" smtClean="0"/>
              <a:t> so that they were not rejected as a result of the </a:t>
            </a:r>
            <a:r>
              <a:rPr lang="en-US" dirty="0" smtClean="0">
                <a:hlinkClick r:id="rId13" tooltip="People's Republic of China"/>
              </a:rPr>
              <a:t>People's Republic of China</a:t>
            </a:r>
            <a:r>
              <a:rPr lang="en-US" dirty="0" smtClean="0"/>
              <a:t> </a:t>
            </a:r>
            <a:r>
              <a:rPr lang="en-US" dirty="0" smtClean="0">
                <a:hlinkClick r:id="rId14" tooltip="One-China policy"/>
              </a:rPr>
              <a:t>One-China policy</a:t>
            </a:r>
            <a:r>
              <a:rPr lang="en-US" dirty="0" smtClean="0"/>
              <a:t>.</a:t>
            </a:r>
            <a:endParaRPr lang="en-US" dirty="0"/>
          </a:p>
        </p:txBody>
      </p:sp>
      <p:sp>
        <p:nvSpPr>
          <p:cNvPr id="4" name="Slide Number Placeholder 3"/>
          <p:cNvSpPr>
            <a:spLocks noGrp="1"/>
          </p:cNvSpPr>
          <p:nvPr>
            <p:ph type="sldNum" sz="quarter" idx="10"/>
          </p:nvPr>
        </p:nvSpPr>
        <p:spPr/>
        <p:txBody>
          <a:bodyPr/>
          <a:lstStyle/>
          <a:p>
            <a:fld id="{1A073605-06DF-49DA-951F-08627912BFC1}" type="slidenum">
              <a:rPr lang="en-US" smtClean="0"/>
              <a:t>20</a:t>
            </a:fld>
            <a:endParaRPr lang="en-US"/>
          </a:p>
        </p:txBody>
      </p:sp>
    </p:spTree>
    <p:extLst>
      <p:ext uri="{BB962C8B-B14F-4D97-AF65-F5344CB8AC3E}">
        <p14:creationId xmlns:p14="http://schemas.microsoft.com/office/powerpoint/2010/main" val="148617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481</a:t>
            </a:r>
          </a:p>
          <a:p>
            <a:endParaRPr lang="en-US" dirty="0" smtClean="0"/>
          </a:p>
          <a:p>
            <a:pPr marL="174982" indent="-174982">
              <a:buFontTx/>
              <a:buChar char="-"/>
            </a:pPr>
            <a:r>
              <a:rPr lang="en-US" dirty="0" smtClean="0"/>
              <a:t>Regional</a:t>
            </a:r>
            <a:r>
              <a:rPr lang="en-US" baseline="0" dirty="0" smtClean="0"/>
              <a:t> trade agreements are designed to reduce and gradually eliminate tariffs between countries in a geographical area</a:t>
            </a:r>
          </a:p>
          <a:p>
            <a:pPr marL="174982" indent="-174982">
              <a:buFontTx/>
              <a:buChar char="-"/>
            </a:pPr>
            <a:r>
              <a:rPr lang="en-US" baseline="0" dirty="0" smtClean="0"/>
              <a:t>Idea is that it will benefit all involved and allow all members to most effectively use their resources</a:t>
            </a:r>
          </a:p>
          <a:p>
            <a:endParaRPr lang="en-US" baseline="0" dirty="0" smtClean="0"/>
          </a:p>
          <a:p>
            <a:r>
              <a:rPr lang="en-US" b="1" baseline="0" dirty="0" smtClean="0"/>
              <a:t>CHECK OUT “BUSINESS WEEK” about Sweatshops on page 482</a:t>
            </a:r>
          </a:p>
          <a:p>
            <a:endParaRPr lang="en-US" b="1" baseline="0" dirty="0" smtClean="0"/>
          </a:p>
          <a:p>
            <a:r>
              <a:rPr lang="en-US" b="1" baseline="0" dirty="0" smtClean="0"/>
              <a:t>-end-</a:t>
            </a:r>
          </a:p>
        </p:txBody>
      </p:sp>
      <p:sp>
        <p:nvSpPr>
          <p:cNvPr id="4" name="Slide Number Placeholder 3"/>
          <p:cNvSpPr>
            <a:spLocks noGrp="1"/>
          </p:cNvSpPr>
          <p:nvPr>
            <p:ph type="sldNum" sz="quarter" idx="10"/>
          </p:nvPr>
        </p:nvSpPr>
        <p:spPr/>
        <p:txBody>
          <a:bodyPr/>
          <a:lstStyle/>
          <a:p>
            <a:fld id="{1A073605-06DF-49DA-951F-08627912BFC1}" type="slidenum">
              <a:rPr lang="en-US" smtClean="0"/>
              <a:t>21</a:t>
            </a:fld>
            <a:endParaRPr lang="en-US"/>
          </a:p>
        </p:txBody>
      </p:sp>
    </p:spTree>
    <p:extLst>
      <p:ext uri="{BB962C8B-B14F-4D97-AF65-F5344CB8AC3E}">
        <p14:creationId xmlns:p14="http://schemas.microsoft.com/office/powerpoint/2010/main" val="157436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SECTION</a:t>
            </a:r>
            <a:r>
              <a:rPr lang="en-US" b="1" u="none" baseline="0" dirty="0" smtClean="0"/>
              <a:t> ONE</a:t>
            </a:r>
          </a:p>
          <a:p>
            <a:r>
              <a:rPr lang="en-US" b="0" u="none" baseline="0" dirty="0" smtClean="0"/>
              <a:t>465-466</a:t>
            </a:r>
          </a:p>
          <a:p>
            <a:endParaRPr lang="en-US" b="1" u="none" baseline="0" dirty="0" smtClean="0"/>
          </a:p>
          <a:p>
            <a:r>
              <a:rPr lang="en-US" b="0" u="sng" baseline="0" dirty="0" smtClean="0"/>
              <a:t>BULLET ONE</a:t>
            </a:r>
            <a:endParaRPr lang="en-US" b="0" u="sng" dirty="0" smtClean="0"/>
          </a:p>
          <a:p>
            <a:r>
              <a:rPr lang="en-US" dirty="0" smtClean="0"/>
              <a:t>REVIEW…what is GDP again?</a:t>
            </a:r>
          </a:p>
          <a:p>
            <a:pPr marL="174982" indent="-174982">
              <a:buFontTx/>
              <a:buChar char="-"/>
            </a:pPr>
            <a:r>
              <a:rPr lang="en-US" baseline="0" dirty="0" smtClean="0"/>
              <a:t>Gross Domestic Product…the total value of all the goods produced and bought in our economy in a year.</a:t>
            </a:r>
          </a:p>
          <a:p>
            <a:pPr marL="174982" indent="-174982">
              <a:buFontTx/>
              <a:buChar char="-"/>
            </a:pPr>
            <a:r>
              <a:rPr lang="en-US" b="1" baseline="0" dirty="0" smtClean="0"/>
              <a:t>What would happen to American jobs if we did not sell our goods to other countries?</a:t>
            </a:r>
          </a:p>
          <a:p>
            <a:endParaRPr lang="en-US" b="1" baseline="0" dirty="0" smtClean="0"/>
          </a:p>
          <a:p>
            <a:r>
              <a:rPr lang="en-US" b="0" u="sng" baseline="0" dirty="0" smtClean="0"/>
              <a:t>After Imports/Exports Bullets</a:t>
            </a:r>
          </a:p>
          <a:p>
            <a:r>
              <a:rPr lang="en-US" b="0" baseline="0" dirty="0" smtClean="0"/>
              <a:t>Ask students for the factors that encourage nations to trade with one another</a:t>
            </a:r>
          </a:p>
          <a:p>
            <a:pPr marL="174982" indent="-174982">
              <a:buFontTx/>
              <a:buChar char="-"/>
            </a:pPr>
            <a:r>
              <a:rPr lang="en-US" b="0" baseline="0" dirty="0" smtClean="0"/>
              <a:t>Factors of Production</a:t>
            </a:r>
          </a:p>
          <a:p>
            <a:pPr marL="641600" lvl="1" indent="-174982">
              <a:buFontTx/>
              <a:buChar char="-"/>
            </a:pPr>
            <a:r>
              <a:rPr lang="en-US" b="0" baseline="0" dirty="0" smtClean="0"/>
              <a:t>Different nations have different resources/factors of production</a:t>
            </a:r>
          </a:p>
          <a:p>
            <a:pPr marL="1108219" lvl="2" indent="-174982">
              <a:buFontTx/>
              <a:buChar char="-"/>
            </a:pPr>
            <a:r>
              <a:rPr lang="en-US" b="0" baseline="0" dirty="0" smtClean="0"/>
              <a:t>America is known for abundant resources, highly skilled labor, large amounts of capital (equipment/machines)</a:t>
            </a:r>
          </a:p>
          <a:p>
            <a:pPr marL="1108219" lvl="2" indent="-174982">
              <a:buFontTx/>
              <a:buChar char="-"/>
            </a:pPr>
            <a:r>
              <a:rPr lang="en-US" b="0" baseline="0" dirty="0" smtClean="0"/>
              <a:t>Other countries could have similar natural resources, but if they don’t have access to the same human and capital resources their economy would look very differently</a:t>
            </a:r>
          </a:p>
          <a:p>
            <a:pPr marL="641600" lvl="1" indent="-174982">
              <a:buFontTx/>
              <a:buChar char="-"/>
            </a:pPr>
            <a:r>
              <a:rPr lang="en-US" b="0" baseline="0" dirty="0" smtClean="0"/>
              <a:t>Don’t always have everything that they need for their economy</a:t>
            </a:r>
          </a:p>
          <a:p>
            <a:pPr marL="641600" lvl="1" indent="-174982">
              <a:buFontTx/>
              <a:buChar char="-"/>
            </a:pPr>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1A073605-06DF-49DA-951F-08627912BFC1}" type="slidenum">
              <a:rPr lang="en-US" smtClean="0"/>
              <a:t>3</a:t>
            </a:fld>
            <a:endParaRPr lang="en-US"/>
          </a:p>
        </p:txBody>
      </p:sp>
    </p:spTree>
    <p:extLst>
      <p:ext uri="{BB962C8B-B14F-4D97-AF65-F5344CB8AC3E}">
        <p14:creationId xmlns:p14="http://schemas.microsoft.com/office/powerpoint/2010/main" val="3569487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467 (468 Specialization)</a:t>
            </a:r>
          </a:p>
          <a:p>
            <a:endParaRPr lang="en-US" dirty="0" smtClean="0"/>
          </a:p>
          <a:p>
            <a:r>
              <a:rPr lang="en-US" dirty="0" smtClean="0"/>
              <a:t>Ask the students</a:t>
            </a:r>
            <a:r>
              <a:rPr lang="en-US" baseline="0" dirty="0" smtClean="0"/>
              <a:t> to think of their strengths and weaknesses…</a:t>
            </a:r>
          </a:p>
          <a:p>
            <a:pPr marL="174982" indent="-174982">
              <a:buFontTx/>
              <a:buChar char="-"/>
            </a:pPr>
            <a:r>
              <a:rPr lang="en-US" baseline="0" dirty="0" smtClean="0"/>
              <a:t>Do they benefit from working with other students/people?</a:t>
            </a:r>
          </a:p>
          <a:p>
            <a:pPr marL="174982" indent="-174982">
              <a:buFontTx/>
              <a:buChar char="-"/>
            </a:pPr>
            <a:r>
              <a:rPr lang="en-US" baseline="0" dirty="0" smtClean="0"/>
              <a:t>Do their weaknesses make them less apt to work with others?</a:t>
            </a:r>
          </a:p>
          <a:p>
            <a:pPr marL="174982" indent="-174982">
              <a:buFontTx/>
              <a:buChar char="-"/>
            </a:pPr>
            <a:endParaRPr lang="en-US" baseline="0" dirty="0" smtClean="0"/>
          </a:p>
          <a:p>
            <a:r>
              <a:rPr lang="en-US" dirty="0" smtClean="0"/>
              <a:t>REVIEW OPPORTUNITY COST…</a:t>
            </a:r>
          </a:p>
          <a:p>
            <a:pPr marL="174982" indent="-174982">
              <a:buFontTx/>
              <a:buChar char="-"/>
            </a:pPr>
            <a:r>
              <a:rPr lang="en-US" dirty="0" smtClean="0"/>
              <a:t>The</a:t>
            </a:r>
            <a:r>
              <a:rPr lang="en-US" baseline="0" dirty="0" smtClean="0"/>
              <a:t> cost of an item that is given up for the item that was chosen</a:t>
            </a:r>
          </a:p>
          <a:p>
            <a:endParaRPr lang="en-US" dirty="0" smtClean="0"/>
          </a:p>
          <a:p>
            <a:r>
              <a:rPr lang="en-US" dirty="0" smtClean="0"/>
              <a:t>Have</a:t>
            </a:r>
            <a:r>
              <a:rPr lang="en-US" baseline="0" dirty="0" smtClean="0"/>
              <a:t> the students name off things that other nations (or states) can produce better than another</a:t>
            </a:r>
          </a:p>
          <a:p>
            <a:pPr marL="174982" indent="-174982">
              <a:buFontTx/>
              <a:buChar char="-"/>
            </a:pPr>
            <a:r>
              <a:rPr lang="en-US" dirty="0" smtClean="0"/>
              <a:t>Book Example: Bananas: Brazil v. France</a:t>
            </a:r>
            <a:r>
              <a:rPr lang="en-US" baseline="0" dirty="0" smtClean="0"/>
              <a:t> – </a:t>
            </a:r>
            <a:r>
              <a:rPr lang="en-US" dirty="0" smtClean="0"/>
              <a:t>Brazil’s tropical climate and cheaper labor costs make give</a:t>
            </a:r>
            <a:r>
              <a:rPr lang="en-US" baseline="0" dirty="0" smtClean="0"/>
              <a:t> it an advantage</a:t>
            </a:r>
          </a:p>
          <a:p>
            <a:pPr marL="174982" indent="-174982">
              <a:buFontTx/>
              <a:buChar char="-"/>
            </a:pPr>
            <a:r>
              <a:rPr lang="en-US" baseline="0" dirty="0" smtClean="0"/>
              <a:t>Oil: OPEC v. US – The abundant resources that they have and the network of distribution they have developed give OPEC AA</a:t>
            </a:r>
          </a:p>
          <a:p>
            <a:pPr marL="174982" indent="-174982">
              <a:buFontTx/>
              <a:buChar char="-"/>
            </a:pPr>
            <a:r>
              <a:rPr lang="en-US" baseline="0" dirty="0" smtClean="0"/>
              <a:t>Leisure &amp; Pineapples: Hawaii v. Nebraska </a:t>
            </a:r>
          </a:p>
          <a:p>
            <a:pPr marL="174982" indent="-174982">
              <a:buFontTx/>
              <a:buChar char="-"/>
            </a:pPr>
            <a:r>
              <a:rPr lang="en-US" baseline="0" dirty="0" smtClean="0"/>
              <a:t>Corn &amp; Beef: Nebraska v. Florida</a:t>
            </a:r>
          </a:p>
          <a:p>
            <a:pPr marL="174982" indent="-174982">
              <a:buFontTx/>
              <a:buChar char="-"/>
            </a:pPr>
            <a:endParaRPr lang="en-US" baseline="0" dirty="0" smtClean="0"/>
          </a:p>
          <a:p>
            <a:r>
              <a:rPr lang="en-US" b="1" baseline="0" dirty="0" smtClean="0"/>
              <a:t>Ask students what SPECIALIZATION means and why it is important?</a:t>
            </a:r>
          </a:p>
          <a:p>
            <a:r>
              <a:rPr lang="en-US" b="0" dirty="0" smtClean="0"/>
              <a:t>A</a:t>
            </a:r>
            <a:r>
              <a:rPr lang="en-US" b="0" baseline="0" dirty="0" smtClean="0"/>
              <a:t> nation produces and exports a limited assortment of goods for which it is particularly suited for</a:t>
            </a:r>
          </a:p>
          <a:p>
            <a:pPr marL="174982" indent="-174982">
              <a:buFontTx/>
              <a:buChar char="-"/>
            </a:pPr>
            <a:r>
              <a:rPr lang="en-US" b="0" baseline="0" dirty="0" smtClean="0"/>
              <a:t>Must have the resources…see above in Absolute Advantage</a:t>
            </a:r>
          </a:p>
          <a:p>
            <a:pPr marL="174982" indent="-174982">
              <a:buFontTx/>
              <a:buChar char="-"/>
            </a:pPr>
            <a:r>
              <a:rPr lang="en-US" b="0" baseline="0" dirty="0" smtClean="0"/>
              <a:t>It is good because it allows a country to use the resources it has effectively and efficiently</a:t>
            </a:r>
          </a:p>
          <a:p>
            <a:pPr marL="174982" indent="-174982">
              <a:buFontTx/>
              <a:buChar char="-"/>
            </a:pPr>
            <a:r>
              <a:rPr lang="en-US" b="0" baseline="0" dirty="0" smtClean="0"/>
              <a:t>Allows a country to trade those goods for other goods they need</a:t>
            </a:r>
          </a:p>
          <a:p>
            <a:endParaRPr lang="en-US" b="0" dirty="0" smtClean="0"/>
          </a:p>
        </p:txBody>
      </p:sp>
      <p:sp>
        <p:nvSpPr>
          <p:cNvPr id="4" name="Slide Number Placeholder 3"/>
          <p:cNvSpPr>
            <a:spLocks noGrp="1"/>
          </p:cNvSpPr>
          <p:nvPr>
            <p:ph type="sldNum" sz="quarter" idx="10"/>
          </p:nvPr>
        </p:nvSpPr>
        <p:spPr/>
        <p:txBody>
          <a:bodyPr/>
          <a:lstStyle/>
          <a:p>
            <a:fld id="{1A073605-06DF-49DA-951F-08627912BFC1}" type="slidenum">
              <a:rPr lang="en-US" smtClean="0"/>
              <a:t>4</a:t>
            </a:fld>
            <a:endParaRPr lang="en-US"/>
          </a:p>
        </p:txBody>
      </p:sp>
    </p:spTree>
    <p:extLst>
      <p:ext uri="{BB962C8B-B14F-4D97-AF65-F5344CB8AC3E}">
        <p14:creationId xmlns:p14="http://schemas.microsoft.com/office/powerpoint/2010/main" val="3634789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FAED7-C321-49B1-B190-4382F4E71727}" type="slidenum">
              <a:rPr lang="en-US"/>
              <a:pPr/>
              <a:t>5</a:t>
            </a:fld>
            <a:endParaRPr lang="en-US"/>
          </a:p>
        </p:txBody>
      </p:sp>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a:lstStyle/>
          <a:p>
            <a:r>
              <a:rPr lang="en-US" dirty="0" smtClean="0"/>
              <a:t>467</a:t>
            </a:r>
          </a:p>
          <a:p>
            <a:endParaRPr lang="en-US" dirty="0" smtClean="0"/>
          </a:p>
        </p:txBody>
      </p:sp>
    </p:spTree>
    <p:extLst>
      <p:ext uri="{BB962C8B-B14F-4D97-AF65-F5344CB8AC3E}">
        <p14:creationId xmlns:p14="http://schemas.microsoft.com/office/powerpoint/2010/main" val="405127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468-469</a:t>
            </a:r>
          </a:p>
          <a:p>
            <a:endParaRPr lang="en-US" dirty="0" smtClean="0"/>
          </a:p>
          <a:p>
            <a:r>
              <a:rPr lang="en-US" dirty="0" smtClean="0"/>
              <a:t>Have the students read out loud the information</a:t>
            </a:r>
            <a:r>
              <a:rPr lang="en-US" baseline="0" dirty="0" smtClean="0"/>
              <a:t> on the above pages.  As they go put the statistics for both countries on the board</a:t>
            </a:r>
          </a:p>
          <a:p>
            <a:pPr marL="174982" indent="-174982">
              <a:buFontTx/>
              <a:buChar char="-"/>
            </a:pPr>
            <a:r>
              <a:rPr lang="en-US" baseline="0" dirty="0" smtClean="0"/>
              <a:t>Pause intermittently to explain</a:t>
            </a:r>
          </a:p>
          <a:p>
            <a:pPr marL="641600" lvl="1" indent="-174982">
              <a:buFontTx/>
              <a:buChar char="-"/>
            </a:pPr>
            <a:r>
              <a:rPr lang="en-US" baseline="0" dirty="0" smtClean="0"/>
              <a:t>Why Alpha has an absolute advantage in both Corn &amp; Soybeans</a:t>
            </a:r>
          </a:p>
          <a:p>
            <a:pPr marL="641600" lvl="1" indent="-174982">
              <a:buFontTx/>
              <a:buChar char="-"/>
            </a:pPr>
            <a:r>
              <a:rPr lang="en-US" baseline="0" dirty="0" smtClean="0"/>
              <a:t>Why Beta has a comparative advantage in Soybeans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073605-06DF-49DA-951F-08627912BFC1}" type="slidenum">
              <a:rPr lang="en-US" smtClean="0"/>
              <a:t>6</a:t>
            </a:fld>
            <a:endParaRPr lang="en-US"/>
          </a:p>
        </p:txBody>
      </p:sp>
    </p:spTree>
    <p:extLst>
      <p:ext uri="{BB962C8B-B14F-4D97-AF65-F5344CB8AC3E}">
        <p14:creationId xmlns:p14="http://schemas.microsoft.com/office/powerpoint/2010/main" val="115647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a:t>
            </a:r>
            <a:r>
              <a:rPr lang="en-US" baseline="0" dirty="0" smtClean="0"/>
              <a:t> A NEW WORKSHEET…</a:t>
            </a:r>
          </a:p>
          <a:p>
            <a:pPr marL="174982" indent="-174982">
              <a:buFontTx/>
              <a:buChar char="-"/>
            </a:pPr>
            <a:r>
              <a:rPr lang="en-US" baseline="0" dirty="0" smtClean="0"/>
              <a:t>Divide students up into 6 groups</a:t>
            </a:r>
          </a:p>
          <a:p>
            <a:pPr marL="174982" indent="-174982">
              <a:buFontTx/>
              <a:buChar char="-"/>
            </a:pPr>
            <a:r>
              <a:rPr lang="en-US" baseline="0" dirty="0" smtClean="0"/>
              <a:t>Each group will be a continent</a:t>
            </a:r>
          </a:p>
          <a:p>
            <a:pPr marL="174982" indent="-174982">
              <a:buFontTx/>
              <a:buChar char="-"/>
            </a:pPr>
            <a:r>
              <a:rPr lang="en-US" baseline="0" dirty="0" smtClean="0"/>
              <a:t>Each member of each group must select a different nation on that continent</a:t>
            </a:r>
          </a:p>
          <a:p>
            <a:pPr marL="174982" indent="-174982">
              <a:buFontTx/>
              <a:buChar char="-"/>
            </a:pPr>
            <a:r>
              <a:rPr lang="en-US" baseline="0" dirty="0" smtClean="0"/>
              <a:t>Each member will use the website above to find the “Top 3” to the answers listed above</a:t>
            </a:r>
          </a:p>
          <a:p>
            <a:pPr marL="174982" indent="-174982">
              <a:buFontTx/>
              <a:buChar char="-"/>
            </a:pPr>
            <a:r>
              <a:rPr lang="en-US" baseline="0" dirty="0" smtClean="0"/>
              <a:t>Each group will then put together a poster board displaying the “Top 3 items from all of their countries listed in order of most to least</a:t>
            </a:r>
          </a:p>
          <a:p>
            <a:pPr marL="174982" indent="-174982">
              <a:buFontTx/>
              <a:buChar char="-"/>
            </a:pPr>
            <a:r>
              <a:rPr lang="en-US" baseline="0" dirty="0" smtClean="0"/>
              <a:t>Each group’s poster should include pictures of items that are most imported/exported (Top 3 of each continent)</a:t>
            </a:r>
          </a:p>
          <a:p>
            <a:pPr marL="174982" indent="-174982">
              <a:buFontTx/>
              <a:buChar char="-"/>
            </a:pPr>
            <a:endParaRPr lang="en-US" baseline="0" dirty="0" smtClean="0"/>
          </a:p>
          <a:p>
            <a:r>
              <a:rPr lang="en-US" baseline="0" dirty="0" smtClean="0"/>
              <a:t>TERM 2 2013 – Lab A220 second half of Blocks 1 &amp; 2 on Tuesday 10</a:t>
            </a:r>
            <a:r>
              <a:rPr lang="en-US" baseline="30000" dirty="0" smtClean="0"/>
              <a:t>th</a:t>
            </a:r>
            <a:endParaRPr lang="en-US" baseline="0" dirty="0" smtClean="0"/>
          </a:p>
          <a:p>
            <a:r>
              <a:rPr lang="en-US" baseline="0" dirty="0" smtClean="0"/>
              <a:t>8:52 &amp; After Lunch…may have to finish up the posters on Wednesday morning</a:t>
            </a:r>
          </a:p>
        </p:txBody>
      </p:sp>
      <p:sp>
        <p:nvSpPr>
          <p:cNvPr id="4" name="Slide Number Placeholder 3"/>
          <p:cNvSpPr>
            <a:spLocks noGrp="1"/>
          </p:cNvSpPr>
          <p:nvPr>
            <p:ph type="sldNum" sz="quarter" idx="10"/>
          </p:nvPr>
        </p:nvSpPr>
        <p:spPr/>
        <p:txBody>
          <a:bodyPr/>
          <a:lstStyle/>
          <a:p>
            <a:fld id="{1A073605-06DF-49DA-951F-08627912BFC1}" type="slidenum">
              <a:rPr lang="en-US" smtClean="0"/>
              <a:t>7</a:t>
            </a:fld>
            <a:endParaRPr lang="en-US"/>
          </a:p>
        </p:txBody>
      </p:sp>
    </p:spTree>
    <p:extLst>
      <p:ext uri="{BB962C8B-B14F-4D97-AF65-F5344CB8AC3E}">
        <p14:creationId xmlns:p14="http://schemas.microsoft.com/office/powerpoint/2010/main" val="234804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SECTION TWO</a:t>
            </a:r>
          </a:p>
          <a:p>
            <a:r>
              <a:rPr lang="en-US" dirty="0" smtClean="0"/>
              <a:t>471</a:t>
            </a:r>
          </a:p>
          <a:p>
            <a:endParaRPr lang="en-US" dirty="0" smtClean="0"/>
          </a:p>
          <a:p>
            <a:r>
              <a:rPr lang="en-US" dirty="0" smtClean="0"/>
              <a:t>470 – Have the students read out loud about</a:t>
            </a:r>
            <a:r>
              <a:rPr lang="en-US" baseline="0" dirty="0" smtClean="0"/>
              <a:t> David Chu…ask the students question #2…why did he go back to work after he retired???</a:t>
            </a:r>
          </a:p>
          <a:p>
            <a:r>
              <a:rPr lang="en-US" baseline="0" dirty="0" smtClean="0"/>
              <a:t>471 – Read the “Issues in the News” </a:t>
            </a:r>
          </a:p>
          <a:p>
            <a:endParaRPr lang="en-US" baseline="0" dirty="0" smtClean="0"/>
          </a:p>
          <a:p>
            <a:pPr marL="174982" indent="-174982">
              <a:buFontTx/>
              <a:buChar char="-"/>
            </a:pPr>
            <a:r>
              <a:rPr lang="en-US" baseline="0" dirty="0" smtClean="0"/>
              <a:t>Consumers who need to exchange currency before/after travel can do so at select banks</a:t>
            </a:r>
          </a:p>
          <a:p>
            <a:pPr marL="174982" indent="-174982">
              <a:buFontTx/>
              <a:buChar char="-"/>
            </a:pPr>
            <a:r>
              <a:rPr lang="en-US" baseline="0" dirty="0" smtClean="0"/>
              <a:t>You can also use ATMs while travelling</a:t>
            </a:r>
          </a:p>
          <a:p>
            <a:pPr marL="641600" lvl="1" indent="-174982">
              <a:buFontTx/>
              <a:buChar char="-"/>
            </a:pPr>
            <a:r>
              <a:rPr lang="en-US" baseline="0" dirty="0" smtClean="0"/>
              <a:t>You will receive the currency of the current nation you are in</a:t>
            </a:r>
          </a:p>
          <a:p>
            <a:pPr marL="641600" lvl="1" indent="-174982">
              <a:buFontTx/>
              <a:buChar char="-"/>
            </a:pPr>
            <a:r>
              <a:rPr lang="en-US" baseline="0" dirty="0" smtClean="0"/>
              <a:t>It will bill your US bank account in US dollars</a:t>
            </a:r>
          </a:p>
          <a:p>
            <a:pPr marL="641600" lvl="1" indent="-174982">
              <a:buFontTx/>
              <a:buChar char="-"/>
            </a:pPr>
            <a:r>
              <a:rPr lang="en-US" baseline="0" dirty="0" smtClean="0"/>
              <a:t>International Fees &amp; Standard ATM Fees apply</a:t>
            </a:r>
          </a:p>
        </p:txBody>
      </p:sp>
      <p:sp>
        <p:nvSpPr>
          <p:cNvPr id="4" name="Slide Number Placeholder 3"/>
          <p:cNvSpPr>
            <a:spLocks noGrp="1"/>
          </p:cNvSpPr>
          <p:nvPr>
            <p:ph type="sldNum" sz="quarter" idx="10"/>
          </p:nvPr>
        </p:nvSpPr>
        <p:spPr/>
        <p:txBody>
          <a:bodyPr/>
          <a:lstStyle/>
          <a:p>
            <a:fld id="{1A073605-06DF-49DA-951F-08627912BFC1}" type="slidenum">
              <a:rPr lang="en-US" smtClean="0"/>
              <a:t>8</a:t>
            </a:fld>
            <a:endParaRPr lang="en-US"/>
          </a:p>
        </p:txBody>
      </p:sp>
    </p:spTree>
    <p:extLst>
      <p:ext uri="{BB962C8B-B14F-4D97-AF65-F5344CB8AC3E}">
        <p14:creationId xmlns:p14="http://schemas.microsoft.com/office/powerpoint/2010/main" val="3992520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473</a:t>
            </a:r>
          </a:p>
          <a:p>
            <a:endParaRPr lang="en-US" dirty="0" smtClean="0"/>
          </a:p>
          <a:p>
            <a:r>
              <a:rPr lang="en-US" u="sng" dirty="0" smtClean="0"/>
              <a:t>Advantage</a:t>
            </a:r>
            <a:r>
              <a:rPr lang="en-US" u="sng" baseline="0" dirty="0" smtClean="0"/>
              <a:t> #1</a:t>
            </a:r>
          </a:p>
          <a:p>
            <a:pPr marL="174982" indent="-174982">
              <a:buFontTx/>
              <a:buChar char="-"/>
            </a:pPr>
            <a:r>
              <a:rPr lang="en-US" dirty="0" smtClean="0"/>
              <a:t>If</a:t>
            </a:r>
            <a:r>
              <a:rPr lang="en-US" baseline="0" dirty="0" smtClean="0"/>
              <a:t> the rates were not fluctuating daily you would be able to easily make decisions about whether you wanted to invest in foreign currencies</a:t>
            </a:r>
          </a:p>
          <a:p>
            <a:pPr marL="174982" indent="-174982">
              <a:buFontTx/>
              <a:buChar char="-"/>
            </a:pPr>
            <a:endParaRPr lang="en-US" baseline="0" dirty="0" smtClean="0"/>
          </a:p>
          <a:p>
            <a:r>
              <a:rPr lang="en-US" u="sng" baseline="0" dirty="0" smtClean="0"/>
              <a:t>Advantage #2</a:t>
            </a:r>
            <a:endParaRPr lang="en-US" u="none" baseline="0" dirty="0" smtClean="0"/>
          </a:p>
          <a:p>
            <a:pPr marL="174982" indent="-174982">
              <a:buFontTx/>
              <a:buChar char="-"/>
            </a:pPr>
            <a:r>
              <a:rPr lang="en-US" u="none" baseline="0" dirty="0" smtClean="0"/>
              <a:t>Banks did not make the decision to devalue another nation’s currency…government officials made that call, but banks would have to follow</a:t>
            </a:r>
          </a:p>
          <a:p>
            <a:pPr marL="641600" lvl="1" indent="-174982">
              <a:buFontTx/>
              <a:buChar char="-"/>
            </a:pPr>
            <a:r>
              <a:rPr lang="en-US" u="none" baseline="0" dirty="0" smtClean="0"/>
              <a:t>This would make it easy for the government to influence individual investors into buying/not buying things from certain countries</a:t>
            </a:r>
          </a:p>
          <a:p>
            <a:endParaRPr lang="en-US" u="none" baseline="0" dirty="0" smtClean="0"/>
          </a:p>
          <a:p>
            <a:r>
              <a:rPr lang="en-US" u="none" baseline="0" dirty="0" smtClean="0"/>
              <a:t>IMF – Agency </a:t>
            </a:r>
            <a:r>
              <a:rPr lang="en-US" u="none" baseline="0" dirty="0" err="1" smtClean="0"/>
              <a:t>whos</a:t>
            </a:r>
            <a:r>
              <a:rPr lang="en-US" u="none" baseline="0" dirty="0" smtClean="0"/>
              <a:t> e members once were obligated to keep their foreign exchange rates more or less fixed; today it offers monetary advice and provides loans to developing countries.</a:t>
            </a:r>
          </a:p>
        </p:txBody>
      </p:sp>
      <p:sp>
        <p:nvSpPr>
          <p:cNvPr id="4" name="Slide Number Placeholder 3"/>
          <p:cNvSpPr>
            <a:spLocks noGrp="1"/>
          </p:cNvSpPr>
          <p:nvPr>
            <p:ph type="sldNum" sz="quarter" idx="10"/>
          </p:nvPr>
        </p:nvSpPr>
        <p:spPr/>
        <p:txBody>
          <a:bodyPr/>
          <a:lstStyle/>
          <a:p>
            <a:fld id="{1A073605-06DF-49DA-951F-08627912BFC1}" type="slidenum">
              <a:rPr lang="en-US" smtClean="0"/>
              <a:t>9</a:t>
            </a:fld>
            <a:endParaRPr lang="en-US"/>
          </a:p>
        </p:txBody>
      </p:sp>
    </p:spTree>
    <p:extLst>
      <p:ext uri="{BB962C8B-B14F-4D97-AF65-F5344CB8AC3E}">
        <p14:creationId xmlns:p14="http://schemas.microsoft.com/office/powerpoint/2010/main" val="194198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12/2/15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12/2/15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24hgold.com/english/contributor.aspx?article=803452874G10020&amp;contributor=History+of+Gol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oanda.com/currency/historical-rat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9.jpeg"/><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hyperlink" Target="..%5CTextbook%20PowerPoints%5CIn_Motion%5CFigure18-1.html" TargetMode="External"/><Relationship Id="rId7" Type="http://schemas.openxmlformats.org/officeDocument/2006/relationships/image" Target="../media/image6.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atlas.media.mit.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xe.com/currencyconvert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18</a:t>
            </a:r>
            <a:br>
              <a:rPr lang="en-US" dirty="0" smtClean="0"/>
            </a:br>
            <a:r>
              <a:rPr lang="en-US" sz="4800" dirty="0" smtClean="0"/>
              <a:t>Trading with other Nations</a:t>
            </a:r>
            <a:endParaRPr lang="en-US" dirty="0"/>
          </a:p>
        </p:txBody>
      </p:sp>
      <p:sp>
        <p:nvSpPr>
          <p:cNvPr id="3" name="Subtitle 2"/>
          <p:cNvSpPr>
            <a:spLocks noGrp="1"/>
          </p:cNvSpPr>
          <p:nvPr>
            <p:ph type="subTitle" idx="1"/>
          </p:nvPr>
        </p:nvSpPr>
        <p:spPr/>
        <p:txBody>
          <a:bodyPr>
            <a:normAutofit/>
          </a:bodyPr>
          <a:lstStyle/>
          <a:p>
            <a:r>
              <a:rPr lang="en-US" dirty="0" smtClean="0"/>
              <a:t>Business </a:t>
            </a:r>
            <a:r>
              <a:rPr lang="en-US" dirty="0" smtClean="0"/>
              <a:t>Economics</a:t>
            </a:r>
          </a:p>
          <a:p>
            <a:r>
              <a:rPr lang="en-US" dirty="0" smtClean="0"/>
              <a:t>Mr. </a:t>
            </a:r>
            <a:r>
              <a:rPr lang="en-US" dirty="0" err="1" smtClean="0"/>
              <a:t>Jarosz</a:t>
            </a:r>
            <a:endParaRPr lang="en-US" dirty="0"/>
          </a:p>
        </p:txBody>
      </p:sp>
    </p:spTree>
    <p:extLst>
      <p:ext uri="{BB962C8B-B14F-4D97-AF65-F5344CB8AC3E}">
        <p14:creationId xmlns:p14="http://schemas.microsoft.com/office/powerpoint/2010/main" val="26097977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7092" name="Picture 4" descr="473_GMH_ETT_8747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6" y="0"/>
            <a:ext cx="945572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57093" name="Picture 5" descr="FIG 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414587" y="3111927"/>
            <a:ext cx="5640387" cy="5111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7783750"/>
      </p:ext>
    </p:ext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Exchange Rates</a:t>
            </a:r>
            <a:endParaRPr lang="en-US" dirty="0"/>
          </a:p>
        </p:txBody>
      </p:sp>
      <p:sp>
        <p:nvSpPr>
          <p:cNvPr id="3" name="Content Placeholder 2"/>
          <p:cNvSpPr>
            <a:spLocks noGrp="1"/>
          </p:cNvSpPr>
          <p:nvPr>
            <p:ph idx="1"/>
          </p:nvPr>
        </p:nvSpPr>
        <p:spPr>
          <a:xfrm>
            <a:off x="680321" y="2336873"/>
            <a:ext cx="9613861" cy="4378252"/>
          </a:xfrm>
        </p:spPr>
        <p:txBody>
          <a:bodyPr>
            <a:normAutofit lnSpcReduction="10000"/>
          </a:bodyPr>
          <a:lstStyle/>
          <a:p>
            <a:r>
              <a:rPr lang="en-US" b="1" i="1" dirty="0" smtClean="0"/>
              <a:t>Arrangement in which the forces of supply and demand are allowed to set the price of various currencies</a:t>
            </a:r>
          </a:p>
          <a:p>
            <a:endParaRPr lang="en-US" dirty="0"/>
          </a:p>
          <a:p>
            <a:r>
              <a:rPr lang="en-US" dirty="0" smtClean="0"/>
              <a:t>Fixed Exchange Rates came to an end on August 15, 1971</a:t>
            </a:r>
          </a:p>
          <a:p>
            <a:pPr lvl="1"/>
            <a:r>
              <a:rPr lang="en-US" dirty="0" smtClean="0"/>
              <a:t>President Richard Nixon’s </a:t>
            </a:r>
            <a:r>
              <a:rPr lang="en-US" dirty="0" smtClean="0">
                <a:hlinkClick r:id="rId3"/>
              </a:rPr>
              <a:t>“Address to the Nation Outlining a New Economic Policy: ‘The Challenge of Peace’.”</a:t>
            </a:r>
            <a:endParaRPr lang="en-US" dirty="0" smtClean="0"/>
          </a:p>
          <a:p>
            <a:endParaRPr lang="en-US" dirty="0"/>
          </a:p>
          <a:p>
            <a:r>
              <a:rPr lang="en-US" b="1" i="1" u="sng" dirty="0" smtClean="0">
                <a:effectLst>
                  <a:outerShdw blurRad="38100" dist="38100" dir="2700000" algn="tl">
                    <a:srgbClr val="000000">
                      <a:alpha val="43137"/>
                    </a:srgbClr>
                  </a:outerShdw>
                </a:effectLst>
              </a:rPr>
              <a:t>DEPRECIATION</a:t>
            </a:r>
            <a:r>
              <a:rPr lang="en-US" dirty="0" smtClean="0"/>
              <a:t> </a:t>
            </a:r>
            <a:r>
              <a:rPr lang="en-US" b="1" i="1" dirty="0" smtClean="0">
                <a:effectLst>
                  <a:outerShdw blurRad="38100" dist="38100" dir="2700000" algn="tl">
                    <a:srgbClr val="000000">
                      <a:alpha val="43137"/>
                    </a:srgbClr>
                  </a:outerShdw>
                </a:effectLst>
              </a:rPr>
              <a:t>happens when there is a fall in the price of a currency due to supply &amp; demand</a:t>
            </a:r>
          </a:p>
          <a:p>
            <a:pPr lvl="1"/>
            <a:r>
              <a:rPr lang="en-US" dirty="0" smtClean="0"/>
              <a:t>This has taken the place of DEVALUATION in the “Flexible Exchange Rate” system</a:t>
            </a:r>
            <a:endParaRPr lang="en-US" dirty="0"/>
          </a:p>
        </p:txBody>
      </p:sp>
    </p:spTree>
    <p:extLst>
      <p:ext uri="{BB962C8B-B14F-4D97-AF65-F5344CB8AC3E}">
        <p14:creationId xmlns:p14="http://schemas.microsoft.com/office/powerpoint/2010/main" val="11633633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Exchange Rates</a:t>
            </a:r>
            <a:endParaRPr lang="en-US" dirty="0"/>
          </a:p>
        </p:txBody>
      </p:sp>
      <p:sp>
        <p:nvSpPr>
          <p:cNvPr id="3" name="Content Placeholder 2"/>
          <p:cNvSpPr>
            <a:spLocks noGrp="1"/>
          </p:cNvSpPr>
          <p:nvPr>
            <p:ph idx="1"/>
          </p:nvPr>
        </p:nvSpPr>
        <p:spPr>
          <a:xfrm>
            <a:off x="680321" y="2336873"/>
            <a:ext cx="10892554" cy="3599316"/>
          </a:xfrm>
        </p:spPr>
        <p:txBody>
          <a:bodyPr/>
          <a:lstStyle/>
          <a:p>
            <a:r>
              <a:rPr lang="en-US" dirty="0" smtClean="0"/>
              <a:t>EXAMPLE:</a:t>
            </a:r>
          </a:p>
          <a:p>
            <a:pPr lvl="1"/>
            <a:r>
              <a:rPr lang="en-US" dirty="0" err="1" smtClean="0"/>
              <a:t>Amt</a:t>
            </a:r>
            <a:r>
              <a:rPr lang="en-US" dirty="0" smtClean="0"/>
              <a:t> of $ wanted by Mexican Exporters &gt; </a:t>
            </a:r>
            <a:r>
              <a:rPr lang="en-US" dirty="0" err="1" smtClean="0"/>
              <a:t>Qty</a:t>
            </a:r>
            <a:r>
              <a:rPr lang="en-US" dirty="0" smtClean="0"/>
              <a:t> of $ Supplied by Amer. Importing </a:t>
            </a:r>
            <a:r>
              <a:rPr lang="en-US" dirty="0" err="1" smtClean="0"/>
              <a:t>Mx</a:t>
            </a:r>
            <a:r>
              <a:rPr lang="en-US" dirty="0" smtClean="0"/>
              <a:t> goods</a:t>
            </a:r>
          </a:p>
          <a:p>
            <a:pPr lvl="1"/>
            <a:r>
              <a:rPr lang="en-US" dirty="0" smtClean="0"/>
              <a:t>Demand &gt; Supply</a:t>
            </a:r>
          </a:p>
          <a:p>
            <a:pPr lvl="1"/>
            <a:r>
              <a:rPr lang="en-US" dirty="0" smtClean="0"/>
              <a:t>American Dollar becomes more expensive than the Mexican Peso</a:t>
            </a:r>
          </a:p>
          <a:p>
            <a:pPr lvl="1"/>
            <a:r>
              <a:rPr lang="en-US" dirty="0" smtClean="0"/>
              <a:t>Mexican Peso depreciates in value</a:t>
            </a:r>
          </a:p>
          <a:p>
            <a:pPr lvl="1"/>
            <a:endParaRPr lang="en-US" dirty="0"/>
          </a:p>
          <a:p>
            <a:r>
              <a:rPr lang="en-US" dirty="0" smtClean="0"/>
              <a:t>Currency now fluctuates on a daily basis</a:t>
            </a:r>
          </a:p>
          <a:p>
            <a:pPr lvl="1"/>
            <a:r>
              <a:rPr lang="en-US" dirty="0">
                <a:hlinkClick r:id="rId3"/>
              </a:rPr>
              <a:t>http://www.oanda.com/currency/historical-rates</a:t>
            </a:r>
            <a:r>
              <a:rPr lang="en-US" dirty="0" smtClean="0">
                <a:hlinkClick r:id="rId3"/>
              </a:rPr>
              <a:t>/</a:t>
            </a:r>
            <a:endParaRPr lang="en-US" dirty="0" smtClean="0"/>
          </a:p>
          <a:p>
            <a:pPr lvl="1"/>
            <a:endParaRPr lang="en-US" dirty="0" smtClean="0"/>
          </a:p>
          <a:p>
            <a:pPr lvl="1"/>
            <a:endParaRPr lang="en-US" dirty="0"/>
          </a:p>
          <a:p>
            <a:endParaRPr lang="en-US" dirty="0"/>
          </a:p>
        </p:txBody>
      </p:sp>
    </p:spTree>
    <p:extLst>
      <p:ext uri="{BB962C8B-B14F-4D97-AF65-F5344CB8AC3E}">
        <p14:creationId xmlns:p14="http://schemas.microsoft.com/office/powerpoint/2010/main" val="31520294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of Trade</a:t>
            </a:r>
            <a:endParaRPr lang="en-US" dirty="0"/>
          </a:p>
        </p:txBody>
      </p:sp>
      <p:sp>
        <p:nvSpPr>
          <p:cNvPr id="3" name="Content Placeholder 2"/>
          <p:cNvSpPr>
            <a:spLocks noGrp="1"/>
          </p:cNvSpPr>
          <p:nvPr>
            <p:ph idx="1"/>
          </p:nvPr>
        </p:nvSpPr>
        <p:spPr>
          <a:xfrm>
            <a:off x="680321" y="2336872"/>
            <a:ext cx="9613861" cy="4363965"/>
          </a:xfrm>
        </p:spPr>
        <p:txBody>
          <a:bodyPr>
            <a:normAutofit fontScale="92500"/>
          </a:bodyPr>
          <a:lstStyle/>
          <a:p>
            <a:r>
              <a:rPr lang="en-US" b="1" i="1" dirty="0" smtClean="0"/>
              <a:t>Difference between the value of a nation’s exports and its imports</a:t>
            </a:r>
          </a:p>
          <a:p>
            <a:endParaRPr lang="en-US" dirty="0"/>
          </a:p>
          <a:p>
            <a:r>
              <a:rPr lang="en-US" dirty="0" smtClean="0"/>
              <a:t>If a nation’s currency depreciates, or becomes “weak”</a:t>
            </a:r>
          </a:p>
          <a:p>
            <a:pPr lvl="1"/>
            <a:r>
              <a:rPr lang="en-US" dirty="0" smtClean="0"/>
              <a:t>Nations will likely export more goods because products become cheaper for other nations to buy</a:t>
            </a:r>
          </a:p>
          <a:p>
            <a:r>
              <a:rPr lang="en-US" dirty="0" smtClean="0"/>
              <a:t>If a nation’s currency appreciates, or becomes “strong”</a:t>
            </a:r>
          </a:p>
          <a:p>
            <a:pPr lvl="1"/>
            <a:r>
              <a:rPr lang="en-US" dirty="0" smtClean="0"/>
              <a:t>Nations will likely import more goods because products become more expensive for nations to buy</a:t>
            </a:r>
          </a:p>
          <a:p>
            <a:r>
              <a:rPr lang="en-US" dirty="0" smtClean="0"/>
              <a:t>Positive Balance of Trade</a:t>
            </a:r>
          </a:p>
          <a:p>
            <a:pPr lvl="1"/>
            <a:r>
              <a:rPr lang="en-US" dirty="0" smtClean="0"/>
              <a:t>Imports &gt; Exports</a:t>
            </a:r>
          </a:p>
          <a:p>
            <a:r>
              <a:rPr lang="en-US" dirty="0" smtClean="0"/>
              <a:t>Negative Balance of Trade</a:t>
            </a:r>
          </a:p>
          <a:p>
            <a:pPr lvl="1"/>
            <a:r>
              <a:rPr lang="en-US" dirty="0" smtClean="0"/>
              <a:t>Exports &gt; Imports</a:t>
            </a:r>
            <a:endParaRPr lang="en-US" dirty="0"/>
          </a:p>
        </p:txBody>
      </p:sp>
    </p:spTree>
    <p:extLst>
      <p:ext uri="{BB962C8B-B14F-4D97-AF65-F5344CB8AC3E}">
        <p14:creationId xmlns:p14="http://schemas.microsoft.com/office/powerpoint/2010/main" val="24988175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9140" name="Picture 4" descr="475_GMH_ETT_8747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72384"/>
            <a:ext cx="11723875" cy="62998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36881021"/>
      </p:ext>
    </p:ext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Trade</a:t>
            </a:r>
            <a:endParaRPr lang="en-US" dirty="0"/>
          </a:p>
        </p:txBody>
      </p:sp>
      <p:sp>
        <p:nvSpPr>
          <p:cNvPr id="3" name="Content Placeholder 2"/>
          <p:cNvSpPr>
            <a:spLocks noGrp="1"/>
          </p:cNvSpPr>
          <p:nvPr>
            <p:ph idx="1"/>
          </p:nvPr>
        </p:nvSpPr>
        <p:spPr/>
        <p:txBody>
          <a:bodyPr/>
          <a:lstStyle/>
          <a:p>
            <a:r>
              <a:rPr lang="en-US" dirty="0" smtClean="0"/>
              <a:t>Besides Currency there are other things that restrict trade between nations.</a:t>
            </a:r>
          </a:p>
          <a:p>
            <a:r>
              <a:rPr lang="en-US" dirty="0" smtClean="0"/>
              <a:t>What are some other restrictions?</a:t>
            </a:r>
          </a:p>
          <a:p>
            <a:pPr lvl="1"/>
            <a:r>
              <a:rPr lang="en-US" dirty="0" smtClean="0"/>
              <a:t>Linguistic</a:t>
            </a:r>
          </a:p>
          <a:p>
            <a:pPr lvl="1"/>
            <a:r>
              <a:rPr lang="en-US" dirty="0" smtClean="0"/>
              <a:t>Cultural</a:t>
            </a:r>
          </a:p>
          <a:p>
            <a:pPr lvl="1"/>
            <a:r>
              <a:rPr lang="en-US" dirty="0" smtClean="0"/>
              <a:t>Logistical</a:t>
            </a:r>
          </a:p>
          <a:p>
            <a:pPr lvl="1"/>
            <a:r>
              <a:rPr lang="en-US" dirty="0" smtClean="0"/>
              <a:t>Governmental</a:t>
            </a:r>
            <a:endParaRPr lang="en-US" dirty="0"/>
          </a:p>
        </p:txBody>
      </p:sp>
    </p:spTree>
    <p:extLst>
      <p:ext uri="{BB962C8B-B14F-4D97-AF65-F5344CB8AC3E}">
        <p14:creationId xmlns:p14="http://schemas.microsoft.com/office/powerpoint/2010/main" val="2912256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Restrict Imports</a:t>
            </a:r>
            <a:endParaRPr lang="en-US" dirty="0"/>
          </a:p>
        </p:txBody>
      </p:sp>
      <p:sp>
        <p:nvSpPr>
          <p:cNvPr id="3" name="Content Placeholder 2"/>
          <p:cNvSpPr>
            <a:spLocks noGrp="1"/>
          </p:cNvSpPr>
          <p:nvPr>
            <p:ph idx="1"/>
          </p:nvPr>
        </p:nvSpPr>
        <p:spPr>
          <a:xfrm>
            <a:off x="680321" y="2336873"/>
            <a:ext cx="9613861" cy="4284644"/>
          </a:xfrm>
        </p:spPr>
        <p:txBody>
          <a:bodyPr/>
          <a:lstStyle/>
          <a:p>
            <a:r>
              <a:rPr lang="en-US" dirty="0" smtClean="0"/>
              <a:t>Governments will use different tactics to restrict imports coming into their nation</a:t>
            </a:r>
          </a:p>
          <a:p>
            <a:r>
              <a:rPr lang="en-US" b="1" i="1" dirty="0" smtClean="0">
                <a:effectLst>
                  <a:outerShdw blurRad="38100" dist="38100" dir="2700000" algn="tl">
                    <a:srgbClr val="000000">
                      <a:alpha val="43137"/>
                    </a:srgbClr>
                  </a:outerShdw>
                </a:effectLst>
              </a:rPr>
              <a:t>TARIFFS</a:t>
            </a:r>
          </a:p>
          <a:p>
            <a:pPr lvl="1"/>
            <a:r>
              <a:rPr lang="en-US" b="1" i="1" dirty="0" smtClean="0"/>
              <a:t>Tax placed on an imported product</a:t>
            </a:r>
          </a:p>
          <a:p>
            <a:pPr lvl="1"/>
            <a:endParaRPr lang="en-US" dirty="0" smtClean="0"/>
          </a:p>
          <a:p>
            <a:r>
              <a:rPr lang="en-US" dirty="0" smtClean="0"/>
              <a:t>TWO TYPES OF TARIFFS</a:t>
            </a:r>
          </a:p>
          <a:p>
            <a:pPr lvl="1"/>
            <a:r>
              <a:rPr lang="en-US" b="1" dirty="0" smtClean="0">
                <a:effectLst>
                  <a:outerShdw blurRad="38100" dist="38100" dir="2700000" algn="tl">
                    <a:srgbClr val="000000">
                      <a:alpha val="43137"/>
                    </a:srgbClr>
                  </a:outerShdw>
                </a:effectLst>
              </a:rPr>
              <a:t>Revenue</a:t>
            </a:r>
          </a:p>
          <a:p>
            <a:pPr lvl="2"/>
            <a:r>
              <a:rPr lang="en-US" dirty="0" smtClean="0"/>
              <a:t>Used to raise money for the government without restricting imports significantly</a:t>
            </a:r>
          </a:p>
          <a:p>
            <a:pPr lvl="1"/>
            <a:r>
              <a:rPr lang="en-US" b="1" dirty="0" smtClean="0">
                <a:effectLst>
                  <a:outerShdw blurRad="38100" dist="38100" dir="2700000" algn="tl">
                    <a:srgbClr val="000000">
                      <a:alpha val="43137"/>
                    </a:srgbClr>
                  </a:outerShdw>
                </a:effectLst>
              </a:rPr>
              <a:t>Protective</a:t>
            </a:r>
          </a:p>
          <a:p>
            <a:pPr lvl="2"/>
            <a:r>
              <a:rPr lang="en-US" dirty="0" smtClean="0"/>
              <a:t>Used to raise the cost of imported goods &amp; protect domestic producers</a:t>
            </a:r>
          </a:p>
          <a:p>
            <a:pPr lvl="2"/>
            <a:r>
              <a:rPr lang="en-US" dirty="0" smtClean="0"/>
              <a:t>Rates have been as high as 62% of the value of the imported goods</a:t>
            </a:r>
            <a:endParaRPr lang="en-US" dirty="0"/>
          </a:p>
          <a:p>
            <a:pPr lvl="1"/>
            <a:endParaRPr lang="en-US" dirty="0" smtClean="0"/>
          </a:p>
        </p:txBody>
      </p:sp>
    </p:spTree>
    <p:extLst>
      <p:ext uri="{BB962C8B-B14F-4D97-AF65-F5344CB8AC3E}">
        <p14:creationId xmlns:p14="http://schemas.microsoft.com/office/powerpoint/2010/main" val="14628940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1188" name="Picture 4" descr="478_GMH_ETT_8747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26" y="268435"/>
            <a:ext cx="5493486" cy="6463441"/>
          </a:xfrm>
          <a:prstGeom prst="rect">
            <a:avLst/>
          </a:prstGeom>
          <a:noFill/>
          <a:extLst>
            <a:ext uri="{909E8E84-426E-40dd-AFC4-6F175D3DCCD1}">
              <a14:hiddenFill xmlns:a14="http://schemas.microsoft.com/office/drawing/2010/main">
                <a:solidFill>
                  <a:srgbClr val="FFFFFF"/>
                </a:solidFill>
              </a14:hiddenFill>
            </a:ext>
          </a:extLst>
        </p:spPr>
      </p:pic>
      <p:pic>
        <p:nvPicPr>
          <p:cNvPr id="861189" name="Picture 5" descr="479_GMH_ETT_8747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177" y="278078"/>
            <a:ext cx="5493486" cy="6453798"/>
          </a:xfrm>
          <a:prstGeom prst="rect">
            <a:avLst/>
          </a:prstGeom>
          <a:noFill/>
          <a:extLst>
            <a:ext uri="{909E8E84-426E-40dd-AFC4-6F175D3DCCD1}">
              <a14:hiddenFill xmlns:a14="http://schemas.microsoft.com/office/drawing/2010/main">
                <a:solidFill>
                  <a:srgbClr val="FFFFFF"/>
                </a:solidFill>
              </a14:hiddenFill>
            </a:ext>
          </a:extLst>
        </p:spPr>
      </p:pic>
      <p:pic>
        <p:nvPicPr>
          <p:cNvPr id="861190" name="Picture 6" descr="FIG 1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687802" y="3114019"/>
            <a:ext cx="6280150" cy="5032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87270944"/>
      </p:ext>
    </p:ext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Restrict Imports</a:t>
            </a:r>
            <a:endParaRPr lang="en-US" dirty="0"/>
          </a:p>
        </p:txBody>
      </p:sp>
      <p:sp>
        <p:nvSpPr>
          <p:cNvPr id="3" name="Content Placeholder 2"/>
          <p:cNvSpPr>
            <a:spLocks noGrp="1"/>
          </p:cNvSpPr>
          <p:nvPr>
            <p:ph idx="1"/>
          </p:nvPr>
        </p:nvSpPr>
        <p:spPr>
          <a:xfrm>
            <a:off x="680321" y="2336872"/>
            <a:ext cx="9613861" cy="4331941"/>
          </a:xfrm>
        </p:spPr>
        <p:txBody>
          <a:bodyPr>
            <a:normAutofit/>
          </a:bodyPr>
          <a:lstStyle/>
          <a:p>
            <a:r>
              <a:rPr lang="en-US" b="1" i="1" dirty="0" smtClean="0">
                <a:effectLst>
                  <a:outerShdw blurRad="38100" dist="38100" dir="2700000" algn="tl">
                    <a:srgbClr val="000000">
                      <a:alpha val="43137"/>
                    </a:srgbClr>
                  </a:outerShdw>
                </a:effectLst>
              </a:rPr>
              <a:t>QUOTAS</a:t>
            </a:r>
            <a:endParaRPr lang="en-US" b="1" i="1" dirty="0">
              <a:effectLst>
                <a:outerShdw blurRad="38100" dist="38100" dir="2700000" algn="tl">
                  <a:srgbClr val="000000">
                    <a:alpha val="43137"/>
                  </a:srgbClr>
                </a:outerShdw>
              </a:effectLst>
            </a:endParaRPr>
          </a:p>
          <a:p>
            <a:pPr lvl="1"/>
            <a:r>
              <a:rPr lang="en-US" b="1" i="1" dirty="0" smtClean="0"/>
              <a:t>Restriction </a:t>
            </a:r>
            <a:r>
              <a:rPr lang="en-US" b="1" i="1" dirty="0" err="1" smtClean="0"/>
              <a:t>imposted</a:t>
            </a:r>
            <a:r>
              <a:rPr lang="en-US" b="1" i="1" dirty="0" smtClean="0"/>
              <a:t> on the number of units of a particular good that can be brought into the country</a:t>
            </a:r>
          </a:p>
          <a:p>
            <a:r>
              <a:rPr lang="en-US" b="1" i="1" dirty="0" smtClean="0">
                <a:effectLst>
                  <a:outerShdw blurRad="38100" dist="38100" dir="2700000" algn="tl">
                    <a:srgbClr val="000000">
                      <a:alpha val="43137"/>
                    </a:srgbClr>
                  </a:outerShdw>
                </a:effectLst>
              </a:rPr>
              <a:t>EMBARGOES</a:t>
            </a:r>
            <a:endParaRPr lang="en-US" b="1" i="1" dirty="0">
              <a:effectLst>
                <a:outerShdw blurRad="38100" dist="38100" dir="2700000" algn="tl">
                  <a:srgbClr val="000000">
                    <a:alpha val="43137"/>
                  </a:srgbClr>
                </a:outerShdw>
              </a:effectLst>
            </a:endParaRPr>
          </a:p>
          <a:p>
            <a:pPr lvl="1"/>
            <a:r>
              <a:rPr lang="en-US" b="1" i="1" dirty="0" smtClean="0"/>
              <a:t>Complete restriction on the import or export of a particular good (or goods) to/from a specific country</a:t>
            </a:r>
          </a:p>
          <a:p>
            <a:pPr lvl="1"/>
            <a:r>
              <a:rPr lang="en-US" dirty="0" smtClean="0"/>
              <a:t>Usually put in place for political reasons</a:t>
            </a:r>
          </a:p>
          <a:p>
            <a:pPr lvl="2"/>
            <a:r>
              <a:rPr lang="en-US" dirty="0" smtClean="0"/>
              <a:t>2003 against Syria for its support of terrorism</a:t>
            </a:r>
          </a:p>
          <a:p>
            <a:pPr lvl="2"/>
            <a:r>
              <a:rPr lang="en-US" dirty="0" smtClean="0"/>
              <a:t>Against Cuba for over 4 decades</a:t>
            </a:r>
          </a:p>
          <a:p>
            <a:pPr lvl="2"/>
            <a:r>
              <a:rPr lang="en-US" dirty="0" smtClean="0"/>
              <a:t>In December of 2013 Iran negotiated to have some restrictions removed from multinational embargoes imposed on it</a:t>
            </a:r>
          </a:p>
          <a:p>
            <a:pPr lvl="2"/>
            <a:endParaRPr lang="en-US" dirty="0" smtClean="0"/>
          </a:p>
        </p:txBody>
      </p:sp>
    </p:spTree>
    <p:extLst>
      <p:ext uri="{BB962C8B-B14F-4D97-AF65-F5344CB8AC3E}">
        <p14:creationId xmlns:p14="http://schemas.microsoft.com/office/powerpoint/2010/main" val="1315900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 Agreements</a:t>
            </a:r>
            <a:endParaRPr lang="en-US" dirty="0"/>
          </a:p>
        </p:txBody>
      </p:sp>
      <p:sp>
        <p:nvSpPr>
          <p:cNvPr id="3" name="Content Placeholder 2"/>
          <p:cNvSpPr>
            <a:spLocks noGrp="1"/>
          </p:cNvSpPr>
          <p:nvPr>
            <p:ph idx="1"/>
          </p:nvPr>
        </p:nvSpPr>
        <p:spPr/>
        <p:txBody>
          <a:bodyPr/>
          <a:lstStyle/>
          <a:p>
            <a:r>
              <a:rPr lang="en-US" b="1" i="1" dirty="0" smtClean="0">
                <a:effectLst>
                  <a:outerShdw blurRad="38100" dist="38100" dir="2700000" algn="tl">
                    <a:srgbClr val="000000">
                      <a:alpha val="43137"/>
                    </a:srgbClr>
                  </a:outerShdw>
                </a:effectLst>
              </a:rPr>
              <a:t>WORLD TRADE ORGANIZATION</a:t>
            </a:r>
            <a:endParaRPr lang="en-US" b="1" i="1" dirty="0">
              <a:effectLst>
                <a:outerShdw blurRad="38100" dist="38100" dir="2700000" algn="tl">
                  <a:srgbClr val="000000">
                    <a:alpha val="43137"/>
                  </a:srgbClr>
                </a:outerShdw>
              </a:effectLst>
            </a:endParaRPr>
          </a:p>
          <a:p>
            <a:pPr lvl="1"/>
            <a:r>
              <a:rPr lang="en-US" b="1" i="1" dirty="0" smtClean="0"/>
              <a:t>World’s largest trade agreement, currently with more than 150 member nations</a:t>
            </a:r>
          </a:p>
          <a:p>
            <a:pPr lvl="1"/>
            <a:r>
              <a:rPr lang="en-US" dirty="0" smtClean="0"/>
              <a:t>Made decisions in the early 2000s that had a direct impact on the US Steel Industry</a:t>
            </a:r>
          </a:p>
          <a:p>
            <a:pPr lvl="1"/>
            <a:r>
              <a:rPr lang="en-US" dirty="0" smtClean="0"/>
              <a:t>Currently working to break down trade barriers in agriculture</a:t>
            </a:r>
          </a:p>
        </p:txBody>
      </p:sp>
    </p:spTree>
    <p:extLst>
      <p:ext uri="{BB962C8B-B14F-4D97-AF65-F5344CB8AC3E}">
        <p14:creationId xmlns:p14="http://schemas.microsoft.com/office/powerpoint/2010/main" val="3305523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Objectives</a:t>
            </a:r>
            <a:endParaRPr lang="en-US" dirty="0"/>
          </a:p>
        </p:txBody>
      </p:sp>
      <p:sp>
        <p:nvSpPr>
          <p:cNvPr id="3" name="Content Placeholder 2"/>
          <p:cNvSpPr>
            <a:spLocks noGrp="1"/>
          </p:cNvSpPr>
          <p:nvPr>
            <p:ph idx="1"/>
          </p:nvPr>
        </p:nvSpPr>
        <p:spPr/>
        <p:txBody>
          <a:bodyPr/>
          <a:lstStyle/>
          <a:p>
            <a:r>
              <a:rPr lang="en-US" dirty="0" smtClean="0"/>
              <a:t>At the end of this chapter you will</a:t>
            </a:r>
          </a:p>
          <a:p>
            <a:pPr lvl="1"/>
            <a:r>
              <a:rPr lang="en-US" dirty="0" smtClean="0"/>
              <a:t>Understand the importance of trading with other nations</a:t>
            </a:r>
          </a:p>
          <a:p>
            <a:pPr lvl="1"/>
            <a:r>
              <a:rPr lang="en-US" dirty="0" smtClean="0"/>
              <a:t>Know how nations convert their different currencies in order to trade more easily with each other</a:t>
            </a:r>
          </a:p>
          <a:p>
            <a:pPr lvl="1"/>
            <a:r>
              <a:rPr lang="en-US" dirty="0" smtClean="0"/>
              <a:t>Know about recent international trade agreements and restrictions</a:t>
            </a:r>
          </a:p>
          <a:p>
            <a:pPr lvl="1"/>
            <a:endParaRPr lang="en-US" dirty="0"/>
          </a:p>
        </p:txBody>
      </p:sp>
    </p:spTree>
    <p:extLst>
      <p:ext uri="{BB962C8B-B14F-4D97-AF65-F5344CB8AC3E}">
        <p14:creationId xmlns:p14="http://schemas.microsoft.com/office/powerpoint/2010/main" val="26041090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6124" y="76789"/>
            <a:ext cx="11902966" cy="6681360"/>
          </a:xfrm>
          <a:prstGeom prst="rect">
            <a:avLst/>
          </a:prstGeom>
        </p:spPr>
      </p:pic>
    </p:spTree>
    <p:extLst>
      <p:ext uri="{BB962C8B-B14F-4D97-AF65-F5344CB8AC3E}">
        <p14:creationId xmlns:p14="http://schemas.microsoft.com/office/powerpoint/2010/main" val="7454338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Trade Agreements</a:t>
            </a:r>
            <a:endParaRPr lang="en-US" dirty="0"/>
          </a:p>
        </p:txBody>
      </p:sp>
      <p:sp>
        <p:nvSpPr>
          <p:cNvPr id="3" name="Content Placeholder 2"/>
          <p:cNvSpPr>
            <a:spLocks noGrp="1"/>
          </p:cNvSpPr>
          <p:nvPr>
            <p:ph idx="1"/>
          </p:nvPr>
        </p:nvSpPr>
        <p:spPr>
          <a:xfrm>
            <a:off x="680321" y="2336872"/>
            <a:ext cx="9613861" cy="4268879"/>
          </a:xfrm>
        </p:spPr>
        <p:txBody>
          <a:bodyPr>
            <a:normAutofit lnSpcReduction="10000"/>
          </a:bodyPr>
          <a:lstStyle/>
          <a:p>
            <a:r>
              <a:rPr lang="en-US" b="1" i="1" dirty="0" smtClean="0">
                <a:effectLst>
                  <a:outerShdw blurRad="38100" dist="38100" dir="2700000" algn="tl">
                    <a:srgbClr val="000000">
                      <a:alpha val="43137"/>
                    </a:srgbClr>
                  </a:outerShdw>
                </a:effectLst>
              </a:rPr>
              <a:t>NORTH AMERICAN FREE TRADE AGREEMENT</a:t>
            </a:r>
          </a:p>
          <a:p>
            <a:pPr lvl="1"/>
            <a:r>
              <a:rPr lang="en-US" b="1" i="1" dirty="0" smtClean="0">
                <a:effectLst>
                  <a:outerShdw blurRad="38100" dist="38100" dir="2700000" algn="tl">
                    <a:srgbClr val="000000">
                      <a:alpha val="43137"/>
                    </a:srgbClr>
                  </a:outerShdw>
                </a:effectLst>
              </a:rPr>
              <a:t>NAFTA</a:t>
            </a:r>
          </a:p>
          <a:p>
            <a:pPr lvl="1"/>
            <a:r>
              <a:rPr lang="en-US" dirty="0" smtClean="0"/>
              <a:t>Canada, Mexico, &amp; United States</a:t>
            </a:r>
          </a:p>
          <a:p>
            <a:r>
              <a:rPr lang="en-US" b="1" i="1" dirty="0" smtClean="0">
                <a:effectLst>
                  <a:outerShdw blurRad="38100" dist="38100" dir="2700000" algn="tl">
                    <a:srgbClr val="000000">
                      <a:alpha val="43137"/>
                    </a:srgbClr>
                  </a:outerShdw>
                </a:effectLst>
              </a:rPr>
              <a:t>CENTRAL AMERICAN </a:t>
            </a:r>
            <a:r>
              <a:rPr lang="en-US" b="1" i="1" dirty="0">
                <a:effectLst>
                  <a:outerShdw blurRad="38100" dist="38100" dir="2700000" algn="tl">
                    <a:srgbClr val="000000">
                      <a:alpha val="43137"/>
                    </a:srgbClr>
                  </a:outerShdw>
                </a:effectLst>
              </a:rPr>
              <a:t>FREE TRADE </a:t>
            </a:r>
            <a:r>
              <a:rPr lang="en-US" b="1" i="1" dirty="0" smtClean="0">
                <a:effectLst>
                  <a:outerShdw blurRad="38100" dist="38100" dir="2700000" algn="tl">
                    <a:srgbClr val="000000">
                      <a:alpha val="43137"/>
                    </a:srgbClr>
                  </a:outerShdw>
                </a:effectLst>
              </a:rPr>
              <a:t>AGREEMENT</a:t>
            </a:r>
          </a:p>
          <a:p>
            <a:pPr lvl="1"/>
            <a:r>
              <a:rPr lang="en-US" b="1" i="1" dirty="0" smtClean="0">
                <a:effectLst>
                  <a:outerShdw blurRad="38100" dist="38100" dir="2700000" algn="tl">
                    <a:srgbClr val="000000">
                      <a:alpha val="43137"/>
                    </a:srgbClr>
                  </a:outerShdw>
                </a:effectLst>
              </a:rPr>
              <a:t>CAFTA</a:t>
            </a:r>
            <a:endParaRPr lang="en-US" b="1" i="1" dirty="0">
              <a:effectLst>
                <a:outerShdw blurRad="38100" dist="38100" dir="2700000" algn="tl">
                  <a:srgbClr val="000000">
                    <a:alpha val="43137"/>
                  </a:srgbClr>
                </a:outerShdw>
              </a:effectLst>
            </a:endParaRPr>
          </a:p>
          <a:p>
            <a:pPr lvl="1"/>
            <a:r>
              <a:rPr lang="en-US" dirty="0" smtClean="0"/>
              <a:t>Costa Rica, El Salvador, Guatemala, </a:t>
            </a:r>
            <a:r>
              <a:rPr lang="en-US" dirty="0" err="1" smtClean="0"/>
              <a:t>Honderas</a:t>
            </a:r>
            <a:r>
              <a:rPr lang="en-US" dirty="0" smtClean="0"/>
              <a:t>, Nicaragua, Dominican Republic &amp; United States</a:t>
            </a:r>
          </a:p>
          <a:p>
            <a:r>
              <a:rPr lang="en-US" b="1" i="1" dirty="0" smtClean="0">
                <a:effectLst>
                  <a:outerShdw blurRad="38100" dist="38100" dir="2700000" algn="tl">
                    <a:srgbClr val="000000">
                      <a:alpha val="43137"/>
                    </a:srgbClr>
                  </a:outerShdw>
                </a:effectLst>
              </a:rPr>
              <a:t>EUROPEAN UNION</a:t>
            </a:r>
            <a:endParaRPr lang="en-US" b="1" i="1" dirty="0">
              <a:effectLst>
                <a:outerShdw blurRad="38100" dist="38100" dir="2700000" algn="tl">
                  <a:srgbClr val="000000">
                    <a:alpha val="43137"/>
                  </a:srgbClr>
                </a:outerShdw>
              </a:effectLst>
            </a:endParaRPr>
          </a:p>
          <a:p>
            <a:pPr lvl="1"/>
            <a:r>
              <a:rPr lang="en-US" b="1" i="1" dirty="0" smtClean="0">
                <a:effectLst>
                  <a:outerShdw blurRad="38100" dist="38100" dir="2700000" algn="tl">
                    <a:srgbClr val="000000">
                      <a:alpha val="43137"/>
                    </a:srgbClr>
                  </a:outerShdw>
                </a:effectLst>
              </a:rPr>
              <a:t>EU</a:t>
            </a:r>
            <a:endParaRPr lang="en-US" b="1" i="1" dirty="0">
              <a:effectLst>
                <a:outerShdw blurRad="38100" dist="38100" dir="2700000" algn="tl">
                  <a:srgbClr val="000000">
                    <a:alpha val="43137"/>
                  </a:srgbClr>
                </a:outerShdw>
              </a:effectLst>
            </a:endParaRPr>
          </a:p>
          <a:p>
            <a:pPr lvl="1"/>
            <a:r>
              <a:rPr lang="en-US" dirty="0" smtClean="0"/>
              <a:t>28 Member Nations</a:t>
            </a:r>
          </a:p>
          <a:p>
            <a:pPr lvl="1"/>
            <a:r>
              <a:rPr lang="en-US" dirty="0" smtClean="0"/>
              <a:t>Common Currency…the Euro</a:t>
            </a:r>
          </a:p>
          <a:p>
            <a:pPr lvl="1"/>
            <a:r>
              <a:rPr lang="en-US" dirty="0" smtClean="0"/>
              <a:t>The EU Economic Zone now rivals the United States as far as economic wealth &amp; production</a:t>
            </a:r>
          </a:p>
        </p:txBody>
      </p:sp>
    </p:spTree>
    <p:extLst>
      <p:ext uri="{BB962C8B-B14F-4D97-AF65-F5344CB8AC3E}">
        <p14:creationId xmlns:p14="http://schemas.microsoft.com/office/powerpoint/2010/main" val="18336126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 of Trade</a:t>
            </a:r>
            <a:endParaRPr lang="en-US" dirty="0"/>
          </a:p>
        </p:txBody>
      </p:sp>
      <p:sp>
        <p:nvSpPr>
          <p:cNvPr id="3" name="Content Placeholder 2"/>
          <p:cNvSpPr>
            <a:spLocks noGrp="1"/>
          </p:cNvSpPr>
          <p:nvPr>
            <p:ph idx="1"/>
          </p:nvPr>
        </p:nvSpPr>
        <p:spPr>
          <a:xfrm>
            <a:off x="680321" y="2336872"/>
            <a:ext cx="9613861" cy="4306815"/>
          </a:xfrm>
        </p:spPr>
        <p:txBody>
          <a:bodyPr/>
          <a:lstStyle/>
          <a:p>
            <a:r>
              <a:rPr lang="en-US" dirty="0" smtClean="0"/>
              <a:t>Goods sold to other nations makes up 15% of the US GDP</a:t>
            </a:r>
          </a:p>
          <a:p>
            <a:endParaRPr lang="en-US" dirty="0" smtClean="0"/>
          </a:p>
          <a:p>
            <a:r>
              <a:rPr lang="en-US" b="1" i="1" dirty="0" smtClean="0">
                <a:effectLst>
                  <a:outerShdw blurRad="38100" dist="38100" dir="2700000" algn="tl">
                    <a:srgbClr val="000000">
                      <a:alpha val="43137"/>
                    </a:srgbClr>
                  </a:outerShdw>
                </a:effectLst>
              </a:rPr>
              <a:t>Imports</a:t>
            </a:r>
            <a:endParaRPr lang="en-US" i="1" dirty="0" smtClean="0">
              <a:effectLst>
                <a:outerShdw blurRad="38100" dist="38100" dir="2700000" algn="tl">
                  <a:srgbClr val="000000">
                    <a:alpha val="43137"/>
                  </a:srgbClr>
                </a:outerShdw>
              </a:effectLst>
            </a:endParaRPr>
          </a:p>
          <a:p>
            <a:pPr lvl="1"/>
            <a:r>
              <a:rPr lang="en-US" b="1" i="1" dirty="0" smtClean="0"/>
              <a:t>Goods bought from other countries for domestic use</a:t>
            </a:r>
          </a:p>
          <a:p>
            <a:pPr lvl="1"/>
            <a:r>
              <a:rPr lang="en-US" dirty="0" smtClean="0"/>
              <a:t>Coffee, chocolate, and pepper are all items not available in the US</a:t>
            </a:r>
          </a:p>
          <a:p>
            <a:pPr lvl="1"/>
            <a:r>
              <a:rPr lang="en-US" dirty="0" smtClean="0"/>
              <a:t>60% of radios, TVs, and motorcycles bought in the US are foreign</a:t>
            </a:r>
          </a:p>
          <a:p>
            <a:endParaRPr lang="en-US" b="1" dirty="0"/>
          </a:p>
          <a:p>
            <a:r>
              <a:rPr lang="en-US" i="1" dirty="0" smtClean="0">
                <a:effectLst>
                  <a:outerShdw blurRad="38100" dist="38100" dir="2700000" algn="tl">
                    <a:srgbClr val="000000">
                      <a:alpha val="43137"/>
                    </a:srgbClr>
                  </a:outerShdw>
                </a:effectLst>
              </a:rPr>
              <a:t>Exports</a:t>
            </a:r>
          </a:p>
          <a:p>
            <a:pPr lvl="1"/>
            <a:r>
              <a:rPr lang="en-US" b="1" i="1" dirty="0" smtClean="0"/>
              <a:t>Goods sold to other countries</a:t>
            </a:r>
            <a:endParaRPr lang="en-US" dirty="0" smtClean="0"/>
          </a:p>
          <a:p>
            <a:pPr lvl="1"/>
            <a:r>
              <a:rPr lang="en-US" dirty="0" smtClean="0"/>
              <a:t>40% of US engineering &amp; scientific instruments are sold to </a:t>
            </a:r>
            <a:r>
              <a:rPr lang="en-US" dirty="0" err="1" smtClean="0"/>
              <a:t>foriegn</a:t>
            </a:r>
            <a:r>
              <a:rPr lang="en-US" dirty="0" smtClean="0"/>
              <a:t> consumers</a:t>
            </a:r>
            <a:endParaRPr lang="en-US" dirty="0"/>
          </a:p>
        </p:txBody>
      </p:sp>
    </p:spTree>
    <p:extLst>
      <p:ext uri="{BB962C8B-B14F-4D97-AF65-F5344CB8AC3E}">
        <p14:creationId xmlns:p14="http://schemas.microsoft.com/office/powerpoint/2010/main" val="16040832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Advantage</a:t>
            </a:r>
            <a:endParaRPr lang="en-US" dirty="0"/>
          </a:p>
        </p:txBody>
      </p:sp>
      <p:sp>
        <p:nvSpPr>
          <p:cNvPr id="3" name="Content Placeholder 2"/>
          <p:cNvSpPr>
            <a:spLocks noGrp="1"/>
          </p:cNvSpPr>
          <p:nvPr>
            <p:ph idx="1"/>
          </p:nvPr>
        </p:nvSpPr>
        <p:spPr>
          <a:xfrm>
            <a:off x="680321" y="2336872"/>
            <a:ext cx="9613861" cy="4192515"/>
          </a:xfrm>
        </p:spPr>
        <p:txBody>
          <a:bodyPr>
            <a:normAutofit lnSpcReduction="10000"/>
          </a:bodyPr>
          <a:lstStyle/>
          <a:p>
            <a:r>
              <a:rPr lang="en-US" b="1" i="1" dirty="0">
                <a:effectLst>
                  <a:outerShdw blurRad="38100" dist="38100" dir="2700000" algn="tl">
                    <a:srgbClr val="000000">
                      <a:alpha val="43137"/>
                    </a:srgbClr>
                  </a:outerShdw>
                </a:effectLst>
              </a:rPr>
              <a:t>Ability of one country to produce more output per unit of an input than another country</a:t>
            </a:r>
            <a:endParaRPr lang="en-US" dirty="0">
              <a:effectLst>
                <a:outerShdw blurRad="38100" dist="38100" dir="2700000" algn="tl">
                  <a:srgbClr val="000000">
                    <a:alpha val="43137"/>
                  </a:srgbClr>
                </a:outerShdw>
              </a:effectLst>
            </a:endParaRPr>
          </a:p>
          <a:p>
            <a:pPr lvl="1"/>
            <a:r>
              <a:rPr lang="en-US" dirty="0"/>
              <a:t>LAYMAN’S TERMS…</a:t>
            </a:r>
          </a:p>
          <a:p>
            <a:pPr lvl="2"/>
            <a:r>
              <a:rPr lang="en-US" dirty="0" smtClean="0">
                <a:effectLst>
                  <a:outerShdw blurRad="38100" dist="38100" dir="2700000" algn="tl">
                    <a:srgbClr val="000000">
                      <a:alpha val="43137"/>
                    </a:srgbClr>
                  </a:outerShdw>
                </a:effectLst>
              </a:rPr>
              <a:t>A country </a:t>
            </a:r>
            <a:r>
              <a:rPr lang="en-US" dirty="0">
                <a:effectLst>
                  <a:outerShdw blurRad="38100" dist="38100" dir="2700000" algn="tl">
                    <a:srgbClr val="000000">
                      <a:alpha val="43137"/>
                    </a:srgbClr>
                  </a:outerShdw>
                </a:effectLst>
              </a:rPr>
              <a:t>can produce more of an item at a cheaper cost than </a:t>
            </a:r>
            <a:r>
              <a:rPr lang="en-US" dirty="0" smtClean="0">
                <a:effectLst>
                  <a:outerShdw blurRad="38100" dist="38100" dir="2700000" algn="tl">
                    <a:srgbClr val="000000">
                      <a:alpha val="43137"/>
                    </a:srgbClr>
                  </a:outerShdw>
                </a:effectLst>
              </a:rPr>
              <a:t>another</a:t>
            </a:r>
            <a:endParaRPr lang="en-US" dirty="0">
              <a:effectLst>
                <a:outerShdw blurRad="38100" dist="38100" dir="2700000" algn="tl">
                  <a:srgbClr val="000000">
                    <a:alpha val="43137"/>
                  </a:srgbClr>
                </a:outerShdw>
              </a:effectLst>
            </a:endParaRPr>
          </a:p>
          <a:p>
            <a:endParaRPr lang="en-US" dirty="0" smtClean="0"/>
          </a:p>
          <a:p>
            <a:r>
              <a:rPr lang="en-US" dirty="0" smtClean="0"/>
              <a:t>No nation on Earth can completely provide for themselves at the cheapest costs</a:t>
            </a:r>
          </a:p>
          <a:p>
            <a:r>
              <a:rPr lang="en-US" dirty="0" smtClean="0"/>
              <a:t>Opportunity Costs must be taken into consideration</a:t>
            </a:r>
          </a:p>
          <a:p>
            <a:pPr lvl="1"/>
            <a:r>
              <a:rPr lang="en-US" dirty="0" smtClean="0"/>
              <a:t>Only so many resources available (even in the US)</a:t>
            </a:r>
          </a:p>
          <a:p>
            <a:pPr lvl="1"/>
            <a:endParaRPr lang="en-US" dirty="0"/>
          </a:p>
          <a:p>
            <a:r>
              <a:rPr lang="en-US" b="1" i="1" dirty="0" smtClean="0">
                <a:effectLst>
                  <a:outerShdw blurRad="38100" dist="38100" dir="2700000" algn="tl">
                    <a:srgbClr val="000000">
                      <a:alpha val="43137"/>
                    </a:srgbClr>
                  </a:outerShdw>
                </a:effectLst>
              </a:rPr>
              <a:t>SPECIALIZATION</a:t>
            </a:r>
            <a:r>
              <a:rPr lang="en-US" dirty="0" smtClean="0"/>
              <a:t> is required for nations to be truly successful in international trade</a:t>
            </a:r>
            <a:endParaRPr lang="en-US" b="1"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91011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3476" name="Picture 4" descr="467_GMH_ETT_8747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634" y="89862"/>
            <a:ext cx="10524996" cy="6683276"/>
          </a:xfrm>
          <a:prstGeom prst="rect">
            <a:avLst/>
          </a:prstGeom>
          <a:noFill/>
          <a:extLst>
            <a:ext uri="{909E8E84-426E-40dd-AFC4-6F175D3DCCD1}">
              <a14:hiddenFill xmlns:a14="http://schemas.microsoft.com/office/drawing/2010/main">
                <a:solidFill>
                  <a:srgbClr val="FFFFFF"/>
                </a:solidFill>
              </a14:hiddenFill>
            </a:ext>
          </a:extLst>
        </p:spPr>
      </p:pic>
      <p:pic>
        <p:nvPicPr>
          <p:cNvPr id="873477" name="Picture 5" descr="FIG 1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47272" y="3217937"/>
            <a:ext cx="59959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873478" name="Picture 6" descr="GraphsInMotion">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1059250" y="5707231"/>
            <a:ext cx="1475326" cy="5618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9282933"/>
      </p:ext>
    </p:ext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Advantage </a:t>
            </a:r>
            <a:endParaRPr lang="en-US" dirty="0"/>
          </a:p>
        </p:txBody>
      </p:sp>
      <p:sp>
        <p:nvSpPr>
          <p:cNvPr id="3" name="Content Placeholder 2"/>
          <p:cNvSpPr>
            <a:spLocks noGrp="1"/>
          </p:cNvSpPr>
          <p:nvPr>
            <p:ph idx="1"/>
          </p:nvPr>
        </p:nvSpPr>
        <p:spPr/>
        <p:txBody>
          <a:bodyPr/>
          <a:lstStyle/>
          <a:p>
            <a:r>
              <a:rPr lang="en-US" b="1" i="1" dirty="0" smtClean="0"/>
              <a:t>Ability of a country to produce a product at a lower opportunity cost than another country</a:t>
            </a:r>
          </a:p>
          <a:p>
            <a:endParaRPr lang="en-US" dirty="0"/>
          </a:p>
          <a:p>
            <a:r>
              <a:rPr lang="en-US" dirty="0" smtClean="0"/>
              <a:t>A nation does not need ABSOLUTE advantage to successfully export</a:t>
            </a:r>
          </a:p>
          <a:p>
            <a:pPr lvl="1"/>
            <a:r>
              <a:rPr lang="en-US" dirty="0" smtClean="0"/>
              <a:t>It only needs a COMPARATIVE ADVANGATE</a:t>
            </a:r>
          </a:p>
          <a:p>
            <a:pPr lvl="1"/>
            <a:endParaRPr lang="en-US" dirty="0"/>
          </a:p>
          <a:p>
            <a:r>
              <a:rPr lang="en-US" dirty="0" smtClean="0"/>
              <a:t>READ PAGES 468-469</a:t>
            </a:r>
          </a:p>
          <a:p>
            <a:endParaRPr lang="en-US" dirty="0" smtClean="0"/>
          </a:p>
        </p:txBody>
      </p:sp>
    </p:spTree>
    <p:extLst>
      <p:ext uri="{BB962C8B-B14F-4D97-AF65-F5344CB8AC3E}">
        <p14:creationId xmlns:p14="http://schemas.microsoft.com/office/powerpoint/2010/main" val="1481531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Section One</a:t>
            </a:r>
            <a:endParaRPr lang="en-US" dirty="0"/>
          </a:p>
        </p:txBody>
      </p:sp>
      <p:sp>
        <p:nvSpPr>
          <p:cNvPr id="3" name="Content Placeholder 2"/>
          <p:cNvSpPr>
            <a:spLocks noGrp="1"/>
          </p:cNvSpPr>
          <p:nvPr>
            <p:ph idx="1"/>
          </p:nvPr>
        </p:nvSpPr>
        <p:spPr/>
        <p:txBody>
          <a:bodyPr/>
          <a:lstStyle/>
          <a:p>
            <a:r>
              <a:rPr lang="en-US" dirty="0" smtClean="0"/>
              <a:t>What is the United States #1 Export?</a:t>
            </a:r>
          </a:p>
          <a:p>
            <a:r>
              <a:rPr lang="en-US" dirty="0" smtClean="0"/>
              <a:t>What is our #1 Import?</a:t>
            </a:r>
          </a:p>
          <a:p>
            <a:r>
              <a:rPr lang="en-US" dirty="0" smtClean="0"/>
              <a:t>Who is our #1 Exporting Country?</a:t>
            </a:r>
          </a:p>
          <a:p>
            <a:r>
              <a:rPr lang="en-US" dirty="0" smtClean="0"/>
              <a:t>Who is our #1 Importing Country?</a:t>
            </a:r>
          </a:p>
          <a:p>
            <a:endParaRPr lang="en-US" dirty="0"/>
          </a:p>
          <a:p>
            <a:r>
              <a:rPr lang="en-US" dirty="0">
                <a:hlinkClick r:id="rId3"/>
              </a:rPr>
              <a:t>http://atlas.media.mit.edu</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33590814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Rates</a:t>
            </a:r>
            <a:endParaRPr lang="en-US" dirty="0"/>
          </a:p>
        </p:txBody>
      </p:sp>
      <p:sp>
        <p:nvSpPr>
          <p:cNvPr id="3" name="Content Placeholder 2"/>
          <p:cNvSpPr>
            <a:spLocks noGrp="1"/>
          </p:cNvSpPr>
          <p:nvPr>
            <p:ph idx="1"/>
          </p:nvPr>
        </p:nvSpPr>
        <p:spPr>
          <a:xfrm>
            <a:off x="680321" y="2336872"/>
            <a:ext cx="9613861" cy="4521128"/>
          </a:xfrm>
        </p:spPr>
        <p:txBody>
          <a:bodyPr>
            <a:normAutofit/>
          </a:bodyPr>
          <a:lstStyle/>
          <a:p>
            <a:r>
              <a:rPr lang="en-US" b="1" i="1" dirty="0" smtClean="0"/>
              <a:t>The price of one nation’s currency in terms of another nation’s currency</a:t>
            </a:r>
            <a:endParaRPr lang="en-US" u="sng" dirty="0" smtClean="0"/>
          </a:p>
          <a:p>
            <a:pPr lvl="1"/>
            <a:r>
              <a:rPr lang="en-US" dirty="0" smtClean="0"/>
              <a:t>LAYMAN’S TERMS…	</a:t>
            </a:r>
          </a:p>
          <a:p>
            <a:pPr lvl="2"/>
            <a:r>
              <a:rPr lang="en-US" dirty="0" smtClean="0"/>
              <a:t>How much your money would be worth in another country</a:t>
            </a:r>
          </a:p>
          <a:p>
            <a:pPr lvl="1"/>
            <a:r>
              <a:rPr lang="en-US" dirty="0" smtClean="0"/>
              <a:t>EXAMPLE…</a:t>
            </a:r>
          </a:p>
          <a:p>
            <a:pPr lvl="2"/>
            <a:r>
              <a:rPr lang="en-US" dirty="0" smtClean="0"/>
              <a:t>$1 American would be worth only .73€</a:t>
            </a:r>
          </a:p>
          <a:p>
            <a:pPr lvl="2"/>
            <a:r>
              <a:rPr lang="en-US" dirty="0" smtClean="0"/>
              <a:t>1€ would be equivalent to $1.37</a:t>
            </a:r>
            <a:endParaRPr lang="en-US" dirty="0"/>
          </a:p>
          <a:p>
            <a:pPr lvl="2"/>
            <a:endParaRPr lang="en-US" dirty="0" smtClean="0"/>
          </a:p>
          <a:p>
            <a:r>
              <a:rPr lang="en-US" b="1" i="1" dirty="0" smtClean="0">
                <a:effectLst>
                  <a:outerShdw blurRad="38100" dist="38100" dir="2700000" algn="tl">
                    <a:srgbClr val="000000">
                      <a:alpha val="43137"/>
                    </a:srgbClr>
                  </a:outerShdw>
                </a:effectLst>
              </a:rPr>
              <a:t>FOREIGN EXCHANGE MARKETS</a:t>
            </a:r>
            <a:endParaRPr lang="en-US" b="1" i="1" dirty="0">
              <a:effectLst>
                <a:outerShdw blurRad="38100" dist="38100" dir="2700000" algn="tl">
                  <a:srgbClr val="000000">
                    <a:alpha val="43137"/>
                  </a:srgbClr>
                </a:outerShdw>
              </a:effectLst>
            </a:endParaRPr>
          </a:p>
          <a:p>
            <a:pPr lvl="1"/>
            <a:r>
              <a:rPr lang="en-US" b="1" i="1" dirty="0" smtClean="0"/>
              <a:t>Markets dealing in buying/selling foreign currency for businesses that trade internationally</a:t>
            </a:r>
          </a:p>
          <a:p>
            <a:pPr lvl="1"/>
            <a:endParaRPr lang="en-US" dirty="0" smtClean="0"/>
          </a:p>
          <a:p>
            <a:pPr lvl="1"/>
            <a:r>
              <a:rPr lang="en-US" dirty="0">
                <a:hlinkClick r:id="rId3"/>
              </a:rPr>
              <a:t>http://www.xe.com/currencyconverter</a:t>
            </a:r>
            <a:r>
              <a:rPr lang="en-US" dirty="0" smtClean="0">
                <a:hlinkClick r:id="rId3"/>
              </a:rPr>
              <a:t>/</a:t>
            </a:r>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7877502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Rate of Exchange</a:t>
            </a:r>
            <a:endParaRPr lang="en-US" dirty="0"/>
          </a:p>
        </p:txBody>
      </p:sp>
      <p:sp>
        <p:nvSpPr>
          <p:cNvPr id="3" name="Content Placeholder 2"/>
          <p:cNvSpPr>
            <a:spLocks noGrp="1"/>
          </p:cNvSpPr>
          <p:nvPr>
            <p:ph idx="1"/>
          </p:nvPr>
        </p:nvSpPr>
        <p:spPr>
          <a:xfrm>
            <a:off x="680321" y="2336873"/>
            <a:ext cx="9613861" cy="4335390"/>
          </a:xfrm>
        </p:spPr>
        <p:txBody>
          <a:bodyPr>
            <a:normAutofit lnSpcReduction="10000"/>
          </a:bodyPr>
          <a:lstStyle/>
          <a:p>
            <a:r>
              <a:rPr lang="en-US" b="1" i="1" dirty="0" smtClean="0"/>
              <a:t>System under which a national government sets the value of its currency in relation to other currencies</a:t>
            </a:r>
            <a:endParaRPr lang="en-US" dirty="0" smtClean="0"/>
          </a:p>
          <a:p>
            <a:endParaRPr lang="en-US" dirty="0"/>
          </a:p>
          <a:p>
            <a:r>
              <a:rPr lang="en-US" dirty="0" smtClean="0"/>
              <a:t>Foreign Exchange Markets operated with Fixed Rates of Exchange from 1945-early 1970s</a:t>
            </a:r>
          </a:p>
          <a:p>
            <a:pPr lvl="1"/>
            <a:r>
              <a:rPr lang="en-US" dirty="0" smtClean="0"/>
              <a:t>Advantages</a:t>
            </a:r>
          </a:p>
          <a:p>
            <a:pPr lvl="2"/>
            <a:r>
              <a:rPr lang="en-US" dirty="0" smtClean="0"/>
              <a:t>Importers/Exporters knew exactly how much of a foreign currency they could purchase with their own nation’s currency</a:t>
            </a:r>
          </a:p>
          <a:p>
            <a:pPr lvl="2"/>
            <a:r>
              <a:rPr lang="en-US" dirty="0" smtClean="0"/>
              <a:t>Allowed central banks to affect the level of exports/imports by devaluing the currency of other nations</a:t>
            </a:r>
          </a:p>
          <a:p>
            <a:endParaRPr lang="en-US" dirty="0"/>
          </a:p>
          <a:p>
            <a:r>
              <a:rPr lang="en-US" dirty="0" smtClean="0"/>
              <a:t>Was supported by the International Monetary Fund</a:t>
            </a:r>
          </a:p>
        </p:txBody>
      </p:sp>
    </p:spTree>
    <p:extLst>
      <p:ext uri="{BB962C8B-B14F-4D97-AF65-F5344CB8AC3E}">
        <p14:creationId xmlns:p14="http://schemas.microsoft.com/office/powerpoint/2010/main" val="200102854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TC104033917[[fn=Berlin]]</Template>
  <TotalTime>4360</TotalTime>
  <Words>2806</Words>
  <Application>Microsoft Macintosh PowerPoint</Application>
  <PresentationFormat>Custom</PresentationFormat>
  <Paragraphs>324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Berlin</vt:lpstr>
      <vt:lpstr>Chapter 18 Trading with other Nations</vt:lpstr>
      <vt:lpstr>Chapter Objectives</vt:lpstr>
      <vt:lpstr>The Benefits of Trade</vt:lpstr>
      <vt:lpstr>Absolute Advantage</vt:lpstr>
      <vt:lpstr>PowerPoint Presentation</vt:lpstr>
      <vt:lpstr>Comparative Advantage </vt:lpstr>
      <vt:lpstr>End of Section One</vt:lpstr>
      <vt:lpstr>Exchange Rates</vt:lpstr>
      <vt:lpstr>Fixed Rate of Exchange</vt:lpstr>
      <vt:lpstr>PowerPoint Presentation</vt:lpstr>
      <vt:lpstr>Flexible Exchange Rates</vt:lpstr>
      <vt:lpstr>Flexible Exchange Rates</vt:lpstr>
      <vt:lpstr>Balance of Trade</vt:lpstr>
      <vt:lpstr>PowerPoint Presentation</vt:lpstr>
      <vt:lpstr>Barriers to Trade</vt:lpstr>
      <vt:lpstr>Ways to Restrict Imports</vt:lpstr>
      <vt:lpstr>PowerPoint Presentation</vt:lpstr>
      <vt:lpstr>Ways to Restrict Imports</vt:lpstr>
      <vt:lpstr>International Trade Agreements</vt:lpstr>
      <vt:lpstr>PowerPoint Presentation</vt:lpstr>
      <vt:lpstr>Regional Trade Agreements</vt:lpstr>
    </vt:vector>
  </TitlesOfParts>
  <Company>Lincoln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Trading with other Nations</dc:title>
  <dc:creator>Joshua Hinrichs</dc:creator>
  <cp:lastModifiedBy>LPS LPS</cp:lastModifiedBy>
  <cp:revision>45</cp:revision>
  <cp:lastPrinted>2013-12-10T13:52:44Z</cp:lastPrinted>
  <dcterms:created xsi:type="dcterms:W3CDTF">2013-12-07T20:09:46Z</dcterms:created>
  <dcterms:modified xsi:type="dcterms:W3CDTF">2015-12-02T14:32:55Z</dcterms:modified>
</cp:coreProperties>
</file>