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62" r:id="rId10"/>
    <p:sldId id="292" r:id="rId11"/>
    <p:sldId id="293" r:id="rId12"/>
    <p:sldId id="294" r:id="rId13"/>
    <p:sldId id="296" r:id="rId14"/>
    <p:sldId id="295" r:id="rId15"/>
    <p:sldId id="297" r:id="rId16"/>
    <p:sldId id="299" r:id="rId17"/>
    <p:sldId id="298" r:id="rId18"/>
    <p:sldId id="300" r:id="rId19"/>
    <p:sldId id="301" r:id="rId20"/>
    <p:sldId id="303" r:id="rId21"/>
    <p:sldId id="302" r:id="rId22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7" autoAdjust="0"/>
    <p:restoredTop sz="70160" autoAdjust="0"/>
  </p:normalViewPr>
  <p:slideViewPr>
    <p:cSldViewPr>
      <p:cViewPr varScale="1">
        <p:scale>
          <a:sx n="47" d="100"/>
          <a:sy n="47" d="100"/>
        </p:scale>
        <p:origin x="169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3BA10-9874-47A3-915B-16CD09F88E9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A6CD3-9EFA-44C0-81FF-F333D38F9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3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D3AE25E-9D5A-4855-B480-E1EF3DDE042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D6325F-BC9C-40E2-B88B-47445397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6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420-421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421</a:t>
            </a:r>
          </a:p>
          <a:p>
            <a:endParaRPr lang="en-US" b="1" dirty="0" smtClean="0"/>
          </a:p>
          <a:p>
            <a:r>
              <a:rPr lang="en-US" b="1" dirty="0" smtClean="0"/>
              <a:t>What</a:t>
            </a:r>
            <a:r>
              <a:rPr lang="en-US" b="1" baseline="0" dirty="0" smtClean="0"/>
              <a:t> is the difference between social insurance and public assistance programs?</a:t>
            </a:r>
          </a:p>
          <a:p>
            <a:r>
              <a:rPr lang="en-US" b="1" baseline="0" dirty="0" smtClean="0"/>
              <a:t>	</a:t>
            </a:r>
            <a:r>
              <a:rPr lang="en-US" b="0" baseline="0" dirty="0" smtClean="0"/>
              <a:t>social – pay benefits using taxed that workers and employers have paid into programs</a:t>
            </a:r>
          </a:p>
          <a:p>
            <a:r>
              <a:rPr lang="en-US" b="0" baseline="0" dirty="0" smtClean="0"/>
              <a:t>	public – make payments based on need, regardless of whether a person has paid taxes into the program</a:t>
            </a:r>
          </a:p>
          <a:p>
            <a:pPr defTabSz="933237">
              <a:defRPr/>
            </a:pPr>
            <a:r>
              <a:rPr lang="en-US" b="0" baseline="0" dirty="0" smtClean="0"/>
              <a:t>Page 424 case study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4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422</a:t>
            </a:r>
          </a:p>
          <a:p>
            <a:endParaRPr lang="en-US" b="1" dirty="0" smtClean="0"/>
          </a:p>
          <a:p>
            <a:r>
              <a:rPr lang="en-US" b="1" dirty="0" smtClean="0"/>
              <a:t>Ask</a:t>
            </a:r>
            <a:r>
              <a:rPr lang="en-US" b="1" baseline="0" dirty="0" smtClean="0"/>
              <a:t> students how the government is involved in each of these four areas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Have students write down how the government is involved in each of these</a:t>
            </a:r>
          </a:p>
          <a:p>
            <a:pPr marL="174982" indent="-174982">
              <a:buFontTx/>
              <a:buChar char="-"/>
            </a:pPr>
            <a:r>
              <a:rPr lang="en-US" b="0" dirty="0" smtClean="0"/>
              <a:t>Go around the room to watch for participation</a:t>
            </a:r>
          </a:p>
          <a:p>
            <a:pPr marL="174982" indent="-174982">
              <a:buFontTx/>
              <a:buChar char="-"/>
            </a:pPr>
            <a:r>
              <a:rPr lang="en-US" b="0" dirty="0" smtClean="0"/>
              <a:t>Call on students to share</a:t>
            </a:r>
            <a:r>
              <a:rPr lang="en-US" b="0" baseline="0" dirty="0" smtClean="0"/>
              <a:t> what they have one of the four items</a:t>
            </a:r>
          </a:p>
          <a:p>
            <a:pPr marL="174982" indent="-174982">
              <a:buFontTx/>
              <a:buChar char="-"/>
            </a:pPr>
            <a:endParaRPr lang="en-US" b="0" baseline="0" dirty="0" smtClean="0"/>
          </a:p>
          <a:p>
            <a:r>
              <a:rPr lang="en-US" b="0" baseline="0" dirty="0" smtClean="0"/>
              <a:t>Protecting Consumers ~ All the programs that help regulate safety in manufacturing and distribution (FDA)</a:t>
            </a:r>
          </a:p>
          <a:p>
            <a:r>
              <a:rPr lang="en-US" b="0" baseline="0" dirty="0" smtClean="0"/>
              <a:t>Promoting Competition ~ Restricting monopolies to help keep businesses competitive, prices low, and customers happy</a:t>
            </a:r>
          </a:p>
          <a:p>
            <a:r>
              <a:rPr lang="en-US" b="0" baseline="0" dirty="0" smtClean="0"/>
              <a:t>Supervising Labor/Management ~ Laws that have been put in place to allow/restrict Unions</a:t>
            </a:r>
          </a:p>
          <a:p>
            <a:r>
              <a:rPr lang="en-US" b="0" baseline="0" dirty="0" smtClean="0"/>
              <a:t>Regulating Negative By-Products ~ EPA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423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Ensuring Economic Stability</a:t>
            </a:r>
            <a:r>
              <a:rPr lang="en-US" b="0" baseline="0" dirty="0" smtClean="0"/>
              <a:t> – CHAPTER 17 focuses a lot on this topic</a:t>
            </a:r>
            <a:endParaRPr lang="en-US" b="0" dirty="0" smtClean="0"/>
          </a:p>
          <a:p>
            <a:endParaRPr lang="en-US" b="0" dirty="0" smtClean="0"/>
          </a:p>
          <a:p>
            <a:pPr defTabSz="933237"/>
            <a:r>
              <a:rPr lang="en-US" u="sng" dirty="0" smtClean="0"/>
              <a:t>Critics of Government Involvement</a:t>
            </a:r>
            <a:endParaRPr lang="en-US" b="1" u="sng" dirty="0" smtClean="0"/>
          </a:p>
          <a:p>
            <a:pPr marL="174982" indent="-174982" defTabSz="933237">
              <a:buFontTx/>
              <a:buChar char="-"/>
            </a:pPr>
            <a:r>
              <a:rPr lang="en-US" b="0" u="none" baseline="0" dirty="0" smtClean="0"/>
              <a:t>Merit goods should be provided by private organizations instead of being funded by taxpayer dollars</a:t>
            </a:r>
          </a:p>
          <a:p>
            <a:pPr marL="641600" lvl="1" indent="-174982" defTabSz="933237">
              <a:buFontTx/>
              <a:buChar char="-"/>
            </a:pPr>
            <a:r>
              <a:rPr lang="en-US" b="0" u="none" baseline="0" dirty="0" smtClean="0"/>
              <a:t>This would allow people to pay fewer taxes &amp; have more disposable income</a:t>
            </a:r>
            <a:endParaRPr lang="en-US" b="1" u="none" dirty="0" smtClean="0"/>
          </a:p>
          <a:p>
            <a:pPr marL="1108219" lvl="2" indent="-174982" defTabSz="933237">
              <a:buFontTx/>
              <a:buChar char="-"/>
            </a:pPr>
            <a:r>
              <a:rPr lang="en-US" b="1" u="none" baseline="0" dirty="0" smtClean="0"/>
              <a:t>What do you think about this?</a:t>
            </a:r>
          </a:p>
          <a:p>
            <a:pPr marL="174982" indent="-174982" defTabSz="933237">
              <a:buFontTx/>
              <a:buChar char="-"/>
            </a:pPr>
            <a:endParaRPr lang="en-US" b="0" u="none" baseline="0" dirty="0" smtClean="0"/>
          </a:p>
          <a:p>
            <a:pPr marL="174982" indent="-174982" defTabSz="933237">
              <a:buFontTx/>
              <a:buChar char="-"/>
            </a:pPr>
            <a:r>
              <a:rPr lang="en-US" b="0" u="none" baseline="0" dirty="0" smtClean="0"/>
              <a:t>Opponents of REDISTRIBUTION PROGRAMS think government assistance…</a:t>
            </a:r>
          </a:p>
          <a:p>
            <a:pPr marL="641600" lvl="1" indent="-174982" defTabSz="933237">
              <a:buFontTx/>
              <a:buChar char="-"/>
            </a:pPr>
            <a:r>
              <a:rPr lang="en-US" b="0" u="none" baseline="0" dirty="0" smtClean="0"/>
              <a:t>Discourages personal initiative</a:t>
            </a:r>
          </a:p>
          <a:p>
            <a:pPr marL="641600" lvl="1" indent="-174982" defTabSz="933237">
              <a:buFontTx/>
              <a:buChar char="-"/>
            </a:pPr>
            <a:r>
              <a:rPr lang="en-US" b="0" u="none" baseline="0" dirty="0" err="1" smtClean="0"/>
              <a:t>Afffects</a:t>
            </a:r>
            <a:r>
              <a:rPr lang="en-US" b="0" u="none" baseline="0" dirty="0" smtClean="0"/>
              <a:t> incentives</a:t>
            </a:r>
          </a:p>
          <a:p>
            <a:pPr marL="641600" lvl="1" indent="-174982" defTabSz="933237">
              <a:buFontTx/>
              <a:buChar char="-"/>
            </a:pPr>
            <a:r>
              <a:rPr lang="en-US" b="0" u="none" baseline="0" dirty="0" smtClean="0"/>
              <a:t>Harms self-development</a:t>
            </a:r>
          </a:p>
          <a:p>
            <a:pPr marL="174982" indent="-174982" defTabSz="933237">
              <a:buFontTx/>
              <a:buChar char="-"/>
            </a:pPr>
            <a:endParaRPr lang="en-US" b="0" u="none" baseline="0" dirty="0" smtClean="0"/>
          </a:p>
          <a:p>
            <a:pPr marL="174982" indent="-174982" defTabSz="933237">
              <a:buFontTx/>
              <a:buChar char="-"/>
            </a:pPr>
            <a:r>
              <a:rPr lang="en-US" b="0" u="none" baseline="0" dirty="0" smtClean="0"/>
              <a:t>Critics of GOVERNMENT REGULATION believe…</a:t>
            </a:r>
          </a:p>
          <a:p>
            <a:pPr marL="641600" lvl="1" indent="-174982" defTabSz="933237">
              <a:buFontTx/>
              <a:buChar char="-"/>
            </a:pPr>
            <a:r>
              <a:rPr lang="en-US" b="0" u="none" baseline="0" dirty="0" smtClean="0"/>
              <a:t>Regulation raises the prices of goods/services</a:t>
            </a:r>
          </a:p>
          <a:p>
            <a:pPr marL="641600" lvl="1" indent="-174982" defTabSz="933237">
              <a:buFontTx/>
              <a:buChar char="-"/>
            </a:pPr>
            <a:r>
              <a:rPr lang="en-US" b="0" u="none" baseline="0" dirty="0" smtClean="0"/>
              <a:t>A better approach would be to encourage market solutions</a:t>
            </a:r>
          </a:p>
          <a:p>
            <a:pPr marL="1108219" lvl="2" indent="-174982" defTabSz="933237">
              <a:buFontTx/>
              <a:buChar char="-"/>
            </a:pPr>
            <a:r>
              <a:rPr lang="en-US" b="1" u="none" baseline="0" dirty="0" smtClean="0"/>
              <a:t>Do you think businesses would regulate their pollution output if not mandated by government?</a:t>
            </a:r>
            <a:endParaRPr lang="en-US" b="0" u="none" baseline="0" dirty="0" smtClean="0"/>
          </a:p>
          <a:p>
            <a:pPr defTabSz="933237"/>
            <a:endParaRPr lang="en-US" b="0" u="none" baseline="0" dirty="0" smtClean="0"/>
          </a:p>
          <a:p>
            <a:pPr defTabSz="933237"/>
            <a:r>
              <a:rPr lang="en-US" b="1" u="sng" baseline="0" dirty="0" smtClean="0"/>
              <a:t>BE SURE TO HAVE STUDENTS READ ABOUT JOHN MAYNARD KEYNES!!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8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</a:t>
            </a:r>
            <a:r>
              <a:rPr lang="en-US" b="1" baseline="0" dirty="0" smtClean="0"/>
              <a:t> THREE</a:t>
            </a:r>
          </a:p>
          <a:p>
            <a:r>
              <a:rPr lang="en-US" b="1" baseline="0" dirty="0" smtClean="0"/>
              <a:t>425-426</a:t>
            </a:r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IF YOU DID NOT LOOK AT JMK on page 424…make sure you do so!!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Check out the “Issues in the News” (425)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Look at the live debt clock</a:t>
            </a:r>
          </a:p>
          <a:p>
            <a:pPr marL="174982" indent="-174982">
              <a:buFontTx/>
              <a:buChar char="-"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33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427</a:t>
            </a:r>
          </a:p>
          <a:p>
            <a:endParaRPr lang="en-US" b="1" dirty="0" smtClean="0"/>
          </a:p>
          <a:p>
            <a:r>
              <a:rPr lang="en-US" b="0" dirty="0" smtClean="0"/>
              <a:t>Items that are discussed when creating a budget</a:t>
            </a:r>
            <a:r>
              <a:rPr lang="en-US" b="0" baseline="0" dirty="0" smtClean="0"/>
              <a:t> are: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Will the budget increase/reduce federal spending?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Which federal programs will be cut/expanded?</a:t>
            </a:r>
          </a:p>
          <a:p>
            <a:pPr marL="174982" indent="-174982">
              <a:buFontTx/>
              <a:buChar char="-"/>
            </a:pPr>
            <a:r>
              <a:rPr lang="en-US" b="0" dirty="0" smtClean="0"/>
              <a:t>Should taxes be raised/lowered?</a:t>
            </a:r>
          </a:p>
          <a:p>
            <a:pPr marL="174982" indent="-174982">
              <a:buFontTx/>
              <a:buChar char="-"/>
            </a:pPr>
            <a:endParaRPr lang="en-US" b="0" dirty="0" smtClean="0"/>
          </a:p>
          <a:p>
            <a:r>
              <a:rPr lang="en-US" b="0" dirty="0" smtClean="0"/>
              <a:t>Fiscal</a:t>
            </a:r>
            <a:r>
              <a:rPr lang="en-US" b="0" baseline="0" dirty="0" smtClean="0"/>
              <a:t> years sometimes start without a budget due to the fact that congress/the president may not agree upon a budget on time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Government must operate on the basis of a “continuing congressional resolution”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Agencies that allocate funds can continue spending as they spent the year before until the new budget resolution is passed</a:t>
            </a: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7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99283-A351-491B-A879-B1C7F854AB9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426</a:t>
            </a:r>
            <a:endParaRPr lang="en-US" altLang="en-US" b="0" dirty="0" smtClean="0"/>
          </a:p>
          <a:p>
            <a:endParaRPr lang="en-US" altLang="en-US" b="0" dirty="0" smtClean="0"/>
          </a:p>
          <a:p>
            <a:pPr marL="174982" indent="-174982">
              <a:buFontTx/>
              <a:buChar char="-"/>
            </a:pPr>
            <a:r>
              <a:rPr lang="en-US" altLang="en-US" b="0" dirty="0" smtClean="0"/>
              <a:t>The goal of the budget-making</a:t>
            </a:r>
            <a:r>
              <a:rPr lang="en-US" altLang="en-US" b="0" baseline="0" dirty="0" smtClean="0"/>
              <a:t> process is to balance what the government takes in with what it spends</a:t>
            </a:r>
          </a:p>
          <a:p>
            <a:pPr marL="641600" lvl="1" indent="-174982">
              <a:buFontTx/>
              <a:buChar char="-"/>
            </a:pPr>
            <a:r>
              <a:rPr lang="en-US" altLang="en-US" b="0" baseline="0" dirty="0" smtClean="0"/>
              <a:t>If the government takes in more than it spends, there is a budget surplus</a:t>
            </a:r>
          </a:p>
          <a:p>
            <a:pPr marL="641600" lvl="1" indent="-174982">
              <a:buFontTx/>
              <a:buChar char="-"/>
            </a:pPr>
            <a:r>
              <a:rPr lang="en-US" altLang="en-US" b="0" baseline="0" dirty="0" smtClean="0"/>
              <a:t>If it spends more that it takes in, there is a budget deficit</a:t>
            </a:r>
          </a:p>
          <a:p>
            <a:pPr marL="174982" indent="-174982">
              <a:buFontTx/>
              <a:buChar char="-"/>
            </a:pPr>
            <a:endParaRPr lang="en-US" altLang="en-US" b="0" baseline="0" dirty="0" smtClean="0"/>
          </a:p>
          <a:p>
            <a:r>
              <a:rPr lang="en-US" altLang="en-US" b="1" dirty="0" smtClean="0"/>
              <a:t>Have the students look at</a:t>
            </a:r>
            <a:r>
              <a:rPr lang="en-US" altLang="en-US" b="1" baseline="0" dirty="0" smtClean="0"/>
              <a:t> the two graphs to see what our biggest spending and receipt items are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154039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428-429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Government</a:t>
            </a:r>
            <a:r>
              <a:rPr lang="en-US" b="0" baseline="0" dirty="0" smtClean="0"/>
              <a:t> revenues are usually not equal to expenditures</a:t>
            </a:r>
          </a:p>
          <a:p>
            <a:pPr marL="174982" indent="-174982">
              <a:buFontTx/>
              <a:buChar char="-"/>
            </a:pPr>
            <a:r>
              <a:rPr lang="en-US" b="0" dirty="0" smtClean="0"/>
              <a:t>Most years our</a:t>
            </a:r>
            <a:r>
              <a:rPr lang="en-US" b="0" baseline="0" dirty="0" smtClean="0"/>
              <a:t> SPENDING is more than our REVENUE</a:t>
            </a:r>
          </a:p>
          <a:p>
            <a:pPr marL="641600" lvl="1" indent="-174982">
              <a:buFontTx/>
              <a:buChar char="-"/>
            </a:pPr>
            <a:r>
              <a:rPr lang="en-US" b="0" baseline="0" dirty="0" smtClean="0"/>
              <a:t>Creates a Budget Deficit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Occasionally our REVENUE is more than our SPENDING</a:t>
            </a:r>
          </a:p>
          <a:p>
            <a:pPr marL="641600" lvl="1" indent="-174982">
              <a:buFontTx/>
              <a:buChar char="-"/>
            </a:pPr>
            <a:r>
              <a:rPr lang="en-US" b="0" baseline="0" dirty="0" smtClean="0"/>
              <a:t>Creates a Budget Surplus</a:t>
            </a:r>
          </a:p>
          <a:p>
            <a:pPr marL="174982" indent="-174982">
              <a:buFontTx/>
              <a:buChar char="-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3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429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25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 FOUR</a:t>
            </a:r>
          </a:p>
          <a:p>
            <a:r>
              <a:rPr lang="en-US" b="1" dirty="0" smtClean="0"/>
              <a:t>430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Ask</a:t>
            </a:r>
            <a:r>
              <a:rPr lang="en-US" b="0" baseline="0" dirty="0" smtClean="0"/>
              <a:t> students if they can think of any other taxes that would qualify under either of these </a:t>
            </a:r>
            <a:r>
              <a:rPr lang="en-US" b="0" baseline="0" dirty="0" err="1" smtClean="0"/>
              <a:t>principes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will recall from Chapter 2 the United</a:t>
            </a:r>
            <a:r>
              <a:rPr lang="en-US" baseline="0" dirty="0" smtClean="0"/>
              <a:t> States is not a Pure Market Economy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Our government has various amounts of control in our lives</a:t>
            </a:r>
          </a:p>
          <a:p>
            <a:pPr marL="174982" indent="-174982">
              <a:buFontTx/>
              <a:buChar char="-"/>
            </a:pPr>
            <a:r>
              <a:rPr lang="en-US" b="1" baseline="0" dirty="0" smtClean="0"/>
              <a:t>Have students review what the government has control of in our lives</a:t>
            </a:r>
            <a:endParaRPr lang="en-US" b="0" baseline="0" dirty="0" smtClean="0"/>
          </a:p>
          <a:p>
            <a:pPr marL="641600" lvl="1" indent="-174982">
              <a:buFontTx/>
              <a:buChar char="-"/>
            </a:pPr>
            <a:r>
              <a:rPr lang="en-US" b="0" baseline="0" dirty="0" smtClean="0"/>
              <a:t>Schools, transportation, property, local and national security, etc.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8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433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2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432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 ONE</a:t>
            </a:r>
          </a:p>
          <a:p>
            <a:r>
              <a:rPr lang="en-US" b="1" dirty="0" smtClean="0"/>
              <a:t>414-415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5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415</a:t>
            </a:r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415</a:t>
            </a:r>
          </a:p>
          <a:p>
            <a:endParaRPr lang="en-US" b="1" dirty="0" smtClean="0"/>
          </a:p>
          <a:p>
            <a:r>
              <a:rPr lang="en-US" b="1" dirty="0" smtClean="0"/>
              <a:t>Can you imagine what the US would be like if we didn’t have government sponsoring</a:t>
            </a:r>
            <a:r>
              <a:rPr lang="en-US" b="1" baseline="0" dirty="0" smtClean="0"/>
              <a:t> of Public Works??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416-417</a:t>
            </a:r>
          </a:p>
          <a:p>
            <a:endParaRPr lang="en-US" b="1" dirty="0" smtClean="0"/>
          </a:p>
          <a:p>
            <a:pPr marL="174982" indent="-174982">
              <a:buFontTx/>
              <a:buChar char="-"/>
            </a:pPr>
            <a:r>
              <a:rPr lang="en-US" b="0" dirty="0" smtClean="0"/>
              <a:t>19% does not include interest payments on national debt or transfer payments (like welfare program)</a:t>
            </a:r>
          </a:p>
          <a:p>
            <a:pPr marL="641600" lvl="1" indent="-174982">
              <a:buFontTx/>
              <a:buChar char="-"/>
            </a:pPr>
            <a:r>
              <a:rPr lang="en-US" b="0" dirty="0" smtClean="0"/>
              <a:t>If you included these it would be over 33%!!</a:t>
            </a:r>
          </a:p>
          <a:p>
            <a:pPr marL="174982" indent="-174982">
              <a:buFontTx/>
              <a:buChar char="-"/>
            </a:pPr>
            <a:endParaRPr lang="en-US" b="0" dirty="0" smtClean="0"/>
          </a:p>
          <a:p>
            <a:r>
              <a:rPr lang="en-US" b="0" u="sng" dirty="0" smtClean="0"/>
              <a:t>GOOD</a:t>
            </a:r>
            <a:r>
              <a:rPr lang="en-US" b="0" u="sng" baseline="0" dirty="0" smtClean="0"/>
              <a:t> OR BAD?</a:t>
            </a:r>
            <a:endParaRPr lang="en-US" b="0" u="none" baseline="0" dirty="0" smtClean="0"/>
          </a:p>
          <a:p>
            <a:pPr marL="174982" indent="-174982">
              <a:buFontTx/>
              <a:buChar char="-"/>
            </a:pPr>
            <a:r>
              <a:rPr lang="en-US" b="0" u="none" baseline="0" dirty="0" smtClean="0"/>
              <a:t>All government taxing/spending has opportunity costs associated with it</a:t>
            </a:r>
          </a:p>
          <a:p>
            <a:pPr marL="641600" lvl="1" indent="-174982">
              <a:buFontTx/>
              <a:buChar char="-"/>
            </a:pPr>
            <a:r>
              <a:rPr lang="en-US" b="0" u="none" baseline="0" dirty="0" smtClean="0"/>
              <a:t>Would have to look at each item to decide if it is good or bad</a:t>
            </a:r>
          </a:p>
          <a:p>
            <a:pPr marL="641600" lvl="1" indent="-174982">
              <a:buFontTx/>
              <a:buChar char="-"/>
            </a:pPr>
            <a:r>
              <a:rPr lang="en-US" b="0" u="none" baseline="0" dirty="0" smtClean="0"/>
              <a:t>Cannot decide as a whole</a:t>
            </a:r>
            <a:endParaRPr lang="en-US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3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</a:t>
            </a:r>
            <a:r>
              <a:rPr lang="en-US" b="1" baseline="0" dirty="0" smtClean="0"/>
              <a:t> TWO</a:t>
            </a:r>
          </a:p>
          <a:p>
            <a:r>
              <a:rPr lang="en-US" b="1" dirty="0" smtClean="0"/>
              <a:t>417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1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419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Ask students to name other examples of both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420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325F-BC9C-40E2-B88B-474453975E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EC061E-9C80-4E6A-9CD3-98216EDF61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545F3C9-DDA9-4C56-9FC4-B54955138318}" type="datetimeFigureOut">
              <a:rPr lang="en-US" smtClean="0"/>
              <a:t>12/2/2013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Government Spends, Collects, and Owes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General Welfare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SOCIAL-INSURANCE PROGRAMS</a:t>
            </a:r>
            <a:endParaRPr lang="en-US" dirty="0" smtClean="0"/>
          </a:p>
          <a:p>
            <a:pPr lvl="1"/>
            <a:r>
              <a:rPr lang="en-US" i="1" dirty="0" smtClean="0"/>
              <a:t>Pay benefits to retired &amp; disabled workers, their families, &amp; the unemployed</a:t>
            </a:r>
            <a:endParaRPr lang="en-US" dirty="0" smtClean="0"/>
          </a:p>
          <a:p>
            <a:pPr lvl="1"/>
            <a:r>
              <a:rPr lang="en-US" dirty="0" smtClean="0"/>
              <a:t>Programs include:</a:t>
            </a:r>
          </a:p>
          <a:p>
            <a:pPr lvl="2"/>
            <a:r>
              <a:rPr lang="en-US" b="1" dirty="0" smtClean="0"/>
              <a:t>SOCIAL SECURITY (Federal)</a:t>
            </a:r>
          </a:p>
          <a:p>
            <a:pPr lvl="3"/>
            <a:r>
              <a:rPr lang="en-US" i="1" dirty="0" smtClean="0"/>
              <a:t>Income for individuals who are retired/unable to work</a:t>
            </a:r>
          </a:p>
          <a:p>
            <a:pPr lvl="3"/>
            <a:r>
              <a:rPr lang="en-US" dirty="0" smtClean="0"/>
              <a:t>Generally not enough income for someone to live on fully</a:t>
            </a:r>
          </a:p>
          <a:p>
            <a:pPr lvl="3"/>
            <a:r>
              <a:rPr lang="en-US" dirty="0" smtClean="0"/>
              <a:t>Citizens should plan ahead and save for their own retirement</a:t>
            </a:r>
          </a:p>
          <a:p>
            <a:pPr lvl="2"/>
            <a:r>
              <a:rPr lang="en-US" b="1" dirty="0" smtClean="0"/>
              <a:t>WORKERS’ COMPENSATION (State)</a:t>
            </a:r>
            <a:endParaRPr lang="en-US" dirty="0" smtClean="0"/>
          </a:p>
          <a:p>
            <a:pPr lvl="3"/>
            <a:r>
              <a:rPr lang="en-US" i="1" dirty="0" smtClean="0"/>
              <a:t>Extends payments for medical care to workers injured on the job</a:t>
            </a:r>
            <a:endParaRPr lang="en-US" dirty="0" smtClean="0"/>
          </a:p>
          <a:p>
            <a:pPr lvl="2"/>
            <a:r>
              <a:rPr lang="en-US" b="1" dirty="0" smtClean="0"/>
              <a:t>UNEMPLOYMENT INSURANCE</a:t>
            </a:r>
            <a:endParaRPr lang="en-US" dirty="0" smtClean="0"/>
          </a:p>
          <a:p>
            <a:pPr lvl="3"/>
            <a:r>
              <a:rPr lang="en-US" i="1" dirty="0" smtClean="0"/>
              <a:t>Provides temporary assistance to people who are unemployed </a:t>
            </a:r>
            <a:r>
              <a:rPr lang="en-US" i="1" u="sng" dirty="0" smtClean="0"/>
              <a:t>through no fault of their own</a:t>
            </a:r>
            <a:endParaRPr lang="en-US" dirty="0" smtClean="0"/>
          </a:p>
          <a:p>
            <a:pPr lvl="3"/>
            <a:r>
              <a:rPr lang="en-US" dirty="0" smtClean="0"/>
              <a:t>Does not apply to people who quite voluntarily</a:t>
            </a:r>
          </a:p>
          <a:p>
            <a:pPr lvl="3"/>
            <a:r>
              <a:rPr lang="en-US" dirty="0" smtClean="0"/>
              <a:t>Recipients are expected to be </a:t>
            </a:r>
            <a:r>
              <a:rPr lang="en-US" u="sng" dirty="0" smtClean="0"/>
              <a:t>actively seeking</a:t>
            </a:r>
            <a:r>
              <a:rPr lang="en-US" dirty="0" smtClean="0"/>
              <a:t> new employment</a:t>
            </a:r>
          </a:p>
        </p:txBody>
      </p:sp>
    </p:spTree>
    <p:extLst>
      <p:ext uri="{BB962C8B-B14F-4D97-AF65-F5344CB8AC3E}">
        <p14:creationId xmlns:p14="http://schemas.microsoft.com/office/powerpoint/2010/main" val="3993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General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PUBLIC-ASSISTANCE PROGRAMS</a:t>
            </a:r>
            <a:endParaRPr lang="en-US" dirty="0"/>
          </a:p>
          <a:p>
            <a:pPr lvl="1"/>
            <a:r>
              <a:rPr lang="en-US" i="1" dirty="0"/>
              <a:t>Make payments to citizens based on need</a:t>
            </a:r>
            <a:endParaRPr lang="en-US" dirty="0"/>
          </a:p>
          <a:p>
            <a:pPr lvl="1"/>
            <a:r>
              <a:rPr lang="en-US" dirty="0" smtClean="0"/>
              <a:t>Does not matter what the person’s age is or if they have paid taxes into the system already</a:t>
            </a:r>
          </a:p>
          <a:p>
            <a:pPr lvl="1"/>
            <a:r>
              <a:rPr lang="en-US" dirty="0" smtClean="0"/>
              <a:t>Programs </a:t>
            </a:r>
            <a:r>
              <a:rPr lang="en-US" dirty="0"/>
              <a:t>include</a:t>
            </a:r>
            <a:r>
              <a:rPr lang="en-US" dirty="0" smtClean="0"/>
              <a:t>:</a:t>
            </a:r>
          </a:p>
          <a:p>
            <a:pPr lvl="2"/>
            <a:r>
              <a:rPr lang="en-US" b="1" dirty="0" smtClean="0"/>
              <a:t>SUPPLEMENTAL SECURITY INCOME (Federal)</a:t>
            </a:r>
            <a:endParaRPr lang="en-US" dirty="0" smtClean="0"/>
          </a:p>
          <a:p>
            <a:pPr lvl="3"/>
            <a:r>
              <a:rPr lang="en-US" i="1" dirty="0" smtClean="0"/>
              <a:t>Includes food stamps and payments to the disabled and aged</a:t>
            </a:r>
            <a:endParaRPr lang="en-US" dirty="0" smtClean="0"/>
          </a:p>
          <a:p>
            <a:pPr lvl="3"/>
            <a:r>
              <a:rPr lang="en-US" dirty="0" smtClean="0"/>
              <a:t>Makes payments to those who have little or no income</a:t>
            </a:r>
          </a:p>
          <a:p>
            <a:pPr lvl="4"/>
            <a:r>
              <a:rPr lang="en-US" dirty="0" smtClean="0"/>
              <a:t>Provides for basic needs such as food, clothing, shelter</a:t>
            </a:r>
          </a:p>
          <a:p>
            <a:pPr lvl="2"/>
            <a:r>
              <a:rPr lang="en-US" b="1" dirty="0" smtClean="0"/>
              <a:t>TEMPORARY ASSISTANCE FOR NEEDY FAMILIES (State)</a:t>
            </a:r>
            <a:endParaRPr lang="en-US" dirty="0" smtClean="0"/>
          </a:p>
          <a:p>
            <a:pPr lvl="3"/>
            <a:r>
              <a:rPr lang="en-US" i="1" dirty="0" smtClean="0"/>
              <a:t>Provides assistance and work opportunities to needy families raising young </a:t>
            </a:r>
            <a:r>
              <a:rPr lang="en-US" i="1" dirty="0" err="1" smtClean="0"/>
              <a:t>childiren</a:t>
            </a:r>
            <a:endParaRPr lang="en-US" i="1" dirty="0" smtClean="0"/>
          </a:p>
          <a:p>
            <a:pPr lvl="2"/>
            <a:r>
              <a:rPr lang="en-US" b="1" dirty="0" smtClean="0"/>
              <a:t>MEDICAID (Federal &amp; State)</a:t>
            </a:r>
            <a:endParaRPr lang="en-US" dirty="0" smtClean="0"/>
          </a:p>
          <a:p>
            <a:pPr lvl="3"/>
            <a:r>
              <a:rPr lang="en-US" i="1" dirty="0" smtClean="0"/>
              <a:t>Helps pay health care costs for low-income &amp; disabled persons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91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&amp; Economic Stability</a:t>
            </a:r>
            <a:endParaRPr lang="en-US" dirty="0"/>
          </a:p>
        </p:txBody>
      </p:sp>
      <p:pic>
        <p:nvPicPr>
          <p:cNvPr id="4" name="Picture 21" descr="4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227"/>
            <a:ext cx="8458200" cy="43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&amp; Economic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Regulating Economic Activity</a:t>
            </a:r>
          </a:p>
          <a:p>
            <a:pPr lvl="1"/>
            <a:r>
              <a:rPr lang="en-US" dirty="0" smtClean="0"/>
              <a:t>Government intervenes in the Economy to</a:t>
            </a:r>
          </a:p>
          <a:p>
            <a:pPr lvl="2"/>
            <a:r>
              <a:rPr lang="en-US" dirty="0" smtClean="0"/>
              <a:t>Protect Consumers</a:t>
            </a:r>
          </a:p>
          <a:p>
            <a:pPr lvl="2"/>
            <a:r>
              <a:rPr lang="en-US" dirty="0" smtClean="0"/>
              <a:t>Promote Competition</a:t>
            </a:r>
          </a:p>
          <a:p>
            <a:pPr lvl="2"/>
            <a:r>
              <a:rPr lang="en-US" dirty="0" smtClean="0"/>
              <a:t>Supervise Labor &amp; Management Relations</a:t>
            </a:r>
          </a:p>
          <a:p>
            <a:pPr lvl="2"/>
            <a:r>
              <a:rPr lang="en-US" dirty="0" smtClean="0"/>
              <a:t>Regulate Negative By-Products – a.k.a. </a:t>
            </a:r>
            <a:r>
              <a:rPr lang="en-US" b="1" dirty="0" smtClean="0"/>
              <a:t>EXTERNALITIES</a:t>
            </a:r>
            <a:endParaRPr lang="en-US" dirty="0" smtClean="0"/>
          </a:p>
          <a:p>
            <a:pPr lvl="3"/>
            <a:r>
              <a:rPr lang="en-US" dirty="0" smtClean="0"/>
              <a:t>Externalities affect an uninvolved third party either negatively or positively</a:t>
            </a:r>
          </a:p>
          <a:p>
            <a:r>
              <a:rPr lang="en-US" dirty="0" smtClean="0"/>
              <a:t>Ensuring Economic Stability</a:t>
            </a:r>
          </a:p>
          <a:p>
            <a:pPr lvl="1"/>
            <a:r>
              <a:rPr lang="en-US" dirty="0" smtClean="0"/>
              <a:t>Smoothing the ups/downs in the nation’s overall business activity</a:t>
            </a:r>
          </a:p>
          <a:p>
            <a:pPr lvl="2"/>
            <a:r>
              <a:rPr lang="en-US" dirty="0" smtClean="0"/>
              <a:t>Sought to shield citizens from the harmful effects of business fluctuations</a:t>
            </a:r>
          </a:p>
          <a:p>
            <a:pPr lvl="3"/>
            <a:r>
              <a:rPr lang="en-US" dirty="0" smtClean="0"/>
              <a:t>Unemployment</a:t>
            </a:r>
          </a:p>
          <a:p>
            <a:pPr lvl="3"/>
            <a:r>
              <a:rPr lang="en-US" dirty="0" smtClean="0"/>
              <a:t>High Inflation</a:t>
            </a:r>
          </a:p>
          <a:p>
            <a:pPr lvl="3"/>
            <a:r>
              <a:rPr lang="en-US" dirty="0" smtClean="0"/>
              <a:t>Recessions/Depressions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1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Budget-Making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Preparing the Nation’s annual budget requires COMPROMISE</a:t>
            </a:r>
          </a:p>
          <a:p>
            <a:r>
              <a:rPr lang="en-US" dirty="0" smtClean="0"/>
              <a:t>Similar processes take place at state and local levels</a:t>
            </a:r>
          </a:p>
          <a:p>
            <a:r>
              <a:rPr lang="en-US" dirty="0" smtClean="0"/>
              <a:t>Ideally, government would operate like any other business</a:t>
            </a:r>
          </a:p>
          <a:p>
            <a:pPr lvl="1"/>
            <a:r>
              <a:rPr lang="en-US" dirty="0" smtClean="0"/>
              <a:t>Any business that  operates in the “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” would CLOSE</a:t>
            </a:r>
          </a:p>
          <a:p>
            <a:r>
              <a:rPr lang="en-US" dirty="0" smtClean="0"/>
              <a:t>The Federal Government’s </a:t>
            </a:r>
            <a:r>
              <a:rPr lang="en-US" b="1" dirty="0" smtClean="0"/>
              <a:t>FISCAL YEAR</a:t>
            </a:r>
            <a:r>
              <a:rPr lang="en-US" dirty="0" smtClean="0"/>
              <a:t> begins on October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i="1" dirty="0" smtClean="0"/>
              <a:t>12 month period by which accounts are kept</a:t>
            </a:r>
            <a:endParaRPr lang="en-US" dirty="0" smtClean="0"/>
          </a:p>
          <a:p>
            <a:pPr lvl="2"/>
            <a:r>
              <a:rPr lang="en-US" dirty="0" smtClean="0"/>
              <a:t>LPS’s fiscal year runs September 1</a:t>
            </a:r>
            <a:r>
              <a:rPr lang="en-US" baseline="30000" dirty="0" smtClean="0"/>
              <a:t>st</a:t>
            </a:r>
            <a:r>
              <a:rPr lang="en-US" dirty="0" smtClean="0"/>
              <a:t> – August 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Federal Government starts preparations </a:t>
            </a:r>
            <a:r>
              <a:rPr lang="en-US" b="1" dirty="0" smtClean="0"/>
              <a:t>18 months</a:t>
            </a:r>
            <a:r>
              <a:rPr lang="en-US" dirty="0" smtClean="0"/>
              <a:t> prior to the start of a fiscal year!</a:t>
            </a:r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b="1" dirty="0" smtClean="0"/>
              <a:t>PAGE 427 </a:t>
            </a:r>
            <a:r>
              <a:rPr lang="en-US" dirty="0" smtClean="0"/>
              <a:t>in your textbook and view the “Steps in the Budget Process” diagram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2514599" y="28194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in the Budget Process</a:t>
            </a:r>
            <a:endParaRPr lang="en-US" dirty="0"/>
          </a:p>
        </p:txBody>
      </p:sp>
      <p:pic>
        <p:nvPicPr>
          <p:cNvPr id="5" name="Picture 4" descr="4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b="39160"/>
          <a:stretch/>
        </p:blipFill>
        <p:spPr bwMode="auto">
          <a:xfrm>
            <a:off x="1371600" y="0"/>
            <a:ext cx="3429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4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2" b="1"/>
          <a:stretch/>
        </p:blipFill>
        <p:spPr bwMode="auto">
          <a:xfrm>
            <a:off x="5029200" y="1"/>
            <a:ext cx="341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4" name="Picture 6" descr="FIG 16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59130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095" name="Picture 7" descr="4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/>
          <a:stretch>
            <a:fillRect/>
          </a:stretch>
        </p:blipFill>
        <p:spPr bwMode="auto">
          <a:xfrm>
            <a:off x="4609256" y="569912"/>
            <a:ext cx="4534744" cy="62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096" name="Picture 8" descr="4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r="51440"/>
          <a:stretch>
            <a:fillRect/>
          </a:stretch>
        </p:blipFill>
        <p:spPr bwMode="auto">
          <a:xfrm>
            <a:off x="76200" y="569912"/>
            <a:ext cx="4533055" cy="62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91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Debt</a:t>
            </a:r>
            <a:endParaRPr lang="en-US" dirty="0"/>
          </a:p>
        </p:txBody>
      </p:sp>
      <p:pic>
        <p:nvPicPr>
          <p:cNvPr id="5" name="Content Placeholder 4" descr="429_GMH_ETT_87476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010"/>
            <a:ext cx="9144000" cy="39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years:</a:t>
            </a:r>
          </a:p>
          <a:p>
            <a:pPr lvl="1"/>
            <a:r>
              <a:rPr lang="en-US" dirty="0" smtClean="0"/>
              <a:t>Government SPENDING &gt; Government REVENUE</a:t>
            </a:r>
          </a:p>
          <a:p>
            <a:pPr lvl="1"/>
            <a:r>
              <a:rPr lang="en-US" b="1" dirty="0" smtClean="0"/>
              <a:t>CREATES A BUDGET DEFICIT</a:t>
            </a:r>
            <a:endParaRPr lang="en-US" dirty="0" smtClean="0"/>
          </a:p>
          <a:p>
            <a:r>
              <a:rPr lang="en-US" dirty="0" smtClean="0"/>
              <a:t>Occasionally:</a:t>
            </a:r>
          </a:p>
          <a:p>
            <a:pPr lvl="1"/>
            <a:r>
              <a:rPr lang="en-US" dirty="0" smtClean="0"/>
              <a:t>Government SPENDING &lt; Government REVENUE</a:t>
            </a:r>
          </a:p>
          <a:p>
            <a:pPr lvl="1"/>
            <a:r>
              <a:rPr lang="en-US" b="1" dirty="0" smtClean="0"/>
              <a:t>CREATES A BUDGET SURPLUS</a:t>
            </a:r>
            <a:endParaRPr lang="en-US" dirty="0" smtClean="0"/>
          </a:p>
          <a:p>
            <a:r>
              <a:rPr lang="en-US" dirty="0" smtClean="0"/>
              <a:t>1998</a:t>
            </a:r>
          </a:p>
          <a:p>
            <a:pPr lvl="1"/>
            <a:r>
              <a:rPr lang="en-US" dirty="0" smtClean="0"/>
              <a:t>Federal government had a surplus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Projected $5.6 trillion in surpluses over the next 10 years</a:t>
            </a:r>
          </a:p>
          <a:p>
            <a:r>
              <a:rPr lang="en-US" dirty="0" smtClean="0"/>
              <a:t>9/11</a:t>
            </a:r>
          </a:p>
          <a:p>
            <a:pPr lvl="1"/>
            <a:r>
              <a:rPr lang="en-US" dirty="0" smtClean="0"/>
              <a:t>Terrorist attacks increased government spending on defense</a:t>
            </a:r>
          </a:p>
          <a:p>
            <a:pPr lvl="1"/>
            <a:r>
              <a:rPr lang="en-US" dirty="0" smtClean="0"/>
              <a:t>Surplus went away; Deficits returned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85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Taxes, Taxes, &amp; More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Levied in various ways to support our government</a:t>
            </a:r>
          </a:p>
          <a:p>
            <a:r>
              <a:rPr lang="en-US" dirty="0" smtClean="0"/>
              <a:t>Justified via two different principles:</a:t>
            </a:r>
          </a:p>
          <a:p>
            <a:pPr lvl="1"/>
            <a:r>
              <a:rPr lang="en-US" b="1" dirty="0" smtClean="0"/>
              <a:t>BENEFITS-RECEIVED PRINCIPLE</a:t>
            </a:r>
            <a:endParaRPr lang="en-US" dirty="0" smtClean="0"/>
          </a:p>
          <a:p>
            <a:pPr lvl="3"/>
            <a:r>
              <a:rPr lang="en-US" i="1" dirty="0" smtClean="0"/>
              <a:t>Those who use a particular government service support it with taxes in proportion to the benefit they receive</a:t>
            </a:r>
            <a:endParaRPr lang="en-US" dirty="0" smtClean="0"/>
          </a:p>
          <a:p>
            <a:pPr lvl="2"/>
            <a:r>
              <a:rPr lang="en-US" dirty="0" smtClean="0"/>
              <a:t>Gasoline tax used for highway construction/repair</a:t>
            </a:r>
          </a:p>
          <a:p>
            <a:pPr lvl="1"/>
            <a:r>
              <a:rPr lang="en-US" b="1" dirty="0" smtClean="0"/>
              <a:t>ABILITY-TO-PAY PRINCIPLE</a:t>
            </a:r>
            <a:endParaRPr lang="en-US" dirty="0" smtClean="0"/>
          </a:p>
          <a:p>
            <a:pPr lvl="3"/>
            <a:r>
              <a:rPr lang="en-US" i="1" dirty="0" smtClean="0"/>
              <a:t>Those with higher incomes pay more taxes than those with lower income, regardless of the number of government services they use</a:t>
            </a:r>
          </a:p>
          <a:p>
            <a:pPr lvl="2"/>
            <a:r>
              <a:rPr lang="en-US" dirty="0" smtClean="0"/>
              <a:t>Property tax is paid based on the size/value of your home/property</a:t>
            </a:r>
          </a:p>
          <a:p>
            <a:pPr lvl="3"/>
            <a:r>
              <a:rPr lang="en-US" dirty="0" smtClean="0"/>
              <a:t>Wealthier people generally have more expensive homes</a:t>
            </a:r>
          </a:p>
          <a:p>
            <a:pPr lvl="4"/>
            <a:r>
              <a:rPr lang="en-US" dirty="0" smtClean="0"/>
              <a:t>Pay more in taxes</a:t>
            </a:r>
          </a:p>
          <a:p>
            <a:pPr lvl="3"/>
            <a:r>
              <a:rPr lang="en-US" dirty="0" smtClean="0"/>
              <a:t>Property tax usually supports local public schools</a:t>
            </a:r>
          </a:p>
          <a:p>
            <a:pPr lvl="4"/>
            <a:r>
              <a:rPr lang="en-US" dirty="0" smtClean="0"/>
              <a:t>Does not matter if property owner has students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Realize how the size and spending of government at ALL levels have increase over the last century (16-1)</a:t>
            </a:r>
          </a:p>
          <a:p>
            <a:endParaRPr lang="en-US" dirty="0" smtClean="0"/>
          </a:p>
          <a:p>
            <a:r>
              <a:rPr lang="en-US" dirty="0" smtClean="0"/>
              <a:t>Understand the responsibilities of government (16-2)</a:t>
            </a:r>
          </a:p>
          <a:p>
            <a:endParaRPr lang="en-US" dirty="0" smtClean="0"/>
          </a:p>
          <a:p>
            <a:r>
              <a:rPr lang="en-US" dirty="0" smtClean="0"/>
              <a:t>Understand how the federal government prepares a budget and borrows funds (16-3)</a:t>
            </a:r>
          </a:p>
          <a:p>
            <a:endParaRPr lang="en-US" dirty="0" smtClean="0"/>
          </a:p>
          <a:p>
            <a:r>
              <a:rPr lang="en-US" dirty="0" smtClean="0"/>
              <a:t>Know the major principles and forms of taxation in the United States (16-4)</a:t>
            </a:r>
          </a:p>
        </p:txBody>
      </p:sp>
    </p:spTree>
    <p:extLst>
      <p:ext uri="{BB962C8B-B14F-4D97-AF65-F5344CB8AC3E}">
        <p14:creationId xmlns:p14="http://schemas.microsoft.com/office/powerpoint/2010/main" val="27538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PROPORTIONAL TAX</a:t>
            </a:r>
            <a:endParaRPr lang="en-US" dirty="0" smtClean="0"/>
          </a:p>
          <a:p>
            <a:pPr lvl="2"/>
            <a:r>
              <a:rPr lang="en-US" i="1" dirty="0" smtClean="0"/>
              <a:t>Takes the same percentage of all incomes; as a income rises the amount of tax paid also rises</a:t>
            </a:r>
          </a:p>
          <a:p>
            <a:pPr lvl="1"/>
            <a:r>
              <a:rPr lang="en-US" dirty="0" smtClean="0"/>
              <a:t>“Flat Tax” – everyone pays the same amount</a:t>
            </a:r>
          </a:p>
          <a:p>
            <a:r>
              <a:rPr lang="en-US" b="1" dirty="0" smtClean="0"/>
              <a:t>PROGRESSIVE TAX</a:t>
            </a:r>
            <a:endParaRPr lang="en-US" dirty="0" smtClean="0"/>
          </a:p>
          <a:p>
            <a:pPr lvl="2"/>
            <a:r>
              <a:rPr lang="en-US" i="1" dirty="0" smtClean="0"/>
              <a:t>Takes a larger percentage of higher incomes than of lower incomes; justified on the basis of the ability-to-pay principle</a:t>
            </a:r>
          </a:p>
          <a:p>
            <a:pPr lvl="1"/>
            <a:r>
              <a:rPr lang="en-US" dirty="0" smtClean="0"/>
              <a:t>Federal Income Tax System</a:t>
            </a:r>
          </a:p>
          <a:p>
            <a:r>
              <a:rPr lang="en-US" b="1" dirty="0" smtClean="0"/>
              <a:t>REGRESSIVE TAX</a:t>
            </a:r>
          </a:p>
          <a:p>
            <a:pPr lvl="2"/>
            <a:r>
              <a:rPr lang="en-US" i="1" dirty="0" smtClean="0"/>
              <a:t>Takes a larger percentage of lower incomes than of higher incomes</a:t>
            </a:r>
          </a:p>
          <a:p>
            <a:pPr lvl="1"/>
            <a:r>
              <a:rPr lang="en-US" dirty="0" smtClean="0"/>
              <a:t>Sales Tax System</a:t>
            </a:r>
          </a:p>
          <a:p>
            <a:pPr lvl="1"/>
            <a:endParaRPr lang="en-US" dirty="0"/>
          </a:p>
          <a:p>
            <a:pPr marL="11430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More examples available on the next slide &amp; P 432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7"/>
            <a:ext cx="8458200" cy="68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More than 22 million civilians work for the government</a:t>
            </a:r>
          </a:p>
          <a:p>
            <a:pPr lvl="1"/>
            <a:r>
              <a:rPr lang="en-US" dirty="0" smtClean="0"/>
              <a:t>In 1929 only 3 million worked for the government</a:t>
            </a:r>
          </a:p>
          <a:p>
            <a:pPr lvl="1"/>
            <a:r>
              <a:rPr lang="en-US" dirty="0" smtClean="0"/>
              <a:t>Represents a 735% growth in government jobs</a:t>
            </a:r>
          </a:p>
          <a:p>
            <a:pPr lvl="2"/>
            <a:r>
              <a:rPr lang="en-US" dirty="0" smtClean="0"/>
              <a:t>US Population has doubled since 1929</a:t>
            </a:r>
          </a:p>
          <a:p>
            <a:pPr lvl="3"/>
            <a:r>
              <a:rPr lang="en-US" dirty="0" smtClean="0"/>
              <a:t>123 million to 281 million</a:t>
            </a:r>
          </a:p>
          <a:p>
            <a:endParaRPr lang="en-US" dirty="0"/>
          </a:p>
          <a:p>
            <a:r>
              <a:rPr lang="en-US" dirty="0" smtClean="0"/>
              <a:t>Growth attributed to</a:t>
            </a:r>
          </a:p>
          <a:p>
            <a:pPr lvl="1"/>
            <a:r>
              <a:rPr lang="en-US" dirty="0"/>
              <a:t>An increase in the population</a:t>
            </a:r>
          </a:p>
          <a:p>
            <a:pPr lvl="1"/>
            <a:r>
              <a:rPr lang="en-US" dirty="0" smtClean="0"/>
              <a:t>An increase in government functions</a:t>
            </a:r>
          </a:p>
          <a:p>
            <a:pPr lvl="2"/>
            <a:r>
              <a:rPr lang="en-US" dirty="0" smtClean="0"/>
              <a:t>Transportation</a:t>
            </a:r>
          </a:p>
          <a:p>
            <a:pPr lvl="2"/>
            <a:r>
              <a:rPr lang="en-US" dirty="0" smtClean="0"/>
              <a:t>Education</a:t>
            </a:r>
          </a:p>
          <a:p>
            <a:pPr lvl="2"/>
            <a:r>
              <a:rPr lang="en-US" dirty="0" smtClean="0"/>
              <a:t>Product Safety</a:t>
            </a:r>
          </a:p>
          <a:p>
            <a:pPr lvl="2"/>
            <a:r>
              <a:rPr lang="en-US" dirty="0" smtClean="0"/>
              <a:t>Worker Safety</a:t>
            </a:r>
          </a:p>
          <a:p>
            <a:pPr lvl="2"/>
            <a:r>
              <a:rPr lang="en-US" dirty="0" smtClean="0"/>
              <a:t>Taxation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940808"/>
          </a:xfrm>
        </p:spPr>
        <p:txBody>
          <a:bodyPr>
            <a:normAutofit/>
          </a:bodyPr>
          <a:lstStyle/>
          <a:p>
            <a:r>
              <a:rPr lang="en-US" dirty="0" smtClean="0"/>
              <a:t>1960s</a:t>
            </a:r>
          </a:p>
          <a:p>
            <a:pPr lvl="1"/>
            <a:r>
              <a:rPr lang="en-US" dirty="0" smtClean="0"/>
              <a:t>Most spending was done by the Federal Government</a:t>
            </a:r>
          </a:p>
          <a:p>
            <a:r>
              <a:rPr lang="en-US" dirty="0" smtClean="0"/>
              <a:t>1970s</a:t>
            </a:r>
          </a:p>
          <a:p>
            <a:pPr lvl="1"/>
            <a:r>
              <a:rPr lang="en-US" dirty="0" smtClean="0"/>
              <a:t>More responsibility was taken on by the State Governments</a:t>
            </a:r>
          </a:p>
          <a:p>
            <a:r>
              <a:rPr lang="en-US" dirty="0" smtClean="0"/>
              <a:t>Currently</a:t>
            </a:r>
          </a:p>
          <a:p>
            <a:pPr lvl="1"/>
            <a:r>
              <a:rPr lang="en-US" dirty="0" smtClean="0"/>
              <a:t>State spends more than Federal</a:t>
            </a:r>
          </a:p>
        </p:txBody>
      </p:sp>
      <p:pic>
        <p:nvPicPr>
          <p:cNvPr id="6" name="Picture 8" descr="415_GMH_ETT_8747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85100"/>
            <a:ext cx="4220822" cy="33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Spending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 smtClean="0"/>
              <a:t>FEDERAL GOVERNMENT</a:t>
            </a:r>
            <a:endParaRPr lang="en-US" sz="24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National Defense</a:t>
            </a:r>
          </a:p>
          <a:p>
            <a:r>
              <a:rPr lang="en-US" dirty="0" smtClean="0"/>
              <a:t>Salaries of</a:t>
            </a:r>
          </a:p>
          <a:p>
            <a:pPr lvl="1"/>
            <a:r>
              <a:rPr lang="en-US" dirty="0" smtClean="0"/>
              <a:t>Congress</a:t>
            </a:r>
          </a:p>
          <a:p>
            <a:pPr lvl="1"/>
            <a:r>
              <a:rPr lang="en-US" dirty="0" smtClean="0"/>
              <a:t>Federal Judges</a:t>
            </a:r>
          </a:p>
          <a:p>
            <a:pPr lvl="1"/>
            <a:r>
              <a:rPr lang="en-US" dirty="0" smtClean="0"/>
              <a:t>Employees of the Executive Department</a:t>
            </a:r>
          </a:p>
          <a:p>
            <a:r>
              <a:rPr lang="en-US" sz="2000" b="1" dirty="0" smtClean="0"/>
              <a:t>PUBLIC WORKS PROJECTS</a:t>
            </a:r>
          </a:p>
          <a:p>
            <a:pPr lvl="1"/>
            <a:r>
              <a:rPr lang="en-US" dirty="0" smtClean="0"/>
              <a:t>Publicly used facilities such as schools &amp; highways. Built by federal, state, or local governments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u="sng" dirty="0" smtClean="0"/>
              <a:t>STATE GOVERNMENTS</a:t>
            </a:r>
            <a:endParaRPr lang="en-US" sz="240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Sewers</a:t>
            </a:r>
          </a:p>
          <a:p>
            <a:r>
              <a:rPr lang="en-US" dirty="0" smtClean="0"/>
              <a:t>Roads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Prisons</a:t>
            </a:r>
          </a:p>
          <a:p>
            <a:r>
              <a:rPr lang="en-US" dirty="0" smtClean="0"/>
              <a:t>Salaries of State Workers</a:t>
            </a:r>
          </a:p>
          <a:p>
            <a:r>
              <a:rPr lang="en-US" dirty="0" smtClean="0"/>
              <a:t>State Guard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the Growth???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DEPRESSION</a:t>
            </a:r>
          </a:p>
          <a:p>
            <a:pPr lvl="1"/>
            <a:r>
              <a:rPr lang="en-US" dirty="0" smtClean="0"/>
              <a:t>More need for government services</a:t>
            </a:r>
          </a:p>
          <a:p>
            <a:pPr lvl="1"/>
            <a:r>
              <a:rPr lang="en-US" dirty="0" smtClean="0"/>
              <a:t>Government created “Public Works Projects”</a:t>
            </a:r>
          </a:p>
          <a:p>
            <a:pPr lvl="2"/>
            <a:r>
              <a:rPr lang="en-US" dirty="0" smtClean="0"/>
              <a:t>Gave citizens the opportunity to get out of unemployment</a:t>
            </a:r>
          </a:p>
          <a:p>
            <a:r>
              <a:rPr lang="en-US" dirty="0" smtClean="0"/>
              <a:t>WORLD WAR II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u="sng" dirty="0" smtClean="0"/>
              <a:t>BIG</a:t>
            </a:r>
            <a:r>
              <a:rPr lang="en-US" dirty="0" smtClean="0"/>
              <a:t> driver of the Economy</a:t>
            </a:r>
          </a:p>
          <a:p>
            <a:pPr lvl="2"/>
            <a:r>
              <a:rPr lang="en-US" dirty="0" smtClean="0"/>
              <a:t>Equipment, ammunition, food, &amp; other supplies</a:t>
            </a:r>
          </a:p>
          <a:p>
            <a:r>
              <a:rPr lang="en-US" dirty="0" smtClean="0"/>
              <a:t>SINCE WWII</a:t>
            </a:r>
          </a:p>
          <a:p>
            <a:pPr lvl="1"/>
            <a:r>
              <a:rPr lang="en-US" dirty="0" smtClean="0"/>
              <a:t>As the nation became richer</a:t>
            </a:r>
          </a:p>
          <a:p>
            <a:pPr lvl="2"/>
            <a:r>
              <a:rPr lang="en-US" dirty="0" smtClean="0"/>
              <a:t>Greater demand of government services by poorer Americans</a:t>
            </a:r>
          </a:p>
          <a:p>
            <a:pPr lvl="3"/>
            <a:r>
              <a:rPr lang="en-US" dirty="0" smtClean="0"/>
              <a:t>Attempt to equalize income inequalities</a:t>
            </a:r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19% of our GDP is </a:t>
            </a:r>
            <a:r>
              <a:rPr lang="en-US" b="1" u="sng" dirty="0" smtClean="0"/>
              <a:t>Government Spending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74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Goods/Services that can be used by many individuals at the same time without reducing the benefit each person receives</a:t>
            </a:r>
          </a:p>
          <a:p>
            <a:endParaRPr lang="en-US" dirty="0" smtClean="0"/>
          </a:p>
          <a:p>
            <a:r>
              <a:rPr lang="en-US" dirty="0" smtClean="0"/>
              <a:t>Provided for by various levels of government</a:t>
            </a:r>
          </a:p>
          <a:p>
            <a:r>
              <a:rPr lang="en-US" dirty="0" smtClean="0"/>
              <a:t>Some services are provided by all levels of government</a:t>
            </a:r>
          </a:p>
          <a:p>
            <a:pPr lvl="1"/>
            <a:r>
              <a:rPr lang="en-US" dirty="0" smtClean="0"/>
              <a:t>Court System</a:t>
            </a:r>
          </a:p>
          <a:p>
            <a:pPr lvl="1"/>
            <a:r>
              <a:rPr lang="en-US" dirty="0" smtClean="0"/>
              <a:t>Correctional Facilities</a:t>
            </a:r>
          </a:p>
          <a:p>
            <a:pPr lvl="1"/>
            <a:r>
              <a:rPr lang="en-US" dirty="0" smtClean="0"/>
              <a:t>Law Enforcement Agencies</a:t>
            </a:r>
          </a:p>
          <a:p>
            <a:pPr lvl="1"/>
            <a:endParaRPr lang="en-US" dirty="0"/>
          </a:p>
          <a:p>
            <a:r>
              <a:rPr lang="en-US" dirty="0" smtClean="0"/>
              <a:t>Most important public good provided for in our country…</a:t>
            </a:r>
          </a:p>
          <a:p>
            <a:pPr lvl="1"/>
            <a:r>
              <a:rPr lang="en-US" b="1" i="1" dirty="0" smtClean="0"/>
              <a:t>A Sound System of </a:t>
            </a:r>
            <a:r>
              <a:rPr lang="en-US" b="1" i="1" u="sng" dirty="0" smtClean="0"/>
              <a:t>PROPERTY RIGHTS</a:t>
            </a:r>
          </a:p>
          <a:p>
            <a:pPr lvl="2"/>
            <a:r>
              <a:rPr lang="en-US" dirty="0" smtClean="0"/>
              <a:t>Allows individuals to OWN the Factors of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Merit v. Demerit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MERIT GOODS</a:t>
            </a:r>
            <a:endParaRPr lang="en-US" dirty="0" smtClean="0"/>
          </a:p>
          <a:p>
            <a:pPr lvl="1"/>
            <a:r>
              <a:rPr lang="en-US" i="1" dirty="0" smtClean="0"/>
              <a:t>Goods that have been deemed socially desirable by government leaders</a:t>
            </a:r>
          </a:p>
          <a:p>
            <a:pPr lvl="2"/>
            <a:r>
              <a:rPr lang="en-US" dirty="0" smtClean="0"/>
              <a:t>Museums, Ballets,  Classical Music Concerts</a:t>
            </a:r>
          </a:p>
          <a:p>
            <a:pPr lvl="1"/>
            <a:r>
              <a:rPr lang="en-US" dirty="0" smtClean="0"/>
              <a:t>Government may subsidize these goods to gain taxpayer support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DEMERIT GOODS</a:t>
            </a:r>
            <a:endParaRPr lang="en-US" dirty="0" smtClean="0"/>
          </a:p>
          <a:p>
            <a:pPr lvl="1"/>
            <a:r>
              <a:rPr lang="en-US" i="1" dirty="0" smtClean="0"/>
              <a:t>Goods that have been deemed socially undesirable by government leaders</a:t>
            </a:r>
          </a:p>
          <a:p>
            <a:pPr lvl="2"/>
            <a:r>
              <a:rPr lang="en-US" dirty="0" smtClean="0"/>
              <a:t>Tobacco, Alcohol, Gambling</a:t>
            </a:r>
            <a:endParaRPr lang="en-US" dirty="0"/>
          </a:p>
          <a:p>
            <a:pPr lvl="1"/>
            <a:r>
              <a:rPr lang="en-US" dirty="0" smtClean="0"/>
              <a:t>Government may tax, regulate, or prohibit these items to deter taxpayers from manufacturing, selling, or using them</a:t>
            </a:r>
          </a:p>
        </p:txBody>
      </p:sp>
    </p:spTree>
    <p:extLst>
      <p:ext uri="{BB962C8B-B14F-4D97-AF65-F5344CB8AC3E}">
        <p14:creationId xmlns:p14="http://schemas.microsoft.com/office/powerpoint/2010/main" val="13109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</a:t>
            </a:r>
            <a:r>
              <a:rPr lang="en-US" dirty="0" smtClean="0"/>
              <a:t>General </a:t>
            </a:r>
            <a:r>
              <a:rPr lang="en-US" dirty="0"/>
              <a:t>Welfare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function that provides for the public </a:t>
            </a:r>
            <a:r>
              <a:rPr lang="en-US" dirty="0"/>
              <a:t>well-being </a:t>
            </a:r>
            <a:r>
              <a:rPr lang="en-US" dirty="0" smtClean="0"/>
              <a:t>of citizens in need of additional assistance</a:t>
            </a:r>
          </a:p>
          <a:p>
            <a:pPr lvl="1"/>
            <a:r>
              <a:rPr lang="en-US" dirty="0" smtClean="0"/>
              <a:t>These citizens are unable to provide enough income for themselves to live at a “tolerable” level</a:t>
            </a:r>
          </a:p>
          <a:p>
            <a:pPr lvl="2"/>
            <a:r>
              <a:rPr lang="en-US" dirty="0" smtClean="0"/>
              <a:t>Elderly</a:t>
            </a:r>
          </a:p>
          <a:p>
            <a:pPr lvl="2"/>
            <a:r>
              <a:rPr lang="en-US" dirty="0" smtClean="0"/>
              <a:t>Ill</a:t>
            </a:r>
          </a:p>
          <a:p>
            <a:pPr lvl="2"/>
            <a:r>
              <a:rPr lang="en-US" dirty="0" smtClean="0"/>
              <a:t>Poor</a:t>
            </a:r>
          </a:p>
          <a:p>
            <a:r>
              <a:rPr lang="en-US" dirty="0" smtClean="0"/>
              <a:t>Accomplished through </a:t>
            </a:r>
            <a:r>
              <a:rPr lang="en-US" b="1" dirty="0" smtClean="0"/>
              <a:t>INCOME REDISTRIBUTION</a:t>
            </a:r>
            <a:endParaRPr lang="en-US" dirty="0" smtClean="0"/>
          </a:p>
          <a:p>
            <a:pPr lvl="1"/>
            <a:r>
              <a:rPr lang="en-US" i="1" dirty="0" smtClean="0"/>
              <a:t>Using tax receipts to assist citizens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8406</TotalTime>
  <Words>1751</Words>
  <Application>Microsoft Office PowerPoint</Application>
  <PresentationFormat>On-screen Show (4:3)</PresentationFormat>
  <Paragraphs>308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Wingdings</vt:lpstr>
      <vt:lpstr>Adjacency</vt:lpstr>
      <vt:lpstr>Chapter 16</vt:lpstr>
      <vt:lpstr>Chapter Objectives</vt:lpstr>
      <vt:lpstr>Government Growth</vt:lpstr>
      <vt:lpstr>Government Growth</vt:lpstr>
      <vt:lpstr>Government Spending</vt:lpstr>
      <vt:lpstr>What Caused the Growth???</vt:lpstr>
      <vt:lpstr>Public Goods</vt:lpstr>
      <vt:lpstr>Merit v. Demerit Goods</vt:lpstr>
      <vt:lpstr>Promoting General Welfare </vt:lpstr>
      <vt:lpstr>Promoting General Welfare </vt:lpstr>
      <vt:lpstr>Promoting General Welfare</vt:lpstr>
      <vt:lpstr>Regulation &amp; Economic Stability</vt:lpstr>
      <vt:lpstr>Regulation &amp; Economic Stability</vt:lpstr>
      <vt:lpstr>Budget-Making Process</vt:lpstr>
      <vt:lpstr>Steps in the Budget Process</vt:lpstr>
      <vt:lpstr>PowerPoint Presentation</vt:lpstr>
      <vt:lpstr>National Debt</vt:lpstr>
      <vt:lpstr>National Debt</vt:lpstr>
      <vt:lpstr>Taxes, Taxes, &amp; More Taxes</vt:lpstr>
      <vt:lpstr>Other Types of Taxes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</dc:title>
  <dc:creator>Levi Loofe</dc:creator>
  <cp:lastModifiedBy>Joshua Hinrichs</cp:lastModifiedBy>
  <cp:revision>67</cp:revision>
  <cp:lastPrinted>2013-12-03T15:59:59Z</cp:lastPrinted>
  <dcterms:created xsi:type="dcterms:W3CDTF">2013-09-19T20:24:24Z</dcterms:created>
  <dcterms:modified xsi:type="dcterms:W3CDTF">2013-12-03T18:44:54Z</dcterms:modified>
</cp:coreProperties>
</file>