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9" r:id="rId3"/>
    <p:sldId id="280" r:id="rId4"/>
    <p:sldId id="258" r:id="rId5"/>
    <p:sldId id="260" r:id="rId6"/>
    <p:sldId id="261" r:id="rId7"/>
    <p:sldId id="281" r:id="rId8"/>
    <p:sldId id="263" r:id="rId9"/>
    <p:sldId id="278" r:id="rId10"/>
    <p:sldId id="264" r:id="rId11"/>
    <p:sldId id="266" r:id="rId12"/>
    <p:sldId id="282" r:id="rId13"/>
    <p:sldId id="269" r:id="rId14"/>
    <p:sldId id="284" r:id="rId15"/>
    <p:sldId id="270" r:id="rId16"/>
    <p:sldId id="285" r:id="rId17"/>
    <p:sldId id="272" r:id="rId18"/>
    <p:sldId id="286" r:id="rId19"/>
    <p:sldId id="273" r:id="rId20"/>
    <p:sldId id="287" r:id="rId21"/>
    <p:sldId id="288" r:id="rId22"/>
    <p:sldId id="275" r:id="rId23"/>
    <p:sldId id="289" r:id="rId24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6" autoAdjust="0"/>
    <p:restoredTop sz="72923" autoAdjust="0"/>
  </p:normalViewPr>
  <p:slideViewPr>
    <p:cSldViewPr>
      <p:cViewPr varScale="1">
        <p:scale>
          <a:sx n="49" d="100"/>
          <a:sy n="49" d="100"/>
        </p:scale>
        <p:origin x="153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04" cy="3509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193" y="0"/>
            <a:ext cx="4033804" cy="3509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42152-14F7-406B-87CB-E905CAE756F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987"/>
            <a:ext cx="4033804" cy="3509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193" y="6670987"/>
            <a:ext cx="4033804" cy="3509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D8AD3-6DFC-4282-913F-B2D54F1C1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52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87A8B6D-5D9D-4533-B1AF-1227CDDA48E1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115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900D36E-217E-458D-A6B8-0A9CA0087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1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0D36E-217E-458D-A6B8-0A9CA0087B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55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altLang="en-US" b="1" dirty="0" smtClean="0">
                <a:solidFill>
                  <a:srgbClr val="0868B2"/>
                </a:solidFill>
              </a:rPr>
              <a:t>395</a:t>
            </a:r>
          </a:p>
          <a:p>
            <a:pPr defTabSz="933237">
              <a:defRPr/>
            </a:pPr>
            <a:endParaRPr lang="en-US" altLang="en-US" b="0" dirty="0" smtClean="0">
              <a:solidFill>
                <a:srgbClr val="0868B2"/>
              </a:solidFill>
            </a:endParaRPr>
          </a:p>
          <a:p>
            <a:pPr defTabSz="933237">
              <a:defRPr/>
            </a:pPr>
            <a:r>
              <a:rPr lang="en-US" altLang="en-US" b="0" dirty="0" smtClean="0">
                <a:solidFill>
                  <a:srgbClr val="0868B2"/>
                </a:solidFill>
              </a:rPr>
              <a:t>Primary</a:t>
            </a:r>
            <a:r>
              <a:rPr lang="en-US" altLang="en-US" b="0" baseline="0" dirty="0" smtClean="0">
                <a:solidFill>
                  <a:srgbClr val="0868B2"/>
                </a:solidFill>
              </a:rPr>
              <a:t> function of the federal Reserve is to control the money supply</a:t>
            </a:r>
            <a:endParaRPr lang="en-US" altLang="en-US" b="0" dirty="0" smtClean="0">
              <a:solidFill>
                <a:srgbClr val="0868B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0D36E-217E-458D-A6B8-0A9CA0087B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69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0D36E-217E-458D-A6B8-0A9CA0087B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77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4D665-2AB6-40F5-B023-A51FABB5BD2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 smtClean="0"/>
              <a:t>395</a:t>
            </a:r>
            <a:endParaRPr lang="en-US" altLang="en-US" b="0" dirty="0" smtClean="0"/>
          </a:p>
          <a:p>
            <a:endParaRPr lang="en-US" altLang="en-US" b="0" dirty="0" smtClean="0"/>
          </a:p>
          <a:p>
            <a:r>
              <a:rPr lang="en-US" altLang="en-US" b="1" dirty="0" smtClean="0"/>
              <a:t>Have students read 397 about Ben Bernanke &amp; Discuss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253889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altLang="en-US" b="1" dirty="0" smtClean="0">
                <a:solidFill>
                  <a:srgbClr val="E21A22"/>
                </a:solidFill>
                <a:cs typeface="Arial" charset="0"/>
              </a:rPr>
              <a:t>SECTION TWO</a:t>
            </a:r>
          </a:p>
          <a:p>
            <a:pPr defTabSz="933237">
              <a:defRPr/>
            </a:pPr>
            <a:r>
              <a:rPr lang="en-US" altLang="en-US" b="1" dirty="0" smtClean="0">
                <a:solidFill>
                  <a:srgbClr val="E21A22"/>
                </a:solidFill>
                <a:cs typeface="Arial" charset="0"/>
              </a:rPr>
              <a:t>399</a:t>
            </a:r>
          </a:p>
          <a:p>
            <a:endParaRPr lang="en-US" b="1" dirty="0" smtClean="0">
              <a:solidFill>
                <a:srgbClr val="E21A22"/>
              </a:solidFill>
              <a:cs typeface="Arial" charset="0"/>
            </a:endParaRPr>
          </a:p>
          <a:p>
            <a:r>
              <a:rPr lang="en-US" dirty="0" smtClean="0"/>
              <a:t>Credit, like any good or service, has a cost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The interest paid to obtain it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0D36E-217E-458D-A6B8-0A9CA0087B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95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98B6EB-A2BE-4C42-8E96-FC9969EB651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spcBef>
                <a:spcPct val="30000"/>
              </a:spcBef>
              <a:spcAft>
                <a:spcPct val="30000"/>
              </a:spcAft>
              <a:defRPr/>
            </a:pPr>
            <a:r>
              <a:rPr lang="en-US" altLang="en-US" b="1" dirty="0" smtClean="0">
                <a:solidFill>
                  <a:srgbClr val="0868B2"/>
                </a:solidFill>
              </a:rPr>
              <a:t>399</a:t>
            </a:r>
          </a:p>
          <a:p>
            <a:pPr defTabSz="933237">
              <a:spcBef>
                <a:spcPct val="30000"/>
              </a:spcBef>
              <a:spcAft>
                <a:spcPct val="30000"/>
              </a:spcAft>
              <a:defRPr/>
            </a:pPr>
            <a:endParaRPr lang="en-US" altLang="en-US" b="1" dirty="0" smtClean="0">
              <a:solidFill>
                <a:srgbClr val="0868B2"/>
              </a:solidFill>
            </a:endParaRPr>
          </a:p>
          <a:p>
            <a:pPr defTabSz="933237">
              <a:spcBef>
                <a:spcPct val="30000"/>
              </a:spcBef>
              <a:spcAft>
                <a:spcPct val="30000"/>
              </a:spcAft>
              <a:defRPr/>
            </a:pPr>
            <a:r>
              <a:rPr lang="en-US" altLang="en-US" b="1" dirty="0" smtClean="0">
                <a:solidFill>
                  <a:srgbClr val="0868B2"/>
                </a:solidFill>
              </a:rPr>
              <a:t>loose money policy:</a:t>
            </a:r>
            <a:r>
              <a:rPr lang="en-US" altLang="en-US" b="1" dirty="0" smtClean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monetary policy that makes credit inexpensive and abundant, possibly leading to inflation</a:t>
            </a:r>
          </a:p>
          <a:p>
            <a:pPr defTabSz="933237">
              <a:spcBef>
                <a:spcPct val="30000"/>
              </a:spcBef>
              <a:spcAft>
                <a:spcPct val="30000"/>
              </a:spcAft>
              <a:defRPr/>
            </a:pPr>
            <a:r>
              <a:rPr lang="en-US" altLang="en-US" b="1" dirty="0" smtClean="0">
                <a:solidFill>
                  <a:srgbClr val="0868B2"/>
                </a:solidFill>
              </a:rPr>
              <a:t>tight money policy:</a:t>
            </a:r>
            <a:r>
              <a:rPr lang="en-US" altLang="en-US" b="1" dirty="0" smtClean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monetary policy that makes credit expensive and in short supply in an effort to slow the economy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0646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altLang="en-US" b="1" baseline="0" dirty="0" smtClean="0">
                <a:solidFill>
                  <a:srgbClr val="000000"/>
                </a:solidFill>
              </a:rPr>
              <a:t>400-401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endParaRPr lang="en-US" altLang="en-US" b="1" baseline="0" dirty="0" smtClean="0">
              <a:solidFill>
                <a:srgbClr val="000000"/>
              </a:solidFill>
            </a:endParaRP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altLang="en-US" b="1" baseline="0" dirty="0" smtClean="0">
                <a:solidFill>
                  <a:srgbClr val="000000"/>
                </a:solidFill>
              </a:rPr>
              <a:t>Why do you think the Fed requires banks to hold on to 10/20% of their deposits?</a:t>
            </a:r>
            <a:endParaRPr lang="en-US" altLang="en-US" b="0" baseline="0" dirty="0" smtClean="0">
              <a:solidFill>
                <a:srgbClr val="000000"/>
              </a:solidFill>
            </a:endParaRPr>
          </a:p>
          <a:p>
            <a:pPr marL="171450" indent="-171450">
              <a:spcBef>
                <a:spcPct val="30000"/>
              </a:spcBef>
              <a:spcAft>
                <a:spcPct val="30000"/>
              </a:spcAft>
              <a:buFontTx/>
              <a:buChar char="-"/>
            </a:pPr>
            <a:r>
              <a:rPr lang="en-US" altLang="en-US" b="0" baseline="0" dirty="0" smtClean="0">
                <a:solidFill>
                  <a:srgbClr val="000000"/>
                </a:solidFill>
              </a:rPr>
              <a:t>So customer coming in to do withdrawals on standard business can have access to cash</a:t>
            </a:r>
          </a:p>
          <a:p>
            <a:pPr marL="171450" indent="-171450">
              <a:spcBef>
                <a:spcPct val="30000"/>
              </a:spcBef>
              <a:spcAft>
                <a:spcPct val="30000"/>
              </a:spcAft>
              <a:buFontTx/>
              <a:buChar char="-"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marL="0" indent="0"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The use of the non-required reserve portion of money deposits to</a:t>
            </a:r>
            <a:r>
              <a:rPr lang="en-US" altLang="en-US" baseline="0" dirty="0" smtClean="0">
                <a:solidFill>
                  <a:srgbClr val="000000"/>
                </a:solidFill>
              </a:rPr>
              <a:t> make loans to businesses and individuals is known as </a:t>
            </a:r>
            <a:r>
              <a:rPr lang="en-US" altLang="en-US" i="1" u="sng" baseline="0" dirty="0" smtClean="0">
                <a:solidFill>
                  <a:srgbClr val="000000"/>
                </a:solidFill>
              </a:rPr>
              <a:t>the multiple expansion of the money supply</a:t>
            </a:r>
            <a:r>
              <a:rPr lang="en-US" altLang="en-US" i="0" u="none" baseline="0" dirty="0" smtClean="0">
                <a:solidFill>
                  <a:srgbClr val="000000"/>
                </a:solidFill>
              </a:rPr>
              <a:t>.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0D36E-217E-458D-A6B8-0A9CA0087B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91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436A2D-E62C-4E97-9734-AC7BC8B0082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 smtClean="0"/>
              <a:t>400</a:t>
            </a:r>
            <a:endParaRPr lang="en-US" altLang="en-US" b="0" dirty="0" smtClean="0"/>
          </a:p>
          <a:p>
            <a:endParaRPr lang="en-US" altLang="en-US" b="0" dirty="0" smtClean="0"/>
          </a:p>
          <a:p>
            <a:r>
              <a:rPr lang="en-US" altLang="en-US" b="0" dirty="0" smtClean="0"/>
              <a:t>See</a:t>
            </a:r>
            <a:r>
              <a:rPr lang="en-US" altLang="en-US" b="0" baseline="0" dirty="0" smtClean="0"/>
              <a:t> the chart w/ explanation in the textbook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4175164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SECTION THREE</a:t>
            </a:r>
          </a:p>
          <a:p>
            <a:r>
              <a:rPr lang="en-US" b="1" dirty="0" smtClean="0"/>
              <a:t>403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0D36E-217E-458D-A6B8-0A9CA0087B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87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403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0D36E-217E-458D-A6B8-0A9CA0087B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87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0D36E-217E-458D-A6B8-0A9CA0087B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92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0D36E-217E-458D-A6B8-0A9CA0087B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76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0D36E-217E-458D-A6B8-0A9CA0087B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04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869B1-AEB0-479F-9E3F-330B4744E4FA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 smtClean="0"/>
              <a:t>405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When</a:t>
            </a:r>
            <a:r>
              <a:rPr lang="en-US" altLang="en-US" baseline="0" dirty="0" smtClean="0"/>
              <a:t> you hear on the news about a rate hike or reduction by the fed they are referring to the federal funs rate</a:t>
            </a:r>
          </a:p>
          <a:p>
            <a:pPr marL="171450" indent="-171450">
              <a:buFontTx/>
              <a:buChar char="-"/>
            </a:pPr>
            <a:r>
              <a:rPr lang="en-US" altLang="en-US" baseline="0" dirty="0" smtClean="0"/>
              <a:t>Federal funds rate is the rate that banks charge each other for short term loans.</a:t>
            </a:r>
          </a:p>
          <a:p>
            <a:pPr marL="171450" indent="-171450">
              <a:buFontTx/>
              <a:buChar char="-"/>
            </a:pPr>
            <a:r>
              <a:rPr lang="en-US" altLang="en-US" baseline="0" dirty="0" smtClean="0"/>
              <a:t>This has an effect on how much both banks AND individuals borrow.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9181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406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0D36E-217E-458D-A6B8-0A9CA0087B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0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407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0D36E-217E-458D-A6B8-0A9CA0087B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55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397719-562A-4A91-AE8F-8C439940BA9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393</a:t>
            </a:r>
            <a:endParaRPr lang="en-US" b="0" dirty="0" smtClean="0"/>
          </a:p>
          <a:p>
            <a:endParaRPr lang="en-US" b="0" baseline="0" dirty="0" smtClean="0"/>
          </a:p>
          <a:p>
            <a:r>
              <a:rPr lang="en-US" b="0" baseline="0" dirty="0" smtClean="0"/>
              <a:t>The Fed is made up of a Board of Governors and assisted by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The Federal Advisory Council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The Federal Open Market Committee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12 Reserve District Banks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25 Branch Banks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Thousands of Banks &amp; Thrift Institutions</a:t>
            </a:r>
          </a:p>
        </p:txBody>
      </p:sp>
    </p:spTree>
    <p:extLst>
      <p:ext uri="{BB962C8B-B14F-4D97-AF65-F5344CB8AC3E}">
        <p14:creationId xmlns:p14="http://schemas.microsoft.com/office/powerpoint/2010/main" val="113679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altLang="en-US" b="1" dirty="0" smtClean="0">
                <a:solidFill>
                  <a:srgbClr val="E21A22"/>
                </a:solidFill>
                <a:cs typeface="Arial" charset="0"/>
              </a:rPr>
              <a:t>392</a:t>
            </a:r>
          </a:p>
          <a:p>
            <a:pPr defTabSz="933237">
              <a:defRPr/>
            </a:pPr>
            <a:endParaRPr lang="en-US" altLang="en-US" b="1" dirty="0" smtClean="0">
              <a:solidFill>
                <a:srgbClr val="E21A22"/>
              </a:solidFill>
              <a:cs typeface="Arial" charset="0"/>
            </a:endParaRPr>
          </a:p>
          <a:p>
            <a:pPr defTabSz="933237">
              <a:defRPr/>
            </a:pPr>
            <a:r>
              <a:rPr lang="en-US" altLang="en-US" b="1" dirty="0" smtClean="0">
                <a:solidFill>
                  <a:srgbClr val="E21A22"/>
                </a:solidFill>
                <a:cs typeface="Arial" charset="0"/>
              </a:rPr>
              <a:t>Are you familiar with the Federal Reserve System? </a:t>
            </a:r>
          </a:p>
          <a:p>
            <a:pPr defTabSz="933237">
              <a:defRPr/>
            </a:pPr>
            <a:endParaRPr lang="en-US" altLang="en-US" b="1" dirty="0" smtClean="0">
              <a:solidFill>
                <a:srgbClr val="E21A22"/>
              </a:solidFill>
              <a:cs typeface="Arial" charset="0"/>
            </a:endParaRPr>
          </a:p>
          <a:p>
            <a:pPr defTabSz="933237">
              <a:defRPr/>
            </a:pPr>
            <a:r>
              <a:rPr lang="en-US" altLang="en-US" b="0" baseline="0" dirty="0" smtClean="0">
                <a:solidFill>
                  <a:srgbClr val="E21A22"/>
                </a:solidFill>
                <a:cs typeface="Arial" charset="0"/>
              </a:rPr>
              <a:t>“The main bank” is headquartered in the Washington, DC</a:t>
            </a:r>
            <a:endParaRPr lang="en-US" altLang="en-US" b="0" dirty="0" smtClean="0">
              <a:solidFill>
                <a:schemeClr val="tx1"/>
              </a:solidFill>
              <a:cs typeface="+mn-cs"/>
            </a:endParaRPr>
          </a:p>
          <a:p>
            <a:pPr defTabSz="933237">
              <a:defRPr/>
            </a:pPr>
            <a:endParaRPr lang="en-US" altLang="en-US" b="1" dirty="0" smtClean="0">
              <a:solidFill>
                <a:srgbClr val="E21A22"/>
              </a:solidFill>
              <a:cs typeface="Arial" charset="0"/>
            </a:endParaRPr>
          </a:p>
          <a:p>
            <a:pPr defTabSz="933237">
              <a:defRPr/>
            </a:pPr>
            <a:r>
              <a:rPr lang="en-US" altLang="en-US" b="1" dirty="0" smtClean="0">
                <a:solidFill>
                  <a:srgbClr val="0868B2"/>
                </a:solidFill>
              </a:rPr>
              <a:t>Fed:</a:t>
            </a:r>
            <a:r>
              <a:rPr lang="en-US" altLang="en-US" b="1" dirty="0" smtClean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the Federal Reserve System created by Congress in 1913 as the nation’s central banking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0D36E-217E-458D-A6B8-0A9CA0087B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1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393</a:t>
            </a:r>
          </a:p>
          <a:p>
            <a:endParaRPr lang="en-US" b="1" dirty="0" smtClean="0"/>
          </a:p>
          <a:p>
            <a:r>
              <a:rPr lang="en-US" b="1" dirty="0" smtClean="0"/>
              <a:t>Why is it important that</a:t>
            </a:r>
            <a:r>
              <a:rPr lang="en-US" b="1" baseline="0" dirty="0" smtClean="0"/>
              <a:t> members of the Federal Advisory Council can be from different parts of the country?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Business conditions can be different in different regions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Fed must take into account what is best for the nation’s economy as a whole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0D36E-217E-458D-A6B8-0A9CA0087B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99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393</a:t>
            </a:r>
          </a:p>
          <a:p>
            <a:endParaRPr lang="en-US" b="1" dirty="0" smtClean="0"/>
          </a:p>
          <a:p>
            <a:r>
              <a:rPr lang="en-US" b="1" dirty="0" smtClean="0"/>
              <a:t>Why do</a:t>
            </a:r>
            <a:r>
              <a:rPr lang="en-US" b="1" baseline="0" dirty="0" smtClean="0"/>
              <a:t> rate changes have an affect on the whole financial world?</a:t>
            </a:r>
            <a:endParaRPr lang="en-US" b="0" baseline="0" dirty="0" smtClean="0"/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LOWER RATES – Will help to encourage growth and spending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HIGHER RATES – Will help to slow down the economy if it is growing too fast/inflation too rapid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0D36E-217E-458D-A6B8-0A9CA0087B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81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16EFD6-2D65-4B08-A4CB-7CF69EDEF47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394</a:t>
            </a:r>
          </a:p>
          <a:p>
            <a:endParaRPr lang="en-US" b="1" dirty="0" smtClean="0"/>
          </a:p>
          <a:p>
            <a:pPr marL="171450" indent="-171450">
              <a:buFontTx/>
              <a:buChar char="-"/>
            </a:pPr>
            <a:r>
              <a:rPr lang="en-US" b="0" dirty="0" smtClean="0"/>
              <a:t>12 Federal Reserve district banks serve our nation’s banks</a:t>
            </a:r>
          </a:p>
          <a:p>
            <a:pPr marL="171450" indent="-171450">
              <a:buFontTx/>
              <a:buChar char="-"/>
            </a:pPr>
            <a:r>
              <a:rPr lang="en-US" b="0" dirty="0" smtClean="0"/>
              <a:t>Trillions of dollars a year pass through the Fed</a:t>
            </a:r>
            <a:r>
              <a:rPr lang="en-US" b="0" baseline="0" dirty="0" smtClean="0"/>
              <a:t> as it processes billions of checks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Headquarters is in DC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142943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394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0D36E-217E-458D-A6B8-0A9CA0087B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9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396</a:t>
            </a:r>
            <a:endParaRPr lang="en-US" b="1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0D36E-217E-458D-A6B8-0A9CA0087B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4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AAC822-2ED2-4AEF-A6D5-2E234D2448A3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DB1268-2F98-4D72-9969-A1404C72D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AC822-2ED2-4AEF-A6D5-2E234D2448A3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B1268-2F98-4D72-9969-A1404C72D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AC822-2ED2-4AEF-A6D5-2E234D2448A3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B1268-2F98-4D72-9969-A1404C72D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AC822-2ED2-4AEF-A6D5-2E234D2448A3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B1268-2F98-4D72-9969-A1404C72D5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AC822-2ED2-4AEF-A6D5-2E234D2448A3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B1268-2F98-4D72-9969-A1404C72D5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AC822-2ED2-4AEF-A6D5-2E234D2448A3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B1268-2F98-4D72-9969-A1404C72D5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AC822-2ED2-4AEF-A6D5-2E234D2448A3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B1268-2F98-4D72-9969-A1404C72D5D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AC822-2ED2-4AEF-A6D5-2E234D2448A3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B1268-2F98-4D72-9969-A1404C72D5D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AC822-2ED2-4AEF-A6D5-2E234D2448A3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B1268-2F98-4D72-9969-A1404C72D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1AAC822-2ED2-4AEF-A6D5-2E234D2448A3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DB1268-2F98-4D72-9969-A1404C72D5D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AAC822-2ED2-4AEF-A6D5-2E234D2448A3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B1268-2F98-4D72-9969-A1404C72D5D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1AAC822-2ED2-4AEF-A6D5-2E234D2448A3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DB1268-2F98-4D72-9969-A1404C72D5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hyperlink" Target="../Textbook%20PowerPoints/In_Motion/Figure15-3.html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Chapter 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Federal Reserve and the Monetary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>
            <a:normAutofit lnSpcReduction="10000"/>
          </a:bodyPr>
          <a:lstStyle/>
          <a:p>
            <a:pPr defTabSz="933237"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Control the money supply (PRIMARY)</a:t>
            </a:r>
          </a:p>
          <a:p>
            <a:pPr lvl="1" defTabSz="933237"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Determines the amount of money in circulation</a:t>
            </a:r>
          </a:p>
          <a:p>
            <a:pPr lvl="2" defTabSz="933237"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Affects interest rates &amp; availability of credit</a:t>
            </a:r>
          </a:p>
          <a:p>
            <a:pPr defTabSz="933237"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Acts as the Federal Government’s fiscal agent</a:t>
            </a:r>
          </a:p>
          <a:p>
            <a:pPr lvl="1" defTabSz="933237"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Financial Adviser to the Federal Government</a:t>
            </a:r>
          </a:p>
          <a:p>
            <a:pPr lvl="1" defTabSz="933237"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Keeps track of federal deposits of tax revenue</a:t>
            </a:r>
          </a:p>
          <a:p>
            <a:pPr lvl="1" defTabSz="933237"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Holds a checking account for the US Treasury</a:t>
            </a:r>
          </a:p>
          <a:p>
            <a:pPr lvl="2" defTabSz="933237"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Tax Refunds</a:t>
            </a:r>
          </a:p>
          <a:p>
            <a:pPr lvl="2" defTabSz="933237"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Veterans’ Benefits</a:t>
            </a:r>
          </a:p>
          <a:p>
            <a:pPr lvl="2" defTabSz="933237"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Social Security Benefits</a:t>
            </a:r>
          </a:p>
          <a:p>
            <a:pPr defTabSz="933237"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Supervising Banks</a:t>
            </a:r>
          </a:p>
          <a:p>
            <a:pPr lvl="1" defTabSz="933237"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Regulates state banks that are members of the Fed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the Fed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9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rgbClr val="000000"/>
                </a:solidFill>
                <a:cs typeface="Arial" charset="0"/>
              </a:rPr>
              <a:t>Regulating the money supply</a:t>
            </a:r>
            <a:endParaRPr lang="en-US" altLang="en-US" dirty="0">
              <a:solidFill>
                <a:srgbClr val="000000"/>
              </a:solidFill>
            </a:endParaRP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Holds reserves of checkable deposits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Sets </a:t>
            </a:r>
            <a:r>
              <a:rPr lang="en-US" altLang="en-US" dirty="0">
                <a:solidFill>
                  <a:srgbClr val="000000"/>
                </a:solidFill>
              </a:rPr>
              <a:t>reserve requirements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Supplies &amp; maintains </a:t>
            </a:r>
            <a:r>
              <a:rPr lang="en-US" altLang="en-US" dirty="0">
                <a:solidFill>
                  <a:srgbClr val="000000"/>
                </a:solidFill>
                <a:cs typeface="Arial" charset="0"/>
              </a:rPr>
              <a:t>paper 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currency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Sets </a:t>
            </a:r>
            <a:r>
              <a:rPr lang="en-US" altLang="en-US" dirty="0">
                <a:solidFill>
                  <a:srgbClr val="000000"/>
                </a:solidFill>
              </a:rPr>
              <a:t>standards for certain types of consumer </a:t>
            </a:r>
            <a:r>
              <a:rPr lang="en-US" altLang="en-US" dirty="0" smtClean="0">
                <a:solidFill>
                  <a:srgbClr val="000000"/>
                </a:solidFill>
              </a:rPr>
              <a:t>legislation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Truth-in-Lending 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Truth-in-Savings</a:t>
            </a:r>
            <a:endParaRPr lang="en-US" altLang="en-US" dirty="0">
              <a:solidFill>
                <a:srgbClr val="000000"/>
              </a:solidFill>
            </a:endParaRPr>
          </a:p>
          <a:p>
            <a:pPr defTabSz="933237">
              <a:defRPr/>
            </a:pPr>
            <a:r>
              <a:rPr lang="en-US" altLang="en-US" b="1" dirty="0">
                <a:solidFill>
                  <a:srgbClr val="000000"/>
                </a:solidFill>
              </a:rPr>
              <a:t>CHECK CLEARING </a:t>
            </a:r>
          </a:p>
          <a:p>
            <a:pPr lvl="1" defTabSz="933237">
              <a:defRPr/>
            </a:pPr>
            <a:r>
              <a:rPr lang="en-US" altLang="en-US" dirty="0">
                <a:solidFill>
                  <a:srgbClr val="000000"/>
                </a:solidFill>
              </a:rPr>
              <a:t>Method by which a check that has been deposited in one institution is transferred to the issuer’s depository institution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the Fed, cont’d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7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092" name="Picture 4" descr="395_GMH_ETT_8747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1037"/>
            <a:ext cx="9144000" cy="57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7093" name="Picture 5" descr="FIG 15-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302250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7094" name="Picture 6" descr="MapsInMotion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06" y="200819"/>
            <a:ext cx="2438400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968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>
            <a:normAutofit/>
          </a:bodyPr>
          <a:lstStyle/>
          <a:p>
            <a:r>
              <a:rPr lang="en-US" dirty="0"/>
              <a:t>The goal of monetary policy is to promote economic growth and employment without causing </a:t>
            </a:r>
            <a:r>
              <a:rPr lang="en-US" dirty="0" smtClean="0"/>
              <a:t>undue inflation</a:t>
            </a:r>
            <a:endParaRPr lang="en-US" dirty="0"/>
          </a:p>
          <a:p>
            <a:r>
              <a:rPr lang="en-US" u="sng" dirty="0" smtClean="0"/>
              <a:t>A </a:t>
            </a:r>
            <a:r>
              <a:rPr lang="en-US" u="sng" dirty="0"/>
              <a:t>loose money </a:t>
            </a:r>
            <a:r>
              <a:rPr lang="en-US" u="sng" dirty="0" smtClean="0"/>
              <a:t>policy</a:t>
            </a:r>
            <a:r>
              <a:rPr lang="en-US" dirty="0" smtClean="0"/>
              <a:t>… </a:t>
            </a:r>
          </a:p>
          <a:p>
            <a:pPr lvl="1"/>
            <a:r>
              <a:rPr lang="en-US" dirty="0" smtClean="0"/>
              <a:t>Is expansionary</a:t>
            </a:r>
          </a:p>
          <a:p>
            <a:pPr lvl="1"/>
            <a:r>
              <a:rPr lang="en-US" dirty="0" smtClean="0"/>
              <a:t>Credit </a:t>
            </a:r>
            <a:r>
              <a:rPr lang="en-US" dirty="0"/>
              <a:t>is abundant and inexpensive to </a:t>
            </a:r>
            <a:r>
              <a:rPr lang="en-US" dirty="0" smtClean="0"/>
              <a:t>obtain </a:t>
            </a:r>
          </a:p>
          <a:p>
            <a:pPr lvl="1"/>
            <a:r>
              <a:rPr lang="en-US" dirty="0" smtClean="0"/>
              <a:t>Possibly </a:t>
            </a:r>
            <a:r>
              <a:rPr lang="en-US" dirty="0"/>
              <a:t>leading to </a:t>
            </a:r>
            <a:r>
              <a:rPr lang="en-US" dirty="0" smtClean="0"/>
              <a:t>inflation</a:t>
            </a:r>
            <a:endParaRPr lang="en-US" dirty="0"/>
          </a:p>
          <a:p>
            <a:r>
              <a:rPr lang="en-US" u="sng" dirty="0" smtClean="0"/>
              <a:t>A </a:t>
            </a:r>
            <a:r>
              <a:rPr lang="en-US" u="sng" dirty="0"/>
              <a:t>tight money </a:t>
            </a:r>
            <a:r>
              <a:rPr lang="en-US" u="sng" dirty="0" smtClean="0"/>
              <a:t>policy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Is </a:t>
            </a:r>
            <a:r>
              <a:rPr lang="en-US" dirty="0" err="1" smtClean="0"/>
              <a:t>contractionary</a:t>
            </a:r>
            <a:endParaRPr lang="en-US" dirty="0" smtClean="0"/>
          </a:p>
          <a:p>
            <a:pPr lvl="1"/>
            <a:r>
              <a:rPr lang="en-US" dirty="0" smtClean="0"/>
              <a:t>Credit </a:t>
            </a:r>
            <a:r>
              <a:rPr lang="en-US" dirty="0"/>
              <a:t>is in short supply and is expensive to </a:t>
            </a:r>
            <a:r>
              <a:rPr lang="en-US" dirty="0" smtClean="0"/>
              <a:t>obtain</a:t>
            </a:r>
          </a:p>
          <a:p>
            <a:pPr lvl="1"/>
            <a:r>
              <a:rPr lang="en-US" dirty="0" smtClean="0"/>
              <a:t>Slows </a:t>
            </a:r>
            <a:r>
              <a:rPr lang="en-US" dirty="0"/>
              <a:t>the </a:t>
            </a:r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Loose and Tight Money Policies </a:t>
            </a:r>
          </a:p>
        </p:txBody>
      </p:sp>
    </p:spTree>
    <p:extLst>
      <p:ext uri="{BB962C8B-B14F-4D97-AF65-F5344CB8AC3E}">
        <p14:creationId xmlns:p14="http://schemas.microsoft.com/office/powerpoint/2010/main" val="1575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188" name="Picture 4" descr="399_GMH_ETT_8747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356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1189" name="Picture 5" descr="FIG 15-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069013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875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i="1" dirty="0" smtClean="0">
                <a:solidFill>
                  <a:srgbClr val="000000"/>
                </a:solidFill>
              </a:rPr>
              <a:t>System </a:t>
            </a:r>
            <a:r>
              <a:rPr lang="en-US" altLang="en-US" i="1" dirty="0">
                <a:solidFill>
                  <a:srgbClr val="000000"/>
                </a:solidFill>
              </a:rPr>
              <a:t>in which only a fraction of the deposits in a bank </a:t>
            </a:r>
            <a:r>
              <a:rPr lang="en-US" altLang="en-US" i="1" dirty="0" smtClean="0">
                <a:solidFill>
                  <a:srgbClr val="000000"/>
                </a:solidFill>
              </a:rPr>
              <a:t>are </a:t>
            </a:r>
            <a:r>
              <a:rPr lang="en-US" altLang="en-US" i="1" dirty="0">
                <a:solidFill>
                  <a:srgbClr val="000000"/>
                </a:solidFill>
              </a:rPr>
              <a:t>kept on hand, or in reserve; the remainder is available to </a:t>
            </a:r>
            <a:r>
              <a:rPr lang="en-US" altLang="en-US" i="1" dirty="0" smtClean="0">
                <a:solidFill>
                  <a:srgbClr val="000000"/>
                </a:solidFill>
              </a:rPr>
              <a:t>lend</a:t>
            </a:r>
          </a:p>
          <a:p>
            <a:endParaRPr lang="en-US" dirty="0" smtClean="0"/>
          </a:p>
          <a:p>
            <a:r>
              <a:rPr lang="en-US" dirty="0" smtClean="0"/>
              <a:t>The Fed has established </a:t>
            </a:r>
            <a:r>
              <a:rPr lang="en-US" b="1" dirty="0" smtClean="0"/>
              <a:t>RESERVE REQUIREMENTS</a:t>
            </a:r>
            <a:r>
              <a:rPr lang="en-US" dirty="0" smtClean="0"/>
              <a:t> for all banks to follow</a:t>
            </a:r>
          </a:p>
          <a:p>
            <a:pPr lvl="1">
              <a:spcBef>
                <a:spcPct val="30000"/>
              </a:spcBef>
              <a:spcAft>
                <a:spcPct val="3000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A percentage </a:t>
            </a:r>
            <a:r>
              <a:rPr lang="en-US" altLang="en-US" dirty="0">
                <a:solidFill>
                  <a:srgbClr val="000000"/>
                </a:solidFill>
              </a:rPr>
              <a:t>of </a:t>
            </a:r>
            <a:r>
              <a:rPr lang="en-US" altLang="en-US" dirty="0" smtClean="0">
                <a:solidFill>
                  <a:srgbClr val="000000"/>
                </a:solidFill>
              </a:rPr>
              <a:t>checkable </a:t>
            </a:r>
            <a:r>
              <a:rPr lang="en-US" altLang="en-US" dirty="0">
                <a:solidFill>
                  <a:srgbClr val="000000"/>
                </a:solidFill>
              </a:rPr>
              <a:t>deposits </a:t>
            </a:r>
            <a:r>
              <a:rPr lang="en-US" altLang="en-US" dirty="0" smtClean="0">
                <a:solidFill>
                  <a:srgbClr val="000000"/>
                </a:solidFill>
              </a:rPr>
              <a:t>banks must keep as </a:t>
            </a:r>
            <a:r>
              <a:rPr lang="en-US" altLang="en-US" dirty="0">
                <a:solidFill>
                  <a:srgbClr val="000000"/>
                </a:solidFill>
              </a:rPr>
              <a:t>cash in their own vaults or as deposits in their Federal Reserve district bank</a:t>
            </a:r>
          </a:p>
          <a:p>
            <a:pPr lvl="1">
              <a:spcBef>
                <a:spcPct val="30000"/>
              </a:spcBef>
              <a:spcAft>
                <a:spcPct val="3000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Must keep 20% of their deposits</a:t>
            </a:r>
          </a:p>
          <a:p>
            <a:pPr lvl="2">
              <a:spcBef>
                <a:spcPct val="30000"/>
              </a:spcBef>
              <a:spcAft>
                <a:spcPct val="3000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Half (10%) must be kept at their fed branch</a:t>
            </a:r>
          </a:p>
          <a:p>
            <a:pPr lvl="1">
              <a:spcBef>
                <a:spcPct val="30000"/>
              </a:spcBef>
              <a:spcAft>
                <a:spcPct val="3000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Remainder (80%) can be used to generate “new money”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Fractional Reserve Banking </a:t>
            </a:r>
          </a:p>
        </p:txBody>
      </p:sp>
    </p:spTree>
    <p:extLst>
      <p:ext uri="{BB962C8B-B14F-4D97-AF65-F5344CB8AC3E}">
        <p14:creationId xmlns:p14="http://schemas.microsoft.com/office/powerpoint/2010/main" val="10781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3236" name="Picture 4" descr="400_GMH_ETT_8747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5439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3237" name="Picture 5" descr="FIG 15-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5817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853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Federal Reserve can choose to control the money supply by changing the reserve requirements of financial institutions.</a:t>
            </a:r>
          </a:p>
          <a:p>
            <a:pPr lvl="1"/>
            <a:r>
              <a:rPr lang="en-US" dirty="0"/>
              <a:t>If the </a:t>
            </a:r>
            <a:r>
              <a:rPr lang="en-US" dirty="0" smtClean="0"/>
              <a:t>Fed…</a:t>
            </a:r>
          </a:p>
          <a:p>
            <a:pPr lvl="2"/>
            <a:r>
              <a:rPr lang="en-US" dirty="0" smtClean="0"/>
              <a:t>RAISES the </a:t>
            </a:r>
            <a:r>
              <a:rPr lang="en-US" dirty="0"/>
              <a:t>reserve </a:t>
            </a:r>
            <a:r>
              <a:rPr lang="en-US" dirty="0" smtClean="0"/>
              <a:t>requirements…</a:t>
            </a:r>
          </a:p>
          <a:p>
            <a:pPr lvl="3"/>
            <a:r>
              <a:rPr lang="en-US" dirty="0" smtClean="0"/>
              <a:t>The </a:t>
            </a:r>
            <a:r>
              <a:rPr lang="en-US" dirty="0"/>
              <a:t>amount of money in the </a:t>
            </a:r>
            <a:r>
              <a:rPr lang="en-US" dirty="0" smtClean="0"/>
              <a:t>economy would </a:t>
            </a:r>
            <a:r>
              <a:rPr lang="en-US" u="sng" dirty="0" smtClean="0"/>
              <a:t>DECREASE</a:t>
            </a:r>
            <a:endParaRPr lang="en-US" u="sng" dirty="0"/>
          </a:p>
          <a:p>
            <a:pPr lvl="1"/>
            <a:r>
              <a:rPr lang="en-US" u="sng" dirty="0" smtClean="0"/>
              <a:t>LOWERS</a:t>
            </a:r>
            <a:r>
              <a:rPr lang="en-US" dirty="0" smtClean="0"/>
              <a:t> </a:t>
            </a:r>
            <a:r>
              <a:rPr lang="en-US" dirty="0"/>
              <a:t>the reserve </a:t>
            </a:r>
            <a:r>
              <a:rPr lang="en-US" dirty="0" smtClean="0"/>
              <a:t>requirements…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amount of money in the </a:t>
            </a:r>
            <a:r>
              <a:rPr lang="en-US" dirty="0" smtClean="0"/>
              <a:t>economy would </a:t>
            </a:r>
            <a:r>
              <a:rPr lang="en-US" u="sng" dirty="0" smtClean="0"/>
              <a:t>INCREASE</a:t>
            </a:r>
          </a:p>
          <a:p>
            <a:pPr lvl="2"/>
            <a:endParaRPr lang="en-US" dirty="0"/>
          </a:p>
          <a:p>
            <a:r>
              <a:rPr lang="en-US" dirty="0" smtClean="0"/>
              <a:t>REMEMBER – Each bank is </a:t>
            </a:r>
            <a:r>
              <a:rPr lang="en-US" u="sng" dirty="0" smtClean="0"/>
              <a:t>required</a:t>
            </a:r>
            <a:r>
              <a:rPr lang="en-US" dirty="0" smtClean="0"/>
              <a:t> to keep a certain percentage of deposits!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Changing Reserve Requirements </a:t>
            </a:r>
          </a:p>
        </p:txBody>
      </p:sp>
    </p:spTree>
    <p:extLst>
      <p:ext uri="{BB962C8B-B14F-4D97-AF65-F5344CB8AC3E}">
        <p14:creationId xmlns:p14="http://schemas.microsoft.com/office/powerpoint/2010/main" val="3993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71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Banks may sometimes not have enough money on reserve</a:t>
            </a:r>
          </a:p>
          <a:p>
            <a:pPr lvl="1"/>
            <a:r>
              <a:rPr lang="en-US" dirty="0" smtClean="0"/>
              <a:t>If there are a number of customers that borrow unexpectedly</a:t>
            </a:r>
          </a:p>
          <a:p>
            <a:pPr lvl="1"/>
            <a:r>
              <a:rPr lang="en-US" dirty="0" smtClean="0"/>
              <a:t>If there are a number of customers that withdraw large amounts from their deposit accounts unexpectedly</a:t>
            </a:r>
          </a:p>
          <a:p>
            <a:r>
              <a:rPr lang="en-US" dirty="0" smtClean="0"/>
              <a:t>Banks may borrow money from their district Federal Reserve bank</a:t>
            </a:r>
          </a:p>
          <a:p>
            <a:pPr lvl="1"/>
            <a:r>
              <a:rPr lang="en-US" dirty="0" smtClean="0"/>
              <a:t>They are charged the </a:t>
            </a:r>
            <a:r>
              <a:rPr lang="en-US" b="1" dirty="0" smtClean="0"/>
              <a:t>DISCOUNT RATE </a:t>
            </a:r>
            <a:r>
              <a:rPr lang="en-US" dirty="0" smtClean="0"/>
              <a:t>to borrow this money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Changing the Discount Rate </a:t>
            </a:r>
          </a:p>
        </p:txBody>
      </p:sp>
    </p:spTree>
    <p:extLst>
      <p:ext uri="{BB962C8B-B14F-4D97-AF65-F5344CB8AC3E}">
        <p14:creationId xmlns:p14="http://schemas.microsoft.com/office/powerpoint/2010/main" val="5457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how the Federal Reserve System (Fed) is organized</a:t>
            </a:r>
          </a:p>
          <a:p>
            <a:r>
              <a:rPr lang="en-US" dirty="0" smtClean="0"/>
              <a:t>Know the Fed’s role in determining the nation’s monetary policy</a:t>
            </a:r>
          </a:p>
          <a:p>
            <a:r>
              <a:rPr lang="en-US" dirty="0" smtClean="0"/>
              <a:t>Know how the Fed controls the money supply and interest rates</a:t>
            </a:r>
          </a:p>
          <a:p>
            <a:r>
              <a:rPr lang="en-US" dirty="0" smtClean="0"/>
              <a:t>Be able to name the tools the Fed uses to control the size of the US money supply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9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Interest rate that the Fed charges on loans to commercial banks</a:t>
            </a:r>
          </a:p>
          <a:p>
            <a:endParaRPr lang="en-US" dirty="0"/>
          </a:p>
          <a:p>
            <a:r>
              <a:rPr lang="en-US" dirty="0" smtClean="0"/>
              <a:t>If the rate is high…</a:t>
            </a:r>
          </a:p>
          <a:p>
            <a:pPr lvl="1"/>
            <a:r>
              <a:rPr lang="en-US" dirty="0" smtClean="0"/>
              <a:t>It will discourage monetary growth and lending</a:t>
            </a:r>
          </a:p>
          <a:p>
            <a:r>
              <a:rPr lang="en-US" dirty="0" smtClean="0"/>
              <a:t>If the rate is low…	</a:t>
            </a:r>
          </a:p>
          <a:p>
            <a:pPr lvl="1"/>
            <a:r>
              <a:rPr lang="en-US" dirty="0" smtClean="0"/>
              <a:t>It will encourage monetary growth and lending</a:t>
            </a:r>
          </a:p>
          <a:p>
            <a:pPr lvl="1"/>
            <a:r>
              <a:rPr lang="en-US" dirty="0" smtClean="0"/>
              <a:t>When rates are low, many banks may borrow to help increase their lending power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Discount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332" name="Picture 4" descr="405_GMH_ETT_8747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" y="721994"/>
            <a:ext cx="9166909" cy="613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7333" name="Picture 5" descr="FIG 15-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329238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570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24272"/>
          </a:xfrm>
        </p:spPr>
        <p:txBody>
          <a:bodyPr>
            <a:normAutofit/>
          </a:bodyPr>
          <a:lstStyle/>
          <a:p>
            <a:r>
              <a:rPr lang="en-US" i="1" dirty="0" smtClean="0"/>
              <a:t>Buying &amp; selling of United States securities by the fed to affect the money supply</a:t>
            </a:r>
          </a:p>
          <a:p>
            <a:pPr lvl="1"/>
            <a:r>
              <a:rPr lang="en-US" dirty="0" smtClean="0"/>
              <a:t>Federal Securities would include</a:t>
            </a:r>
          </a:p>
          <a:p>
            <a:pPr lvl="2"/>
            <a:r>
              <a:rPr lang="en-US" dirty="0" smtClean="0"/>
              <a:t>Treasury Bills, Notes, &amp; Bonds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Fed controls the money supply </a:t>
            </a:r>
            <a:r>
              <a:rPr lang="en-US" dirty="0" smtClean="0"/>
              <a:t>primarily through this action</a:t>
            </a:r>
          </a:p>
          <a:p>
            <a:r>
              <a:rPr lang="en-US" altLang="en-US" dirty="0" smtClean="0"/>
              <a:t>When the Fed buys securities…</a:t>
            </a:r>
          </a:p>
          <a:p>
            <a:pPr lvl="1"/>
            <a:r>
              <a:rPr lang="en-US" altLang="en-US" dirty="0" smtClean="0"/>
              <a:t>It increases the bank’s reserves</a:t>
            </a:r>
          </a:p>
          <a:p>
            <a:pPr lvl="2"/>
            <a:r>
              <a:rPr lang="en-US" altLang="en-US" dirty="0" smtClean="0"/>
              <a:t>Which increases the money supply</a:t>
            </a:r>
          </a:p>
          <a:p>
            <a:pPr lvl="2"/>
            <a:endParaRPr lang="en-US" altLang="en-US" dirty="0"/>
          </a:p>
          <a:p>
            <a:pPr lvl="3"/>
            <a:r>
              <a:rPr lang="en-US" altLang="en-US" dirty="0" smtClean="0"/>
              <a:t>The opposite would be true when the Fed sells securities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Open-Market Operations </a:t>
            </a:r>
          </a:p>
        </p:txBody>
      </p:sp>
    </p:spTree>
    <p:extLst>
      <p:ext uri="{BB962C8B-B14F-4D97-AF65-F5344CB8AC3E}">
        <p14:creationId xmlns:p14="http://schemas.microsoft.com/office/powerpoint/2010/main" val="16694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matter what tools the fed uses to affect the monetary supply</a:t>
            </a:r>
          </a:p>
          <a:p>
            <a:pPr lvl="1"/>
            <a:r>
              <a:rPr lang="en-US" dirty="0" smtClean="0"/>
              <a:t>Results will be delayed</a:t>
            </a:r>
          </a:p>
          <a:p>
            <a:pPr lvl="1"/>
            <a:r>
              <a:rPr lang="en-US" dirty="0" smtClean="0"/>
              <a:t>Months may pass before the full effects are seen in the economy</a:t>
            </a:r>
          </a:p>
          <a:p>
            <a:pPr lvl="1"/>
            <a:endParaRPr lang="en-US" dirty="0"/>
          </a:p>
          <a:p>
            <a:r>
              <a:rPr lang="en-US" dirty="0" smtClean="0"/>
              <a:t>Criticisms of the Fed</a:t>
            </a:r>
          </a:p>
          <a:p>
            <a:pPr lvl="1"/>
            <a:r>
              <a:rPr lang="en-US" dirty="0" smtClean="0"/>
              <a:t>Some believe…</a:t>
            </a:r>
          </a:p>
          <a:p>
            <a:pPr lvl="2"/>
            <a:r>
              <a:rPr lang="en-US" dirty="0" smtClean="0"/>
              <a:t>The money supply should be increased at the same level each year</a:t>
            </a:r>
          </a:p>
          <a:p>
            <a:pPr lvl="2"/>
            <a:r>
              <a:rPr lang="en-US" dirty="0" smtClean="0"/>
              <a:t>The Fed should not engage in monetary policy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Open-Market Operations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759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476" name="Picture 4" descr="392_GMH_ETT_8747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1" y="1524000"/>
            <a:ext cx="9071191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3477" name="Picture 5" descr="FIG 15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9425"/>
            <a:ext cx="572293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966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90872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000000"/>
                </a:solidFill>
                <a:cs typeface="Arial" charset="0"/>
              </a:rPr>
              <a:t>The Federal Reserve System, 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a.k.a. the Fed is a system/network of </a:t>
            </a:r>
            <a:r>
              <a:rPr lang="en-US" altLang="en-US" dirty="0">
                <a:solidFill>
                  <a:srgbClr val="000000"/>
                </a:solidFill>
                <a:cs typeface="Arial" charset="0"/>
              </a:rPr>
              <a:t>banks </a:t>
            </a:r>
            <a:endParaRPr lang="en-US" altLang="en-US" dirty="0" smtClean="0">
              <a:solidFill>
                <a:srgbClr val="000000"/>
              </a:solidFill>
              <a:cs typeface="Arial" charset="0"/>
            </a:endParaRP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Power is shared; not centralized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Responsible </a:t>
            </a:r>
            <a:r>
              <a:rPr lang="en-US" altLang="en-US" dirty="0">
                <a:solidFill>
                  <a:srgbClr val="000000"/>
                </a:solidFill>
                <a:cs typeface="Arial" charset="0"/>
              </a:rPr>
              <a:t>for 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monetary policy in </a:t>
            </a:r>
            <a:r>
              <a:rPr lang="en-US" altLang="en-US" dirty="0">
                <a:solidFill>
                  <a:srgbClr val="000000"/>
                </a:solidFill>
                <a:cs typeface="Arial" charset="0"/>
              </a:rPr>
              <a:t>the United 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States</a:t>
            </a:r>
          </a:p>
          <a:p>
            <a:endParaRPr lang="en-US" altLang="en-US" dirty="0">
              <a:solidFill>
                <a:srgbClr val="000000"/>
              </a:solidFill>
              <a:cs typeface="Arial" charset="0"/>
            </a:endParaRPr>
          </a:p>
          <a:p>
            <a:r>
              <a:rPr lang="en-US" altLang="en-US" b="1" dirty="0" smtClean="0">
                <a:solidFill>
                  <a:srgbClr val="000000"/>
                </a:solidFill>
                <a:cs typeface="Arial" charset="0"/>
              </a:rPr>
              <a:t>MONETARY POLICY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 - </a:t>
            </a:r>
            <a:r>
              <a:rPr lang="en-US" altLang="en-US" dirty="0">
                <a:solidFill>
                  <a:srgbClr val="000000"/>
                </a:solidFill>
              </a:rPr>
              <a:t>involves changing the rate of growth of the supply of money in </a:t>
            </a:r>
            <a:r>
              <a:rPr lang="en-US" altLang="en-US" dirty="0" smtClean="0">
                <a:solidFill>
                  <a:srgbClr val="000000"/>
                </a:solidFill>
              </a:rPr>
              <a:t>circulation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Directly affects </a:t>
            </a:r>
            <a:r>
              <a:rPr lang="en-US" altLang="en-US" dirty="0">
                <a:solidFill>
                  <a:srgbClr val="000000"/>
                </a:solidFill>
              </a:rPr>
              <a:t>the cost and availability of </a:t>
            </a:r>
            <a:r>
              <a:rPr lang="en-US" altLang="en-US" dirty="0" smtClean="0">
                <a:solidFill>
                  <a:srgbClr val="000000"/>
                </a:solidFill>
              </a:rPr>
              <a:t>credit</a:t>
            </a:r>
          </a:p>
          <a:p>
            <a:pPr lvl="2"/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Thus affecting business activity in the economy</a:t>
            </a:r>
          </a:p>
          <a:p>
            <a:pPr lvl="1"/>
            <a:endParaRPr lang="en-US" altLang="en-US" dirty="0">
              <a:solidFill>
                <a:srgbClr val="000000"/>
              </a:solidFill>
              <a:cs typeface="Arial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Organization of the Federal Reserve System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24272"/>
          </a:xfrm>
        </p:spPr>
        <p:txBody>
          <a:bodyPr>
            <a:normAutofit/>
          </a:bodyPr>
          <a:lstStyle/>
          <a:p>
            <a:r>
              <a:rPr lang="en-US" b="1" dirty="0"/>
              <a:t>The Board of </a:t>
            </a:r>
            <a:r>
              <a:rPr lang="en-US" b="1" dirty="0" smtClean="0"/>
              <a:t>Governors</a:t>
            </a:r>
            <a:endParaRPr lang="en-US" dirty="0"/>
          </a:p>
          <a:p>
            <a:pPr lvl="1"/>
            <a:r>
              <a:rPr lang="en-US" dirty="0" smtClean="0"/>
              <a:t>Consisting </a:t>
            </a:r>
            <a:r>
              <a:rPr lang="en-US" dirty="0"/>
              <a:t>of 7 full-time </a:t>
            </a:r>
            <a:r>
              <a:rPr lang="en-US" dirty="0" smtClean="0"/>
              <a:t>members</a:t>
            </a:r>
          </a:p>
          <a:p>
            <a:pPr lvl="2"/>
            <a:r>
              <a:rPr lang="en-US" dirty="0" smtClean="0"/>
              <a:t>Each member serves for 14 years</a:t>
            </a:r>
          </a:p>
          <a:p>
            <a:pPr lvl="2"/>
            <a:r>
              <a:rPr lang="en-US" dirty="0" smtClean="0"/>
              <a:t>Appointed </a:t>
            </a:r>
            <a:r>
              <a:rPr lang="en-US" dirty="0"/>
              <a:t>by the </a:t>
            </a:r>
            <a:r>
              <a:rPr lang="en-US" dirty="0" smtClean="0"/>
              <a:t>president</a:t>
            </a:r>
          </a:p>
          <a:p>
            <a:pPr lvl="3"/>
            <a:r>
              <a:rPr lang="en-US" dirty="0" smtClean="0"/>
              <a:t>Cannot be reappointed</a:t>
            </a:r>
          </a:p>
          <a:p>
            <a:pPr lvl="1"/>
            <a:r>
              <a:rPr lang="en-US" dirty="0" smtClean="0"/>
              <a:t>Decisions are not subject to the approval of the president or congress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irects </a:t>
            </a:r>
            <a:r>
              <a:rPr lang="en-US" dirty="0"/>
              <a:t>the operation of the </a:t>
            </a:r>
            <a:r>
              <a:rPr lang="en-US" dirty="0" smtClean="0"/>
              <a:t>Fed</a:t>
            </a:r>
          </a:p>
          <a:p>
            <a:pPr lvl="1"/>
            <a:r>
              <a:rPr lang="en-US" dirty="0" smtClean="0"/>
              <a:t>Assisted </a:t>
            </a:r>
            <a:r>
              <a:rPr lang="en-US" dirty="0"/>
              <a:t>by the Federal Advisory Council (</a:t>
            </a:r>
            <a:r>
              <a:rPr lang="en-US" dirty="0" smtClean="0"/>
              <a:t>FAC)</a:t>
            </a:r>
          </a:p>
          <a:p>
            <a:pPr lvl="2"/>
            <a:r>
              <a:rPr lang="en-US" dirty="0" smtClean="0"/>
              <a:t>12 </a:t>
            </a:r>
            <a:r>
              <a:rPr lang="en-US" dirty="0"/>
              <a:t>members elected by the directors of each Federal Reserve district </a:t>
            </a:r>
            <a:r>
              <a:rPr lang="en-US" dirty="0" smtClean="0"/>
              <a:t>bank</a:t>
            </a:r>
          </a:p>
          <a:p>
            <a:pPr lvl="2"/>
            <a:r>
              <a:rPr lang="en-US" dirty="0" smtClean="0"/>
              <a:t>Meet at least 4 times each year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Organization of the Federal Reserve System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757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Consists of 12 voting members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Each member comes from a different Reserve District</a:t>
            </a:r>
          </a:p>
          <a:p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Meets </a:t>
            </a:r>
            <a:r>
              <a:rPr lang="en-US" altLang="en-US" dirty="0">
                <a:solidFill>
                  <a:srgbClr val="000000"/>
                </a:solidFill>
                <a:cs typeface="Arial" charset="0"/>
              </a:rPr>
              <a:t>8 times a 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year</a:t>
            </a:r>
          </a:p>
          <a:p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Decides </a:t>
            </a:r>
            <a:r>
              <a:rPr lang="en-US" altLang="en-US" dirty="0">
                <a:solidFill>
                  <a:srgbClr val="000000"/>
                </a:solidFill>
                <a:cs typeface="Arial" charset="0"/>
              </a:rPr>
              <a:t>the course of action 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to </a:t>
            </a:r>
            <a:r>
              <a:rPr lang="en-US" altLang="en-US" dirty="0">
                <a:solidFill>
                  <a:srgbClr val="000000"/>
                </a:solidFill>
                <a:cs typeface="Arial" charset="0"/>
              </a:rPr>
              <a:t>control the money 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supply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Decides whether to raise or lower interest rates</a:t>
            </a:r>
          </a:p>
          <a:p>
            <a:pPr lvl="2"/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Rate changes affect the whole financial world</a:t>
            </a:r>
          </a:p>
          <a:p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Implements the monetary policy of the Federal Reserve</a:t>
            </a:r>
            <a:endParaRPr lang="en-US" altLang="en-US" dirty="0">
              <a:solidFill>
                <a:srgbClr val="000000"/>
              </a:solidFill>
              <a:cs typeface="Arial" charset="0"/>
            </a:endParaRPr>
          </a:p>
          <a:p>
            <a:endParaRPr lang="en-US" altLang="en-US" dirty="0">
              <a:solidFill>
                <a:srgbClr val="000000"/>
              </a:solidFill>
              <a:cs typeface="Arial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Federal Open Market Committee (FOMC)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78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15" name="Picture 19" descr="394_GMH_ETT_8747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4798"/>
            <a:ext cx="9144000" cy="583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16" name="Picture 20" descr="FIG 15-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224588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645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12 Federal Reserve Districts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25 Federal Reserve Branch Banks</a:t>
            </a:r>
          </a:p>
          <a:p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Each District is set-up as a corporation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Owned by its member banks</a:t>
            </a:r>
          </a:p>
          <a:p>
            <a:r>
              <a:rPr lang="en-US" dirty="0" smtClean="0">
                <a:solidFill>
                  <a:srgbClr val="000000"/>
                </a:solidFill>
                <a:cs typeface="Arial" charset="0"/>
              </a:rPr>
              <a:t>All National Banks are required to be members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cs typeface="Arial" charset="0"/>
              </a:rPr>
              <a:t>Members receive dividends on their stock in the Fed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cs typeface="Arial" charset="0"/>
              </a:rPr>
              <a:t>Allowed to vote for 6 of the 9 District Board Members</a:t>
            </a:r>
          </a:p>
          <a:p>
            <a:r>
              <a:rPr lang="en-US" dirty="0" smtClean="0">
                <a:solidFill>
                  <a:srgbClr val="000000"/>
                </a:solidFill>
                <a:cs typeface="Arial" charset="0"/>
              </a:rPr>
              <a:t>State-chartered banks may join if they choose</a:t>
            </a:r>
          </a:p>
          <a:p>
            <a:r>
              <a:rPr lang="en-US" dirty="0" smtClean="0">
                <a:solidFill>
                  <a:srgbClr val="000000"/>
                </a:solidFill>
                <a:cs typeface="Arial" charset="0"/>
              </a:rPr>
              <a:t>Banks are required to keep a percentage of their total deposits in their district bank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Federal Reserve Districts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60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96_GMH_ETT_8747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96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2199</TotalTime>
  <Words>1323</Words>
  <Application>Microsoft Office PowerPoint</Application>
  <PresentationFormat>On-screen Show (4:3)</PresentationFormat>
  <Paragraphs>217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Chapter 15</vt:lpstr>
      <vt:lpstr>Chapter Objectives</vt:lpstr>
      <vt:lpstr>PowerPoint Presentation</vt:lpstr>
      <vt:lpstr>Organization of the Federal Reserve System </vt:lpstr>
      <vt:lpstr>Organization of the Federal Reserve System </vt:lpstr>
      <vt:lpstr>The Federal Open Market Committee (FOMC)</vt:lpstr>
      <vt:lpstr>PowerPoint Presentation</vt:lpstr>
      <vt:lpstr>Federal Reserve Districts</vt:lpstr>
      <vt:lpstr>PowerPoint Presentation</vt:lpstr>
      <vt:lpstr>Functions of the Fed</vt:lpstr>
      <vt:lpstr>Functions of the Fed, cont’d</vt:lpstr>
      <vt:lpstr>PowerPoint Presentation</vt:lpstr>
      <vt:lpstr>Loose and Tight Money Policies </vt:lpstr>
      <vt:lpstr>PowerPoint Presentation</vt:lpstr>
      <vt:lpstr>Fractional Reserve Banking </vt:lpstr>
      <vt:lpstr>PowerPoint Presentation</vt:lpstr>
      <vt:lpstr>Changing Reserve Requirements </vt:lpstr>
      <vt:lpstr>PowerPoint Presentation</vt:lpstr>
      <vt:lpstr>Changing the Discount Rate </vt:lpstr>
      <vt:lpstr>Discount Rate</vt:lpstr>
      <vt:lpstr>PowerPoint Presentation</vt:lpstr>
      <vt:lpstr>Open-Market Operations </vt:lpstr>
      <vt:lpstr>Open-Market Operations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</dc:title>
  <dc:creator>Levi Loofe</dc:creator>
  <cp:lastModifiedBy>Joshua Hinrichs</cp:lastModifiedBy>
  <cp:revision>72</cp:revision>
  <cp:lastPrinted>2013-09-26T14:35:23Z</cp:lastPrinted>
  <dcterms:created xsi:type="dcterms:W3CDTF">2013-09-16T06:28:01Z</dcterms:created>
  <dcterms:modified xsi:type="dcterms:W3CDTF">2015-05-01T15:35:35Z</dcterms:modified>
</cp:coreProperties>
</file>