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3" r:id="rId5"/>
    <p:sldId id="268" r:id="rId6"/>
    <p:sldId id="270" r:id="rId7"/>
    <p:sldId id="274" r:id="rId8"/>
    <p:sldId id="275" r:id="rId9"/>
    <p:sldId id="276" r:id="rId10"/>
    <p:sldId id="277" r:id="rId11"/>
    <p:sldId id="278" r:id="rId12"/>
    <p:sldId id="262" r:id="rId13"/>
    <p:sldId id="264" r:id="rId14"/>
    <p:sldId id="282" r:id="rId15"/>
    <p:sldId id="272" r:id="rId16"/>
    <p:sldId id="279" r:id="rId17"/>
    <p:sldId id="280" r:id="rId18"/>
    <p:sldId id="283" r:id="rId19"/>
    <p:sldId id="284" r:id="rId20"/>
    <p:sldId id="285" r:id="rId21"/>
    <p:sldId id="281" r:id="rId22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39" autoAdjust="0"/>
  </p:normalViewPr>
  <p:slideViewPr>
    <p:cSldViewPr>
      <p:cViewPr varScale="1">
        <p:scale>
          <a:sx n="49" d="100"/>
          <a:sy n="49" d="100"/>
        </p:scale>
        <p:origin x="146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0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02BDB-9E38-4D7A-BA12-3E1F818A581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987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6670987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2B9BE-72B1-42AE-8EE3-F74A97F0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9AD2F4-8C4B-4AD5-B669-A60D937930A2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129B65F-4423-4E97-BD0C-9440BA12E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3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AD18C-F512-48E4-AF55-839928ACFDEA}" type="slidenum">
              <a:rPr lang="en-US"/>
              <a:pPr/>
              <a:t>10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374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732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A6323-778D-4477-9B5C-A340D948424D}" type="slidenum">
              <a:rPr lang="en-US"/>
              <a:pPr/>
              <a:t>11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375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91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376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Banking changed greatly in the late 1970s with the computer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Electronic funds transfer (EFT) has increased speed and efficiency of banking</a:t>
            </a:r>
          </a:p>
          <a:p>
            <a:pPr marL="628650" lvl="1" indent="-171450">
              <a:buFontTx/>
              <a:buChar char="-"/>
            </a:pPr>
            <a:r>
              <a:rPr lang="en-US" b="0" dirty="0" smtClean="0"/>
              <a:t>EFTs have some drawbacks</a:t>
            </a:r>
            <a:r>
              <a:rPr lang="en-US" b="0" baseline="0" dirty="0" smtClean="0"/>
              <a:t> and possible security concerns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 smtClean="0"/>
              <a:t>Addressed by the Electronic Funds Transfer Act of 1978</a:t>
            </a:r>
          </a:p>
          <a:p>
            <a:pPr marL="1085850" lvl="2" indent="-171450">
              <a:buFontTx/>
              <a:buChar char="-"/>
            </a:pPr>
            <a:r>
              <a:rPr lang="en-US" b="0" baseline="0" dirty="0" smtClean="0"/>
              <a:t>EFT customers are responsible for only $50 in losses when someone steals or illegally uses their ATM cards, if they report the cards missing within 2 days</a:t>
            </a:r>
          </a:p>
          <a:p>
            <a:pPr marL="1543050" lvl="3" indent="-171450">
              <a:buFontTx/>
              <a:buChar char="-"/>
            </a:pPr>
            <a:r>
              <a:rPr lang="en-US" b="0" baseline="0" dirty="0" smtClean="0"/>
              <a:t>If you wait more than 2 days they could be responsible for as much as $500</a:t>
            </a:r>
          </a:p>
          <a:p>
            <a:pPr marL="1085850" lvl="2" indent="-171450">
              <a:buFontTx/>
              <a:buChar char="-"/>
            </a:pPr>
            <a:r>
              <a:rPr lang="en-US" b="0" baseline="0" dirty="0" smtClean="0"/>
              <a:t>Also protected against computer mistakes</a:t>
            </a:r>
            <a:endParaRPr lang="en-US" b="0" dirty="0" smtClean="0"/>
          </a:p>
          <a:p>
            <a:pPr marL="171450" indent="-171450">
              <a:buFontTx/>
              <a:buChar char="-"/>
            </a:pPr>
            <a:r>
              <a:rPr lang="en-US" b="0" dirty="0" smtClean="0"/>
              <a:t>Most common feature of EFT is the automated teller machines (ATMs)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The internet allows people to do their banking from home</a:t>
            </a:r>
          </a:p>
          <a:p>
            <a:pPr marL="171450" indent="-171450">
              <a:buFontTx/>
              <a:buChar char="-"/>
            </a:pPr>
            <a:endParaRPr lang="en-US" b="0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5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 THREE</a:t>
            </a:r>
          </a:p>
          <a:p>
            <a:r>
              <a:rPr lang="en-US" b="1" dirty="0" smtClean="0"/>
              <a:t>378</a:t>
            </a:r>
          </a:p>
          <a:p>
            <a:endParaRPr lang="en-US" b="1" dirty="0" smtClean="0"/>
          </a:p>
          <a:p>
            <a:r>
              <a:rPr lang="en-US" b="0" u="sng" dirty="0" smtClean="0"/>
              <a:t>Check</a:t>
            </a:r>
            <a:r>
              <a:rPr lang="en-US" b="0" u="sng" baseline="0" dirty="0" smtClean="0"/>
              <a:t> out the “Issues in the News”</a:t>
            </a:r>
          </a:p>
          <a:p>
            <a:r>
              <a:rPr lang="en-US" b="0" baseline="0" dirty="0" smtClean="0"/>
              <a:t>Questions…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How does redesigning the currency help? Can’t they still counterfeit the old design?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 smtClean="0"/>
              <a:t>If they are counterfeiting it in other countries people tend to want the newest stuff, not the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5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379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Money today has several features to help prevent counterfeiting:</a:t>
            </a:r>
          </a:p>
          <a:p>
            <a:r>
              <a:rPr lang="en-US" b="1" dirty="0" smtClean="0"/>
              <a:t>Can</a:t>
            </a:r>
            <a:r>
              <a:rPr lang="en-US" b="1" baseline="0" dirty="0" smtClean="0"/>
              <a:t> you name any of them?</a:t>
            </a: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Multicolored printing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Embedded devices such as strips, micro-printing, and color changing ink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49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380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Brokerage houses (Investment</a:t>
            </a:r>
            <a:r>
              <a:rPr lang="en-US" b="0" baseline="0" dirty="0" smtClean="0"/>
              <a:t> firms where you can buy stocks, bonds, mutual funds) also have started offering checking account equivalents to their customers.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3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46CA3-3699-46ED-9796-018E6DB310B6}" type="slidenum">
              <a:rPr lang="en-US"/>
              <a:pPr/>
              <a:t>16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380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4747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C9912-C817-413E-98F7-669392F1BC4D}" type="slidenum">
              <a:rPr lang="en-US"/>
              <a:pPr/>
              <a:t>17</a:t>
            </a:fld>
            <a:endParaRPr lang="en-US"/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381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5714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381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9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382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1" dirty="0" smtClean="0"/>
              <a:t>Ask students what LIQUIDITY</a:t>
            </a:r>
            <a:r>
              <a:rPr lang="en-US" b="1" baseline="0" dirty="0" smtClean="0"/>
              <a:t> MEANS</a:t>
            </a:r>
            <a:endParaRPr lang="en-US" b="0" baseline="0" dirty="0" smtClean="0"/>
          </a:p>
          <a:p>
            <a:r>
              <a:rPr lang="en-US" b="0" baseline="0" dirty="0" smtClean="0"/>
              <a:t>-ENTER-</a:t>
            </a:r>
          </a:p>
          <a:p>
            <a:endParaRPr lang="en-US" b="0" baseline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6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Money as you</a:t>
            </a:r>
            <a:r>
              <a:rPr lang="en-US" b="0" baseline="0" dirty="0" smtClean="0"/>
              <a:t> know it is vastly different from some of it’s earlier forms.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Some of the “currencies” that have been used in the past include…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Shells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Gold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Sheep 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Rocks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Wampum (beads made from shells)</a:t>
            </a:r>
          </a:p>
          <a:p>
            <a:pPr marL="0" indent="0">
              <a:buFontTx/>
              <a:buNone/>
            </a:pPr>
            <a:endParaRPr lang="en-US" b="0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In this unit you will learn a little bit about what makes our current currency work!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89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383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Economist use both narrow and broad definitions of the money supply to measure the amount of money in circulation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Have students complete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6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71A8D-08A1-4AFD-88D7-A768EA5DC074}" type="slidenum">
              <a:rPr lang="en-US"/>
              <a:pPr/>
              <a:t>21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9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 smtClean="0"/>
              <a:t>SECTION ONE</a:t>
            </a:r>
          </a:p>
          <a:p>
            <a:pPr defTabSz="933237">
              <a:defRPr/>
            </a:pPr>
            <a:r>
              <a:rPr lang="en-US" b="1" dirty="0" smtClean="0"/>
              <a:t>368</a:t>
            </a:r>
          </a:p>
          <a:p>
            <a:pPr defTabSz="933237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u="none" dirty="0" smtClean="0"/>
              <a:t>368</a:t>
            </a:r>
          </a:p>
          <a:p>
            <a:pPr defTabSz="933237">
              <a:defRPr/>
            </a:pPr>
            <a:endParaRPr lang="en-US" b="1" u="sng" dirty="0" smtClean="0"/>
          </a:p>
          <a:p>
            <a:pPr defTabSz="933237">
              <a:defRPr/>
            </a:pPr>
            <a:r>
              <a:rPr lang="en-US" b="1" u="sng" dirty="0" smtClean="0"/>
              <a:t>Medium of Exchange</a:t>
            </a:r>
            <a:endParaRPr lang="en-US" b="0" u="sng" dirty="0" smtClean="0"/>
          </a:p>
          <a:p>
            <a:pPr defTabSz="933237">
              <a:defRPr/>
            </a:pPr>
            <a:r>
              <a:rPr lang="en-US" altLang="en-US" i="1" dirty="0" smtClean="0">
                <a:solidFill>
                  <a:srgbClr val="0868B2"/>
                </a:solidFill>
                <a:cs typeface="Arial" charset="0"/>
              </a:rPr>
              <a:t>Name some reasons that using money is more efficient than bartering</a:t>
            </a:r>
          </a:p>
          <a:p>
            <a:pPr marL="171450" indent="-171450" defTabSz="933237">
              <a:buFontTx/>
              <a:buChar char="-"/>
              <a:defRPr/>
            </a:pPr>
            <a:r>
              <a:rPr lang="en-US" altLang="en-US" dirty="0" smtClean="0">
                <a:solidFill>
                  <a:srgbClr val="0868B2"/>
                </a:solidFill>
                <a:cs typeface="Arial" charset="0"/>
              </a:rPr>
              <a:t>bartering requires each party to want exactly what the other person has to offer</a:t>
            </a:r>
          </a:p>
          <a:p>
            <a:pPr marL="171450" indent="-171450" defTabSz="933237">
              <a:buFontTx/>
              <a:buChar char="-"/>
              <a:defRPr/>
            </a:pPr>
            <a:endParaRPr lang="en-US" altLang="en-US" b="1" dirty="0" smtClean="0">
              <a:solidFill>
                <a:srgbClr val="0868B2"/>
              </a:solidFill>
            </a:endParaRPr>
          </a:p>
          <a:p>
            <a:pPr defTabSz="933237">
              <a:defRPr/>
            </a:pPr>
            <a:r>
              <a:rPr lang="en-US" altLang="en-US" b="1" u="sng" dirty="0" smtClean="0">
                <a:solidFill>
                  <a:srgbClr val="0868B2"/>
                </a:solidFill>
              </a:rPr>
              <a:t>Unit of Accounting</a:t>
            </a:r>
          </a:p>
          <a:p>
            <a:pPr defTabSz="933237">
              <a:defRPr/>
            </a:pPr>
            <a:r>
              <a:rPr lang="en-US" altLang="en-US" b="0" dirty="0" smtClean="0">
                <a:solidFill>
                  <a:srgbClr val="000000"/>
                </a:solidFill>
              </a:rPr>
              <a:t>Each</a:t>
            </a:r>
            <a:r>
              <a:rPr lang="en-US" altLang="en-US" b="0" baseline="0" dirty="0" smtClean="0">
                <a:solidFill>
                  <a:srgbClr val="000000"/>
                </a:solidFill>
              </a:rPr>
              <a:t> country uses its own basic unit to measure the value of goods</a:t>
            </a:r>
          </a:p>
          <a:p>
            <a:pPr marL="171450" indent="-171450" defTabSz="933237">
              <a:buFontTx/>
              <a:buChar char="-"/>
              <a:defRPr/>
            </a:pPr>
            <a:r>
              <a:rPr lang="en-US" altLang="en-US" b="0" baseline="0" dirty="0" smtClean="0">
                <a:solidFill>
                  <a:srgbClr val="000000"/>
                </a:solidFill>
              </a:rPr>
              <a:t>The US uses the Dollar</a:t>
            </a:r>
          </a:p>
          <a:p>
            <a:pPr marL="171450" indent="-171450" defTabSz="933237">
              <a:buFontTx/>
              <a:buChar char="-"/>
              <a:defRPr/>
            </a:pPr>
            <a:r>
              <a:rPr lang="en-US" altLang="en-US" b="0" baseline="0" dirty="0" smtClean="0">
                <a:solidFill>
                  <a:srgbClr val="000000"/>
                </a:solidFill>
              </a:rPr>
              <a:t>Britain uses the Pound</a:t>
            </a:r>
          </a:p>
          <a:p>
            <a:pPr marL="171450" indent="-171450" defTabSz="933237">
              <a:buFontTx/>
              <a:buChar char="-"/>
              <a:defRPr/>
            </a:pPr>
            <a:r>
              <a:rPr lang="en-US" altLang="en-US" b="0" baseline="0" dirty="0" smtClean="0">
                <a:solidFill>
                  <a:srgbClr val="000000"/>
                </a:solidFill>
              </a:rPr>
              <a:t>Japan uses the Yen</a:t>
            </a:r>
          </a:p>
          <a:p>
            <a:pPr marL="171450" indent="-171450" defTabSz="933237">
              <a:buFontTx/>
              <a:buChar char="-"/>
              <a:defRPr/>
            </a:pPr>
            <a:r>
              <a:rPr lang="en-US" altLang="en-US" b="0" baseline="0" dirty="0" smtClean="0">
                <a:solidFill>
                  <a:srgbClr val="000000"/>
                </a:solidFill>
              </a:rPr>
              <a:t>Europe uses the Euro</a:t>
            </a:r>
            <a:endParaRPr lang="en-US" altLang="en-US" b="0" dirty="0" smtClean="0">
              <a:solidFill>
                <a:srgbClr val="000000"/>
              </a:solidFill>
            </a:endParaRPr>
          </a:p>
          <a:p>
            <a:pPr defTabSz="933237">
              <a:defRPr/>
            </a:pPr>
            <a:r>
              <a:rPr lang="en-US" altLang="en-US" dirty="0" smtClean="0">
                <a:solidFill>
                  <a:srgbClr val="0868B2"/>
                </a:solidFill>
                <a:cs typeface="Arial" charset="0"/>
              </a:rPr>
              <a:t>	</a:t>
            </a:r>
          </a:p>
          <a:p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dirty="0" smtClean="0">
                <a:solidFill>
                  <a:srgbClr val="0868B2"/>
                </a:solidFill>
              </a:rPr>
              <a:t>Store of Value</a:t>
            </a:r>
            <a:endParaRPr lang="en-US" altLang="en-US" b="0" u="sng" dirty="0" smtClean="0">
              <a:solidFill>
                <a:srgbClr val="0868B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the barter idea of getting paid in tacos to help explain the value of money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Tacos get cold and old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Money does not; holds its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are 6 characteristics that are essential to MODERN DAY CURRENCY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370</a:t>
            </a:r>
          </a:p>
          <a:p>
            <a:endParaRPr lang="en-US" dirty="0" smtClean="0"/>
          </a:p>
          <a:p>
            <a:r>
              <a:rPr lang="en-US" dirty="0" smtClean="0"/>
              <a:t>Compare paper money to cattle, what are the advantages for each characteristic?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1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0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371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 TWO</a:t>
            </a:r>
            <a:endParaRPr lang="en-US" b="0" dirty="0" smtClean="0"/>
          </a:p>
          <a:p>
            <a:r>
              <a:rPr lang="en-US" b="1" dirty="0" smtClean="0"/>
              <a:t>374</a:t>
            </a:r>
          </a:p>
          <a:p>
            <a:pPr defTabSz="933237">
              <a:defRPr/>
            </a:pPr>
            <a:endParaRPr lang="en-US" altLang="en-US" dirty="0" smtClean="0">
              <a:solidFill>
                <a:srgbClr val="0868B2"/>
              </a:solidFill>
              <a:cs typeface="Arial" charset="0"/>
            </a:endParaRPr>
          </a:p>
          <a:p>
            <a:pPr defTabSz="933237">
              <a:defRPr/>
            </a:pPr>
            <a:r>
              <a:rPr lang="en-US" altLang="en-US" b="1" dirty="0" smtClean="0">
                <a:solidFill>
                  <a:srgbClr val="0868B2"/>
                </a:solidFill>
                <a:cs typeface="Arial" charset="0"/>
              </a:rPr>
              <a:t>ABSOLUTELY</a:t>
            </a:r>
            <a:r>
              <a:rPr lang="en-US" altLang="en-US" b="1" baseline="0" dirty="0" smtClean="0">
                <a:solidFill>
                  <a:srgbClr val="0868B2"/>
                </a:solidFill>
                <a:cs typeface="Arial" charset="0"/>
              </a:rPr>
              <a:t> MUST HAVE THEM READ THE “</a:t>
            </a:r>
            <a:r>
              <a:rPr lang="en-US" altLang="en-US" b="1" baseline="0" dirty="0" err="1" smtClean="0">
                <a:solidFill>
                  <a:srgbClr val="0868B2"/>
                </a:solidFill>
                <a:cs typeface="Arial" charset="0"/>
              </a:rPr>
              <a:t>PrPDICTS</a:t>
            </a:r>
            <a:r>
              <a:rPr lang="en-US" altLang="en-US" b="1" baseline="0" dirty="0" smtClean="0">
                <a:solidFill>
                  <a:srgbClr val="0868B2"/>
                </a:solidFill>
                <a:cs typeface="Arial" charset="0"/>
              </a:rPr>
              <a:t> In </a:t>
            </a:r>
            <a:r>
              <a:rPr lang="en-US" altLang="en-US" b="1" baseline="0" dirty="0" err="1" smtClean="0">
                <a:solidFill>
                  <a:srgbClr val="0868B2"/>
                </a:solidFill>
                <a:cs typeface="Arial" charset="0"/>
              </a:rPr>
              <a:t>ThE</a:t>
            </a:r>
            <a:r>
              <a:rPr lang="en-US" altLang="en-US" b="1" baseline="0" dirty="0" smtClean="0">
                <a:solidFill>
                  <a:srgbClr val="0868B2"/>
                </a:solidFill>
                <a:cs typeface="Arial" charset="0"/>
              </a:rPr>
              <a:t> </a:t>
            </a:r>
            <a:r>
              <a:rPr lang="en-US" altLang="en-US" b="1" baseline="0" dirty="0" err="1" smtClean="0">
                <a:solidFill>
                  <a:srgbClr val="0868B2"/>
                </a:solidFill>
                <a:cs typeface="Arial" charset="0"/>
              </a:rPr>
              <a:t>NeWS</a:t>
            </a:r>
            <a:r>
              <a:rPr lang="en-US" altLang="en-US" b="1" baseline="0" dirty="0" smtClean="0">
                <a:solidFill>
                  <a:srgbClr val="0868B2"/>
                </a:solidFill>
                <a:cs typeface="Arial" charset="0"/>
              </a:rPr>
              <a:t>”!!! (373)</a:t>
            </a:r>
          </a:p>
          <a:p>
            <a:pPr defTabSz="933237">
              <a:defRPr/>
            </a:pPr>
            <a:endParaRPr lang="en-US" altLang="en-US" b="1" baseline="0" dirty="0" smtClean="0">
              <a:solidFill>
                <a:srgbClr val="0868B2"/>
              </a:solidFill>
              <a:cs typeface="Arial" charset="0"/>
            </a:endParaRPr>
          </a:p>
          <a:p>
            <a:pPr defTabSz="933237">
              <a:defRPr/>
            </a:pPr>
            <a:endParaRPr lang="en-US" altLang="en-US" b="1" dirty="0" smtClean="0">
              <a:solidFill>
                <a:srgbClr val="0868B2"/>
              </a:solidFill>
              <a:cs typeface="Arial" charset="0"/>
            </a:endParaRPr>
          </a:p>
          <a:p>
            <a:pPr defTabSz="933237">
              <a:defRPr/>
            </a:pPr>
            <a:r>
              <a:rPr lang="en-US" altLang="en-US" dirty="0" smtClean="0">
                <a:solidFill>
                  <a:srgbClr val="0868B2"/>
                </a:solidFill>
                <a:cs typeface="Arial" charset="0"/>
              </a:rPr>
              <a:t>Can you explain a change that you view as important in our nation’s monetary history?</a:t>
            </a:r>
          </a:p>
          <a:p>
            <a:pPr defTabSz="933237">
              <a:defRPr/>
            </a:pPr>
            <a:r>
              <a:rPr lang="en-US" altLang="en-US" dirty="0" smtClean="0">
                <a:solidFill>
                  <a:srgbClr val="0868B2"/>
                </a:solidFill>
                <a:cs typeface="Arial" charset="0"/>
              </a:rPr>
              <a:t>	coins to paper</a:t>
            </a:r>
          </a:p>
          <a:p>
            <a:pPr defTabSz="933237">
              <a:defRPr/>
            </a:pPr>
            <a:r>
              <a:rPr lang="en-US" altLang="en-US" dirty="0" smtClean="0">
                <a:solidFill>
                  <a:srgbClr val="0868B2"/>
                </a:solidFill>
                <a:cs typeface="Arial" charset="0"/>
              </a:rPr>
              <a:t>	barter system to currency</a:t>
            </a:r>
          </a:p>
          <a:p>
            <a:pPr defTabSz="933237">
              <a:defRPr/>
            </a:pPr>
            <a:r>
              <a:rPr lang="en-US" altLang="en-US" dirty="0" smtClean="0">
                <a:solidFill>
                  <a:srgbClr val="0868B2"/>
                </a:solidFill>
                <a:cs typeface="Arial" charset="0"/>
              </a:rPr>
              <a:t>	debit cards</a:t>
            </a:r>
          </a:p>
          <a:p>
            <a:pPr defTabSz="933237">
              <a:defRPr/>
            </a:pPr>
            <a:r>
              <a:rPr lang="en-US" altLang="en-US" dirty="0" smtClean="0">
                <a:solidFill>
                  <a:srgbClr val="0868B2"/>
                </a:solidFill>
                <a:cs typeface="Arial" charset="0"/>
              </a:rPr>
              <a:t>	world trade center (demolished our dollar’s worth)</a:t>
            </a:r>
          </a:p>
          <a:p>
            <a:pPr defTabSz="933237">
              <a:defRPr/>
            </a:pPr>
            <a:r>
              <a:rPr lang="en-US" altLang="en-US" dirty="0" smtClean="0">
                <a:solidFill>
                  <a:srgbClr val="0868B2"/>
                </a:solidFill>
                <a:cs typeface="Arial" charset="0"/>
              </a:rPr>
              <a:t>	</a:t>
            </a: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B65F-4423-4E97-BD0C-9440BA12EE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48F3C6-409A-4953-9907-DFB8706227B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83FA3B-D8C6-4F88-90BE-F6C59A4F647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../Textbook%20PowerPoints/In_Motion/Figure14-5.html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aves.com/fiat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7117180" cy="1470025"/>
          </a:xfrm>
        </p:spPr>
        <p:txBody>
          <a:bodyPr anchor="b"/>
          <a:lstStyle/>
          <a:p>
            <a:pPr algn="ctr"/>
            <a:r>
              <a:rPr lang="en-US" dirty="0" smtClean="0"/>
              <a:t>Money and Banking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27425"/>
            <a:ext cx="7117180" cy="861420"/>
          </a:xfrm>
        </p:spPr>
        <p:txBody>
          <a:bodyPr anchor="t"/>
          <a:lstStyle/>
          <a:p>
            <a:pPr algn="ctr"/>
            <a:r>
              <a:rPr lang="en-US" dirty="0" smtClean="0"/>
              <a:t>Chapter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17" name="Picture 21" descr="FIG 14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30250"/>
            <a:ext cx="679132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2" name="Picture 26" descr="374_GMH_ETT_8747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3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253" name="Picture 5" descr="FIG 14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30250"/>
            <a:ext cx="679132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255" name="Picture 7" descr="375_GMH_ETT_8747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7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 anchor="t">
            <a:normAutofit/>
          </a:bodyPr>
          <a:lstStyle/>
          <a:p>
            <a:r>
              <a:rPr lang="en-US" altLang="en-US" dirty="0" smtClean="0">
                <a:cs typeface="Arial" charset="0"/>
              </a:rPr>
              <a:t>Banks </a:t>
            </a:r>
            <a:r>
              <a:rPr lang="en-US" altLang="en-US" dirty="0">
                <a:cs typeface="Arial" charset="0"/>
              </a:rPr>
              <a:t>and savings institutions offer a wide variety of services, including: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altLang="en-US" sz="1800" dirty="0" smtClean="0">
                <a:cs typeface="Arial" charset="0"/>
              </a:rPr>
              <a:t>Checking, Savings, &amp; Certificate of Deposit Accounts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altLang="en-US" sz="1800" dirty="0" smtClean="0">
                <a:cs typeface="Arial" charset="0"/>
              </a:rPr>
              <a:t>Automatic Deposit &amp; Payment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altLang="en-US" sz="1800" dirty="0">
                <a:cs typeface="Arial" charset="0"/>
              </a:rPr>
              <a:t>Safe Deposit Boxes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altLang="en-US" sz="1800" dirty="0" smtClean="0">
                <a:cs typeface="Arial" charset="0"/>
              </a:rPr>
              <a:t>Electronic/Online Banking</a:t>
            </a:r>
            <a:endParaRPr lang="en-US" altLang="en-US" sz="1800" dirty="0">
              <a:cs typeface="Arial" charset="0"/>
            </a:endParaRPr>
          </a:p>
          <a:p>
            <a:pPr lvl="2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altLang="en-US" sz="1400" b="1" dirty="0" smtClean="0">
                <a:cs typeface="Arial" charset="0"/>
              </a:rPr>
              <a:t>ELECTRONIC FUNDS TRANSFER (EFT)</a:t>
            </a:r>
            <a:endParaRPr lang="en-US" altLang="en-US" sz="1400" dirty="0" smtClean="0">
              <a:cs typeface="Arial" charset="0"/>
            </a:endParaRPr>
          </a:p>
          <a:p>
            <a:pPr lvl="3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altLang="en-US" sz="1000" b="1" i="1" dirty="0" smtClean="0">
                <a:cs typeface="Arial" charset="0"/>
              </a:rPr>
              <a:t>System of transferring funds from one bank account directly to another without any paper money changing hands</a:t>
            </a:r>
            <a:endParaRPr lang="en-US" altLang="en-US" sz="1000" dirty="0" smtClean="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altLang="en-US" sz="1800" b="1" dirty="0" smtClean="0">
                <a:cs typeface="Arial" charset="0"/>
              </a:rPr>
              <a:t>OVERDRAFT CHECKING</a:t>
            </a:r>
            <a:endParaRPr lang="en-US" altLang="en-US" sz="1800" dirty="0" smtClean="0">
              <a:cs typeface="Arial" charset="0"/>
            </a:endParaRPr>
          </a:p>
          <a:p>
            <a:pPr lvl="2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altLang="en-US" sz="1400" b="1" i="1" dirty="0" smtClean="0">
                <a:cs typeface="Arial" charset="0"/>
              </a:rPr>
              <a:t>Checking accounts that allow a customer to write a check for more money than what is in their account</a:t>
            </a:r>
          </a:p>
        </p:txBody>
      </p:sp>
    </p:spTree>
    <p:extLst>
      <p:ext uri="{BB962C8B-B14F-4D97-AF65-F5344CB8AC3E}">
        <p14:creationId xmlns:p14="http://schemas.microsoft.com/office/powerpoint/2010/main" val="29536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Near Moneys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93039"/>
          </a:xfrm>
        </p:spPr>
        <p:txBody>
          <a:bodyPr anchor="t"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en-US" b="1" dirty="0"/>
              <a:t>The money supply consists of not only bills and other coins, but also checking and savings </a:t>
            </a:r>
            <a:r>
              <a:rPr lang="en-US" b="1" dirty="0" smtClean="0"/>
              <a:t>deposits, credits cards, time deposits, </a:t>
            </a:r>
            <a:r>
              <a:rPr lang="en-US" b="1" dirty="0"/>
              <a:t>and certain other liquid investments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5" descr="38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352800"/>
            <a:ext cx="554831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The Bureau of the Mint</a:t>
            </a:r>
          </a:p>
          <a:p>
            <a:pPr lvl="1"/>
            <a:r>
              <a:rPr lang="en-US" dirty="0" smtClean="0"/>
              <a:t>Part of the Treasury Department</a:t>
            </a:r>
          </a:p>
          <a:p>
            <a:pPr lvl="1"/>
            <a:r>
              <a:rPr lang="en-US" dirty="0" smtClean="0"/>
              <a:t>Makes all coins in the United States</a:t>
            </a:r>
          </a:p>
          <a:p>
            <a:pPr lvl="2"/>
            <a:r>
              <a:rPr lang="en-US" dirty="0" smtClean="0"/>
              <a:t>About 5% of the currency in circulation is coin</a:t>
            </a:r>
          </a:p>
          <a:p>
            <a:r>
              <a:rPr lang="en-US" dirty="0" smtClean="0"/>
              <a:t>The Bureau of Engraving &amp; Printing</a:t>
            </a:r>
          </a:p>
          <a:p>
            <a:pPr lvl="1"/>
            <a:r>
              <a:rPr lang="en-US" dirty="0" smtClean="0"/>
              <a:t>Designs &amp; Issues Federal Reserve Notes</a:t>
            </a:r>
          </a:p>
          <a:p>
            <a:pPr lvl="2"/>
            <a:r>
              <a:rPr lang="en-US" dirty="0" smtClean="0"/>
              <a:t>$1, $5, $10, $20, $50, $100 Denominations</a:t>
            </a:r>
          </a:p>
          <a:p>
            <a:pPr lvl="3"/>
            <a:r>
              <a:rPr lang="en-US" dirty="0" smtClean="0"/>
              <a:t>Larger denominations not printed any longer</a:t>
            </a:r>
          </a:p>
          <a:p>
            <a:pPr lvl="4"/>
            <a:r>
              <a:rPr lang="en-US" dirty="0" smtClean="0"/>
              <a:t>Not needed due to easier means of transfer</a:t>
            </a:r>
          </a:p>
          <a:p>
            <a:pPr lvl="4"/>
            <a:r>
              <a:rPr lang="en-US" dirty="0" smtClean="0"/>
              <a:t>Harder for criminals to hide large amounts of cash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</a:t>
            </a:r>
            <a:r>
              <a:rPr lang="en-US" dirty="0"/>
              <a:t>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98239"/>
          </a:xfrm>
        </p:spPr>
        <p:txBody>
          <a:bodyPr anchor="t">
            <a:normAutofit lnSpcReduction="10000"/>
          </a:bodyPr>
          <a:lstStyle/>
          <a:p>
            <a:r>
              <a:rPr lang="en-US" sz="2400" b="1" dirty="0" smtClean="0"/>
              <a:t>CHECKING ACCOUNT</a:t>
            </a:r>
          </a:p>
          <a:p>
            <a:pPr lvl="1"/>
            <a:r>
              <a:rPr lang="en-US" altLang="en-US" sz="2000" b="1" i="1" dirty="0" smtClean="0"/>
              <a:t>Account </a:t>
            </a:r>
            <a:r>
              <a:rPr lang="en-US" altLang="en-US" sz="2000" b="1" i="1" dirty="0"/>
              <a:t>in which deposited funds can be withdrawn at any time by writing a </a:t>
            </a:r>
            <a:r>
              <a:rPr lang="en-US" altLang="en-US" sz="2000" b="1" i="1" dirty="0" smtClean="0"/>
              <a:t>check</a:t>
            </a:r>
          </a:p>
          <a:p>
            <a:pPr lvl="1"/>
            <a:r>
              <a:rPr lang="en-US" sz="2000" dirty="0" smtClean="0"/>
              <a:t>The largest part of the money supply in the United States consists of checkable deposits</a:t>
            </a:r>
          </a:p>
          <a:p>
            <a:r>
              <a:rPr lang="en-US" sz="2400" b="1" dirty="0" smtClean="0"/>
              <a:t>DEBIT CARD</a:t>
            </a:r>
          </a:p>
          <a:p>
            <a:pPr lvl="1"/>
            <a:r>
              <a:rPr lang="en-US" altLang="en-US" sz="2000" b="1" i="1" dirty="0"/>
              <a:t>D</a:t>
            </a:r>
            <a:r>
              <a:rPr lang="en-US" altLang="en-US" sz="2000" b="1" i="1" dirty="0" smtClean="0"/>
              <a:t>evice </a:t>
            </a:r>
            <a:r>
              <a:rPr lang="en-US" altLang="en-US" sz="2000" b="1" i="1" dirty="0"/>
              <a:t>used to make cashless purchases; money is electronically withdrawn from the consumer’s checkable account and transferred directly to the store’s bank account</a:t>
            </a:r>
          </a:p>
          <a:p>
            <a:r>
              <a:rPr lang="en-US" sz="2400" b="1" dirty="0" smtClean="0"/>
              <a:t>THRIFT INSTITUTIONS</a:t>
            </a:r>
            <a:endParaRPr lang="en-US" sz="2400" b="1" dirty="0"/>
          </a:p>
          <a:p>
            <a:pPr lvl="1"/>
            <a:r>
              <a:rPr lang="en-US" altLang="en-US" sz="2100" b="1" i="1" dirty="0" smtClean="0"/>
              <a:t>Mutual Savings Banks, Savings &amp; Loans, and Credit Unions that offer many of the same services as commercial banks</a:t>
            </a:r>
            <a:endParaRPr lang="en-US" altLang="en-US" sz="2100" b="1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5" name="Picture 7" descr="FIG 14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0"/>
            <a:ext cx="6481762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097" name="Picture 9" descr="380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20" y="503237"/>
            <a:ext cx="4568261" cy="6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098" name="Picture 10" descr="380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4534541" y="503237"/>
            <a:ext cx="4609460" cy="6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302" name="Picture 6" descr="FIG 14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0"/>
            <a:ext cx="6710362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303" name="Picture 7" descr="3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" y="609600"/>
            <a:ext cx="894979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7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Cards &amp; Debit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 Cards</a:t>
            </a:r>
          </a:p>
          <a:p>
            <a:pPr lvl="1"/>
            <a:r>
              <a:rPr lang="en-US" dirty="0" smtClean="0"/>
              <a:t>Many people use them</a:t>
            </a:r>
          </a:p>
          <a:p>
            <a:pPr lvl="1"/>
            <a:r>
              <a:rPr lang="en-US" dirty="0" smtClean="0"/>
              <a:t>IS NOT MONEY</a:t>
            </a:r>
          </a:p>
          <a:p>
            <a:pPr lvl="2"/>
            <a:r>
              <a:rPr lang="en-US" dirty="0" smtClean="0"/>
              <a:t>Is not a Unit of Accounting or Store of Value</a:t>
            </a:r>
          </a:p>
          <a:p>
            <a:pPr lvl="1"/>
            <a:r>
              <a:rPr lang="en-US" dirty="0" smtClean="0"/>
              <a:t>Is actually a loan (hopefully short term)</a:t>
            </a:r>
          </a:p>
          <a:p>
            <a:r>
              <a:rPr lang="en-US" dirty="0" smtClean="0"/>
              <a:t>Debit Cards</a:t>
            </a:r>
          </a:p>
          <a:p>
            <a:pPr lvl="1"/>
            <a:r>
              <a:rPr lang="en-US" dirty="0" smtClean="0"/>
              <a:t>Also not money</a:t>
            </a:r>
          </a:p>
          <a:p>
            <a:pPr lvl="1"/>
            <a:r>
              <a:rPr lang="en-US" dirty="0" smtClean="0"/>
              <a:t>An easy &amp; convenient way to access your checkable deposit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Moneys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/>
          <a:lstStyle/>
          <a:p>
            <a:pPr lvl="1"/>
            <a:r>
              <a:rPr lang="en-US" b="1" i="1" dirty="0" smtClean="0"/>
              <a:t>Assets, such as savings accounts, that can be turned into money relatively easily and without the risk of loss of value</a:t>
            </a:r>
          </a:p>
          <a:p>
            <a:pPr lvl="1"/>
            <a:r>
              <a:rPr lang="en-US" dirty="0" smtClean="0"/>
              <a:t>Values stated in terms of money</a:t>
            </a:r>
          </a:p>
          <a:p>
            <a:pPr lvl="1"/>
            <a:r>
              <a:rPr lang="en-US" dirty="0" smtClean="0"/>
              <a:t>High Liquidity when compared to other investments</a:t>
            </a:r>
          </a:p>
          <a:p>
            <a:pPr lvl="2"/>
            <a:r>
              <a:rPr lang="en-US" dirty="0" smtClean="0"/>
              <a:t>Can be turned into currency easily</a:t>
            </a:r>
          </a:p>
          <a:p>
            <a:pPr lvl="1"/>
            <a:r>
              <a:rPr lang="en-US" dirty="0" smtClean="0"/>
              <a:t>Examples include:</a:t>
            </a:r>
          </a:p>
          <a:p>
            <a:pPr lvl="2"/>
            <a:r>
              <a:rPr lang="en-US" dirty="0" smtClean="0"/>
              <a:t>Savings Accounts &amp; Time Deposits</a:t>
            </a:r>
          </a:p>
          <a:p>
            <a:pPr lvl="3"/>
            <a:r>
              <a:rPr lang="en-US" dirty="0" smtClean="0"/>
              <a:t>Both easily converted to checking accounts or cash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Upon completion of this chapter you will…</a:t>
            </a:r>
          </a:p>
          <a:p>
            <a:pPr lvl="1"/>
            <a:r>
              <a:rPr lang="en-US" dirty="0" smtClean="0"/>
              <a:t>Know the different uses, characteristics, &amp; types of money</a:t>
            </a:r>
          </a:p>
          <a:p>
            <a:pPr lvl="1"/>
            <a:r>
              <a:rPr lang="en-US" dirty="0" smtClean="0"/>
              <a:t>Know the important events in the history of US money &amp; banking and about present-day banking services</a:t>
            </a:r>
          </a:p>
          <a:p>
            <a:pPr lvl="1"/>
            <a:r>
              <a:rPr lang="en-US" dirty="0" smtClean="0"/>
              <a:t>Be able to distinguish between </a:t>
            </a:r>
            <a:r>
              <a:rPr lang="en-US" dirty="0"/>
              <a:t>m</a:t>
            </a:r>
            <a:r>
              <a:rPr lang="en-US" dirty="0" smtClean="0"/>
              <a:t>oney and near money in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Money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definitions are used to help define the Money Supply</a:t>
            </a:r>
          </a:p>
          <a:p>
            <a:pPr lvl="1"/>
            <a:r>
              <a:rPr lang="en-US" b="1" dirty="0" smtClean="0"/>
              <a:t>M1</a:t>
            </a:r>
          </a:p>
          <a:p>
            <a:pPr lvl="2"/>
            <a:r>
              <a:rPr lang="en-US" b="1" i="1" dirty="0" smtClean="0"/>
              <a:t>Narrowest definition of the money supply</a:t>
            </a:r>
          </a:p>
          <a:p>
            <a:pPr lvl="2"/>
            <a:r>
              <a:rPr lang="en-US" b="1" i="1" dirty="0" smtClean="0"/>
              <a:t>Moneys that can be spent immediately &amp; against which checks can be written</a:t>
            </a:r>
          </a:p>
          <a:p>
            <a:pPr lvl="1"/>
            <a:r>
              <a:rPr lang="en-US" b="1" dirty="0" smtClean="0"/>
              <a:t>M2</a:t>
            </a:r>
          </a:p>
          <a:p>
            <a:pPr lvl="2"/>
            <a:r>
              <a:rPr lang="en-US" b="1" i="1" dirty="0" smtClean="0"/>
              <a:t>Broader definition of the money supply</a:t>
            </a:r>
          </a:p>
          <a:p>
            <a:pPr lvl="2"/>
            <a:r>
              <a:rPr lang="en-US" b="1" i="1" dirty="0" smtClean="0"/>
              <a:t>Includes all of M1 plus such near moneys as savings deposits, small –denomination time deposits, money market deposit accounts, &amp; retail money market mutual fund balances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821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140" name="Picture 4" descr="382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" y="762000"/>
            <a:ext cx="9032648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41" name="Picture 5" descr="FIG 14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" y="0"/>
            <a:ext cx="41402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42" name="Picture 6" descr="GraphsInMotion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53112"/>
            <a:ext cx="24384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3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Functions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 anchor="t">
            <a:noAutofit/>
          </a:bodyPr>
          <a:lstStyle/>
          <a:p>
            <a:r>
              <a:rPr lang="en-US" altLang="en-US" dirty="0" smtClean="0"/>
              <a:t>Anything can be used </a:t>
            </a:r>
            <a:r>
              <a:rPr lang="en-US" altLang="en-US" dirty="0"/>
              <a:t>as </a:t>
            </a:r>
            <a:r>
              <a:rPr lang="en-US" altLang="en-US" dirty="0" smtClean="0"/>
              <a:t>money as long as it meets one essential criteria:</a:t>
            </a:r>
          </a:p>
          <a:p>
            <a:pPr lvl="1"/>
            <a:r>
              <a:rPr lang="en-US" altLang="en-US" dirty="0" smtClean="0">
                <a:cs typeface="Arial" charset="0"/>
              </a:rPr>
              <a:t>People must be </a:t>
            </a:r>
            <a:r>
              <a:rPr lang="en-US" altLang="en-US" dirty="0">
                <a:cs typeface="Arial" charset="0"/>
              </a:rPr>
              <a:t>willing to accept in exchange for </a:t>
            </a:r>
            <a:r>
              <a:rPr lang="en-US" altLang="en-US" dirty="0" smtClean="0">
                <a:cs typeface="Arial" charset="0"/>
              </a:rPr>
              <a:t>goods/services for sale</a:t>
            </a:r>
          </a:p>
          <a:p>
            <a:endParaRPr lang="en-US" dirty="0"/>
          </a:p>
          <a:p>
            <a:r>
              <a:rPr lang="en-US" altLang="en-US" sz="3200" dirty="0" smtClean="0">
                <a:cs typeface="Arial" charset="0"/>
              </a:rPr>
              <a:t>An effective form of currency has three key functions:</a:t>
            </a:r>
          </a:p>
          <a:p>
            <a:pPr lvl="1"/>
            <a:r>
              <a:rPr lang="en-US" altLang="en-US" sz="2800" dirty="0" smtClean="0">
                <a:cs typeface="Arial" charset="0"/>
              </a:rPr>
              <a:t>Medium of Exchange</a:t>
            </a:r>
          </a:p>
          <a:p>
            <a:pPr lvl="1"/>
            <a:r>
              <a:rPr lang="en-US" altLang="en-US" dirty="0" smtClean="0">
                <a:cs typeface="Arial" charset="0"/>
              </a:rPr>
              <a:t>Unit of Accounting</a:t>
            </a:r>
          </a:p>
          <a:p>
            <a:pPr lvl="1"/>
            <a:r>
              <a:rPr lang="en-US" altLang="en-US" sz="2800" dirty="0" smtClean="0">
                <a:cs typeface="Arial" charset="0"/>
              </a:rPr>
              <a:t>Store of Value</a:t>
            </a:r>
            <a:endParaRPr lang="en-US" altLang="en-US" sz="2800" dirty="0">
              <a:cs typeface="Arial" charset="0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2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Functions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MEDIUM of EXCHANGE</a:t>
            </a:r>
          </a:p>
          <a:p>
            <a:pPr lvl="1"/>
            <a:r>
              <a:rPr lang="en-US" b="1" i="1" dirty="0"/>
              <a:t>Use of money in exchange of goods or services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What would we do if we didn’t have our form of currency?</a:t>
            </a:r>
          </a:p>
          <a:p>
            <a:pPr lvl="2"/>
            <a:r>
              <a:rPr lang="en-US" b="1" dirty="0"/>
              <a:t>BARTER</a:t>
            </a:r>
            <a:endParaRPr lang="en-US" dirty="0"/>
          </a:p>
          <a:p>
            <a:pPr lvl="3"/>
            <a:r>
              <a:rPr lang="en-US" sz="1600" dirty="0"/>
              <a:t>Exchange goods/services for other goods/services</a:t>
            </a:r>
          </a:p>
          <a:p>
            <a:r>
              <a:rPr lang="en-US" b="1" dirty="0"/>
              <a:t>UNIT of ACCOUNTING</a:t>
            </a:r>
          </a:p>
          <a:p>
            <a:pPr lvl="1"/>
            <a:r>
              <a:rPr lang="en-US" b="1" i="1" dirty="0"/>
              <a:t>Use of money as a yardstick for comparing the values of goods and services</a:t>
            </a:r>
          </a:p>
          <a:p>
            <a:pPr lvl="1"/>
            <a:r>
              <a:rPr lang="en-US" dirty="0"/>
              <a:t>Price allows people to </a:t>
            </a:r>
          </a:p>
          <a:p>
            <a:pPr lvl="2"/>
            <a:r>
              <a:rPr lang="en-US" dirty="0"/>
              <a:t>Determine the better bargain</a:t>
            </a:r>
          </a:p>
          <a:p>
            <a:pPr lvl="2"/>
            <a:r>
              <a:rPr lang="en-US" dirty="0"/>
              <a:t>Keep accurate financial records</a:t>
            </a:r>
          </a:p>
          <a:p>
            <a:r>
              <a:rPr lang="en-US" b="1" dirty="0" smtClean="0"/>
              <a:t>STORE </a:t>
            </a:r>
            <a:r>
              <a:rPr lang="en-US" b="1" dirty="0"/>
              <a:t>of VALUE</a:t>
            </a:r>
          </a:p>
          <a:p>
            <a:pPr lvl="1"/>
            <a:r>
              <a:rPr lang="en-US" b="1" i="1" dirty="0" smtClean="0"/>
              <a:t>Use of money to store purchasing power for later use</a:t>
            </a:r>
          </a:p>
          <a:p>
            <a:pPr lvl="1"/>
            <a:r>
              <a:rPr lang="en-US" dirty="0" smtClean="0"/>
              <a:t>Makes it possible for you to get paid for the goods/services you provide to the economy NOW and make your own purchases later</a:t>
            </a:r>
          </a:p>
          <a:p>
            <a:pPr lvl="2"/>
            <a:endParaRPr lang="en-US" sz="2000" dirty="0" smtClean="0"/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What would it be like if we didn’t have money???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Money</a:t>
            </a:r>
            <a:endParaRPr lang="en-US" dirty="0"/>
          </a:p>
        </p:txBody>
      </p:sp>
      <p:pic>
        <p:nvPicPr>
          <p:cNvPr id="4" name="Picture 5" descr="38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553200" cy="538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0_GMH_ETT_8747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/>
          <a:lstStyle/>
          <a:p>
            <a:r>
              <a:rPr lang="en-US" dirty="0" smtClean="0"/>
              <a:t>Various types of money could be used in an economy</a:t>
            </a:r>
          </a:p>
          <a:p>
            <a:r>
              <a:rPr lang="en-US" dirty="0"/>
              <a:t>3</a:t>
            </a:r>
            <a:r>
              <a:rPr lang="en-US" dirty="0" smtClean="0"/>
              <a:t> most common types include</a:t>
            </a:r>
          </a:p>
          <a:p>
            <a:pPr lvl="1"/>
            <a:r>
              <a:rPr lang="en-US" b="1" dirty="0" smtClean="0"/>
              <a:t>COMMODITY MONEY</a:t>
            </a:r>
            <a:endParaRPr lang="en-US" dirty="0" smtClean="0"/>
          </a:p>
          <a:p>
            <a:pPr lvl="2"/>
            <a:r>
              <a:rPr lang="en-US" b="1" i="1" dirty="0" smtClean="0"/>
              <a:t>Money that has a value as a commodity as well as a form of currency</a:t>
            </a:r>
          </a:p>
          <a:p>
            <a:pPr lvl="3"/>
            <a:r>
              <a:rPr lang="en-US" dirty="0" smtClean="0"/>
              <a:t>Cattle, gems, precious stones, salt</a:t>
            </a:r>
          </a:p>
          <a:p>
            <a:pPr lvl="1"/>
            <a:r>
              <a:rPr lang="en-US" b="1" dirty="0" smtClean="0"/>
              <a:t>REPRESENTATIVE MONEY</a:t>
            </a:r>
          </a:p>
          <a:p>
            <a:pPr lvl="2"/>
            <a:r>
              <a:rPr lang="en-US" b="1" i="1" dirty="0" smtClean="0"/>
              <a:t>Money that is backed by an item of value</a:t>
            </a:r>
            <a:endParaRPr lang="en-US" dirty="0" smtClean="0"/>
          </a:p>
          <a:p>
            <a:pPr lvl="3"/>
            <a:r>
              <a:rPr lang="en-US" dirty="0" smtClean="0"/>
              <a:t>Gold, Silver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What type of money do we have?</a:t>
            </a:r>
            <a:endParaRPr lang="en-US" b="1" i="1" dirty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/>
          <a:lstStyle/>
          <a:p>
            <a:r>
              <a:rPr lang="en-US" dirty="0" smtClean="0"/>
              <a:t>The United States currently uses</a:t>
            </a:r>
          </a:p>
          <a:p>
            <a:pPr lvl="1"/>
            <a:r>
              <a:rPr lang="en-US" b="1" dirty="0" smtClean="0"/>
              <a:t>FIAT MONEY</a:t>
            </a:r>
            <a:endParaRPr lang="en-US" dirty="0" smtClean="0"/>
          </a:p>
          <a:p>
            <a:pPr lvl="2"/>
            <a:r>
              <a:rPr lang="en-US" b="1" i="1" dirty="0" smtClean="0"/>
              <a:t>Money that has value because the government has declared it as the </a:t>
            </a:r>
            <a:r>
              <a:rPr lang="en-US" b="1" i="1" u="sng" dirty="0" smtClean="0"/>
              <a:t>legal tender</a:t>
            </a:r>
            <a:r>
              <a:rPr lang="en-US" b="1" i="1" dirty="0" smtClean="0"/>
              <a:t> of the nation</a:t>
            </a:r>
          </a:p>
          <a:p>
            <a:pPr lvl="3"/>
            <a:endParaRPr lang="en-US" b="1" dirty="0" smtClean="0"/>
          </a:p>
          <a:p>
            <a:pPr lvl="3"/>
            <a:r>
              <a:rPr lang="en-US" b="1" dirty="0" smtClean="0"/>
              <a:t>LEGAL TENDER</a:t>
            </a:r>
          </a:p>
          <a:p>
            <a:pPr lvl="4"/>
            <a:r>
              <a:rPr lang="en-US" b="1" i="1" dirty="0" smtClean="0"/>
              <a:t>Money that by law must be accepted for payment of public and private debts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We have not always had a “fiat system”</a:t>
            </a:r>
          </a:p>
          <a:p>
            <a:pPr lvl="2"/>
            <a:r>
              <a:rPr lang="en-US" dirty="0">
                <a:hlinkClick r:id="rId3"/>
              </a:rPr>
              <a:t>http://www.kwaves.com/fiat.htm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American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US was first established it had no reliable banking system</a:t>
            </a:r>
            <a:endParaRPr lang="en-US" dirty="0"/>
          </a:p>
          <a:p>
            <a:r>
              <a:rPr lang="en-US" dirty="0"/>
              <a:t>The history of money in the </a:t>
            </a:r>
            <a:r>
              <a:rPr lang="en-US" dirty="0" smtClean="0"/>
              <a:t>US was </a:t>
            </a:r>
            <a:r>
              <a:rPr lang="en-US" dirty="0"/>
              <a:t>closely tied to the development of the nation’s banking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Instability in the banking system has contributed to business fluctuations</a:t>
            </a:r>
          </a:p>
          <a:p>
            <a:endParaRPr lang="en-US" dirty="0"/>
          </a:p>
          <a:p>
            <a:pPr lvl="1"/>
            <a:r>
              <a:rPr lang="en-US" b="1" dirty="0" smtClean="0"/>
              <a:t>See Figure 14.3 in your textbook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3660</TotalTime>
  <Words>1311</Words>
  <Application>Microsoft Office PowerPoint</Application>
  <PresentationFormat>On-screen Show (4:3)</PresentationFormat>
  <Paragraphs>223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Verdana</vt:lpstr>
      <vt:lpstr>Wingdings 2</vt:lpstr>
      <vt:lpstr>Solstice</vt:lpstr>
      <vt:lpstr>Money and Banking</vt:lpstr>
      <vt:lpstr>Learning Objectives</vt:lpstr>
      <vt:lpstr>The Functions of Money</vt:lpstr>
      <vt:lpstr>The Functions of Money</vt:lpstr>
      <vt:lpstr>Characteristics of Money</vt:lpstr>
      <vt:lpstr>PowerPoint Presentation</vt:lpstr>
      <vt:lpstr>Types of Money</vt:lpstr>
      <vt:lpstr>Types of Money</vt:lpstr>
      <vt:lpstr>History of American Banking</vt:lpstr>
      <vt:lpstr>PowerPoint Presentation</vt:lpstr>
      <vt:lpstr>PowerPoint Presentation</vt:lpstr>
      <vt:lpstr>Banking Services</vt:lpstr>
      <vt:lpstr>Money and Near Moneys </vt:lpstr>
      <vt:lpstr>Money</vt:lpstr>
      <vt:lpstr>Money</vt:lpstr>
      <vt:lpstr>PowerPoint Presentation</vt:lpstr>
      <vt:lpstr>PowerPoint Presentation</vt:lpstr>
      <vt:lpstr>Credit Cards &amp; Debit Cards</vt:lpstr>
      <vt:lpstr>Near Moneys</vt:lpstr>
      <vt:lpstr>The Money Supply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and Banking</dc:title>
  <dc:creator>Levi Loofe</dc:creator>
  <cp:lastModifiedBy>Joshua Hinrichs</cp:lastModifiedBy>
  <cp:revision>62</cp:revision>
  <cp:lastPrinted>2013-09-27T16:06:41Z</cp:lastPrinted>
  <dcterms:created xsi:type="dcterms:W3CDTF">2013-09-10T19:42:59Z</dcterms:created>
  <dcterms:modified xsi:type="dcterms:W3CDTF">2014-02-14T18:11:51Z</dcterms:modified>
</cp:coreProperties>
</file>