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43"/>
  </p:notesMasterIdLst>
  <p:handoutMasterIdLst>
    <p:handoutMasterId r:id="rId44"/>
  </p:handoutMasterIdLst>
  <p:sldIdLst>
    <p:sldId id="256" r:id="rId2"/>
    <p:sldId id="257" r:id="rId3"/>
    <p:sldId id="258" r:id="rId4"/>
    <p:sldId id="259" r:id="rId5"/>
    <p:sldId id="261" r:id="rId6"/>
    <p:sldId id="301" r:id="rId7"/>
    <p:sldId id="260" r:id="rId8"/>
    <p:sldId id="262" r:id="rId9"/>
    <p:sldId id="264" r:id="rId10"/>
    <p:sldId id="283" r:id="rId11"/>
    <p:sldId id="263" r:id="rId12"/>
    <p:sldId id="277" r:id="rId13"/>
    <p:sldId id="278" r:id="rId14"/>
    <p:sldId id="279" r:id="rId15"/>
    <p:sldId id="280" r:id="rId16"/>
    <p:sldId id="281" r:id="rId17"/>
    <p:sldId id="302" r:id="rId18"/>
    <p:sldId id="265" r:id="rId19"/>
    <p:sldId id="282" r:id="rId20"/>
    <p:sldId id="285" r:id="rId21"/>
    <p:sldId id="284" r:id="rId22"/>
    <p:sldId id="300" r:id="rId23"/>
    <p:sldId id="268" r:id="rId24"/>
    <p:sldId id="267" r:id="rId25"/>
    <p:sldId id="286" r:id="rId26"/>
    <p:sldId id="269" r:id="rId27"/>
    <p:sldId id="288" r:id="rId28"/>
    <p:sldId id="289" r:id="rId29"/>
    <p:sldId id="290" r:id="rId30"/>
    <p:sldId id="291" r:id="rId31"/>
    <p:sldId id="270" r:id="rId32"/>
    <p:sldId id="303" r:id="rId33"/>
    <p:sldId id="271" r:id="rId34"/>
    <p:sldId id="272" r:id="rId35"/>
    <p:sldId id="293" r:id="rId36"/>
    <p:sldId id="294" r:id="rId37"/>
    <p:sldId id="273" r:id="rId38"/>
    <p:sldId id="295" r:id="rId39"/>
    <p:sldId id="274" r:id="rId40"/>
    <p:sldId id="304" r:id="rId41"/>
    <p:sldId id="298" r:id="rId42"/>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64" autoAdjust="0"/>
  </p:normalViewPr>
  <p:slideViewPr>
    <p:cSldViewPr showGuides="1">
      <p:cViewPr varScale="1">
        <p:scale>
          <a:sx n="44" d="100"/>
          <a:sy n="44" d="100"/>
        </p:scale>
        <p:origin x="1565"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4786" cy="351395"/>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5272207" y="0"/>
            <a:ext cx="4034786" cy="351395"/>
          </a:xfrm>
          <a:prstGeom prst="rect">
            <a:avLst/>
          </a:prstGeom>
        </p:spPr>
        <p:txBody>
          <a:bodyPr vert="horz" lIns="91577" tIns="45789" rIns="91577" bIns="45789" rtlCol="0"/>
          <a:lstStyle>
            <a:lvl1pPr algn="r">
              <a:defRPr sz="1200"/>
            </a:lvl1pPr>
          </a:lstStyle>
          <a:p>
            <a:fld id="{05791836-D9B1-4612-8B75-AE960FE9C9C1}" type="datetimeFigureOut">
              <a:rPr lang="en-US" smtClean="0"/>
              <a:pPr/>
              <a:t>1/23/2015</a:t>
            </a:fld>
            <a:endParaRPr lang="en-US"/>
          </a:p>
        </p:txBody>
      </p:sp>
      <p:sp>
        <p:nvSpPr>
          <p:cNvPr id="4" name="Footer Placeholder 3"/>
          <p:cNvSpPr>
            <a:spLocks noGrp="1"/>
          </p:cNvSpPr>
          <p:nvPr>
            <p:ph type="ftr" sz="quarter" idx="2"/>
          </p:nvPr>
        </p:nvSpPr>
        <p:spPr>
          <a:xfrm>
            <a:off x="2" y="6670507"/>
            <a:ext cx="4034786" cy="351395"/>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5272207" y="6670507"/>
            <a:ext cx="4034786" cy="351395"/>
          </a:xfrm>
          <a:prstGeom prst="rect">
            <a:avLst/>
          </a:prstGeom>
        </p:spPr>
        <p:txBody>
          <a:bodyPr vert="horz" lIns="91577" tIns="45789" rIns="91577" bIns="45789" rtlCol="0" anchor="b"/>
          <a:lstStyle>
            <a:lvl1pPr algn="r">
              <a:defRPr sz="1200"/>
            </a:lvl1pPr>
          </a:lstStyle>
          <a:p>
            <a:fld id="{24DF92E0-0214-43B1-81D4-A85778AF2AEC}" type="slidenum">
              <a:rPr lang="en-US" smtClean="0"/>
              <a:pPr/>
              <a:t>‹#›</a:t>
            </a:fld>
            <a:endParaRPr lang="en-US"/>
          </a:p>
        </p:txBody>
      </p:sp>
    </p:spTree>
    <p:extLst>
      <p:ext uri="{BB962C8B-B14F-4D97-AF65-F5344CB8AC3E}">
        <p14:creationId xmlns:p14="http://schemas.microsoft.com/office/powerpoint/2010/main" val="367293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4786" cy="351395"/>
          </a:xfrm>
          <a:prstGeom prst="rect">
            <a:avLst/>
          </a:prstGeom>
        </p:spPr>
        <p:txBody>
          <a:bodyPr vert="horz" lIns="93317" tIns="46659" rIns="93317" bIns="4665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72207" y="0"/>
            <a:ext cx="4034786" cy="351395"/>
          </a:xfrm>
          <a:prstGeom prst="rect">
            <a:avLst/>
          </a:prstGeom>
        </p:spPr>
        <p:txBody>
          <a:bodyPr vert="horz" lIns="93317" tIns="46659" rIns="93317" bIns="46659" rtlCol="0"/>
          <a:lstStyle>
            <a:lvl1pPr algn="r" fontAlgn="auto">
              <a:spcBef>
                <a:spcPts val="0"/>
              </a:spcBef>
              <a:spcAft>
                <a:spcPts val="0"/>
              </a:spcAft>
              <a:defRPr sz="1200">
                <a:latin typeface="+mn-lt"/>
              </a:defRPr>
            </a:lvl1pPr>
          </a:lstStyle>
          <a:p>
            <a:pPr>
              <a:defRPr/>
            </a:pPr>
            <a:fld id="{CC5A4227-AEBB-4C08-A80E-E426B837DE81}" type="datetimeFigureOut">
              <a:rPr lang="en-US"/>
              <a:pPr>
                <a:defRPr/>
              </a:pPr>
              <a:t>1/23/2015</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p:cNvSpPr>
            <a:spLocks noGrp="1"/>
          </p:cNvSpPr>
          <p:nvPr>
            <p:ph type="body" sz="quarter" idx="3"/>
          </p:nvPr>
        </p:nvSpPr>
        <p:spPr>
          <a:xfrm>
            <a:off x="931753" y="3336453"/>
            <a:ext cx="7445594" cy="3160156"/>
          </a:xfrm>
          <a:prstGeom prst="rect">
            <a:avLst/>
          </a:prstGeom>
        </p:spPr>
        <p:txBody>
          <a:bodyPr vert="horz" lIns="93317" tIns="46659" rIns="93317" bIns="466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6670507"/>
            <a:ext cx="4034786" cy="351395"/>
          </a:xfrm>
          <a:prstGeom prst="rect">
            <a:avLst/>
          </a:prstGeom>
        </p:spPr>
        <p:txBody>
          <a:bodyPr vert="horz" lIns="93317" tIns="46659" rIns="93317" bIns="4665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72207" y="6670507"/>
            <a:ext cx="4034786" cy="351395"/>
          </a:xfrm>
          <a:prstGeom prst="rect">
            <a:avLst/>
          </a:prstGeom>
        </p:spPr>
        <p:txBody>
          <a:bodyPr vert="horz" lIns="93317" tIns="46659" rIns="93317" bIns="46659" rtlCol="0" anchor="b"/>
          <a:lstStyle>
            <a:lvl1pPr algn="r" fontAlgn="auto">
              <a:spcBef>
                <a:spcPts val="0"/>
              </a:spcBef>
              <a:spcAft>
                <a:spcPts val="0"/>
              </a:spcAft>
              <a:defRPr sz="1200">
                <a:latin typeface="+mn-lt"/>
              </a:defRPr>
            </a:lvl1pPr>
          </a:lstStyle>
          <a:p>
            <a:pPr>
              <a:defRPr/>
            </a:pPr>
            <a:fld id="{5B59D70D-8D5D-4C96-8F99-C3D41E1BEF48}" type="slidenum">
              <a:rPr lang="en-US"/>
              <a:pPr>
                <a:defRPr/>
              </a:pPr>
              <a:t>‹#›</a:t>
            </a:fld>
            <a:endParaRPr lang="en-US"/>
          </a:p>
        </p:txBody>
      </p:sp>
    </p:spTree>
    <p:extLst>
      <p:ext uri="{BB962C8B-B14F-4D97-AF65-F5344CB8AC3E}">
        <p14:creationId xmlns:p14="http://schemas.microsoft.com/office/powerpoint/2010/main" val="2247753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OPENING</a:t>
            </a:r>
            <a:r>
              <a:rPr lang="en-US" b="1" baseline="0" dirty="0" smtClean="0"/>
              <a:t> &gt;&gt; </a:t>
            </a:r>
            <a:r>
              <a:rPr lang="en-US" b="0" baseline="0" dirty="0" smtClean="0"/>
              <a:t>Have students read the “Products In The News” (169)</a:t>
            </a:r>
          </a:p>
          <a:p>
            <a:pPr marL="171450" indent="-171450" eaLnBrk="1" hangingPunct="1">
              <a:buFontTx/>
              <a:buChar char="-"/>
            </a:pPr>
            <a:r>
              <a:rPr lang="en-US" b="0" baseline="0" dirty="0" smtClean="0"/>
              <a:t>Are there any other products they can think of that would get teens to line up &amp; wait to buy?  Skip school for?</a:t>
            </a:r>
          </a:p>
          <a:p>
            <a:pPr marL="171450" indent="-171450" eaLnBrk="1" hangingPunct="1">
              <a:buFontTx/>
              <a:buChar char="-"/>
            </a:pPr>
            <a:endParaRPr lang="en-US" b="1" dirty="0" smtClean="0"/>
          </a:p>
          <a:p>
            <a:pPr eaLnBrk="1" hangingPunct="1"/>
            <a:endParaRPr lang="en-US" dirty="0" smtClean="0"/>
          </a:p>
          <a:p>
            <a:pPr eaLnBrk="1" hangingPunct="1"/>
            <a:r>
              <a:rPr lang="en-US" dirty="0" smtClean="0"/>
              <a:t>http://www.glencoe.com/sites/ss_modules/videos/ss_ett_2008/ss_ett_2008.html</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C2579CD-47A5-4B8D-9CD2-CFE1F45F5BF0}" type="slidenum">
              <a:rPr lang="en-US" smtClean="0"/>
              <a:pPr>
                <a:defRPr/>
              </a:pPr>
              <a:t>1</a:t>
            </a:fld>
            <a:endParaRPr lang="en-US"/>
          </a:p>
        </p:txBody>
      </p:sp>
    </p:spTree>
    <p:extLst>
      <p:ext uri="{BB962C8B-B14F-4D97-AF65-F5344CB8AC3E}">
        <p14:creationId xmlns:p14="http://schemas.microsoft.com/office/powerpoint/2010/main" val="300893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61BD3FEA-9E4A-9E4C-AEC4-76E29A9FF874}" type="slidenum">
              <a:rPr lang="en-US"/>
              <a:pPr/>
              <a:t>10</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1560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dirty="0" smtClean="0"/>
              <a:t>PAGE 180-181</a:t>
            </a:r>
            <a:endParaRPr lang="en-US" dirty="0" smtClean="0"/>
          </a:p>
          <a:p>
            <a:pPr eaLnBrk="1" fontAlgn="auto" hangingPunct="1">
              <a:spcBef>
                <a:spcPts val="0"/>
              </a:spcBef>
              <a:spcAft>
                <a:spcPts val="0"/>
              </a:spcAft>
              <a:defRPr/>
            </a:pPr>
            <a:r>
              <a:rPr lang="en-US" dirty="0" smtClean="0"/>
              <a:t>POPULATION	*Increase = Increase in demand</a:t>
            </a:r>
          </a:p>
          <a:p>
            <a:pPr eaLnBrk="1" fontAlgn="auto" hangingPunct="1">
              <a:spcBef>
                <a:spcPts val="0"/>
              </a:spcBef>
              <a:spcAft>
                <a:spcPts val="0"/>
              </a:spcAft>
              <a:defRPr/>
            </a:pPr>
            <a:r>
              <a:rPr lang="en-US" dirty="0" smtClean="0"/>
              <a:t>INCOME * Increase = Increase in demand</a:t>
            </a:r>
          </a:p>
          <a:p>
            <a:pPr eaLnBrk="1" fontAlgn="auto" hangingPunct="1">
              <a:spcBef>
                <a:spcPts val="0"/>
              </a:spcBef>
              <a:spcAft>
                <a:spcPts val="0"/>
              </a:spcAft>
              <a:defRPr/>
            </a:pPr>
            <a:r>
              <a:rPr lang="en-US" dirty="0" smtClean="0"/>
              <a:t>TASTES/PREFERENCES * varies depending on how preferences change</a:t>
            </a:r>
          </a:p>
          <a:p>
            <a:pPr eaLnBrk="1" fontAlgn="auto" hangingPunct="1">
              <a:spcBef>
                <a:spcPts val="0"/>
              </a:spcBef>
              <a:spcAft>
                <a:spcPts val="0"/>
              </a:spcAft>
              <a:defRPr/>
            </a:pPr>
            <a:r>
              <a:rPr lang="en-US" dirty="0" smtClean="0"/>
              <a:t>SUBSTITUTES * Price for subs decreases demand for original decreases</a:t>
            </a:r>
          </a:p>
          <a:p>
            <a:pPr eaLnBrk="1" fontAlgn="auto" hangingPunct="1">
              <a:spcBef>
                <a:spcPts val="0"/>
              </a:spcBef>
              <a:spcAft>
                <a:spcPts val="0"/>
              </a:spcAft>
              <a:defRPr/>
            </a:pPr>
            <a:r>
              <a:rPr lang="en-US" dirty="0" smtClean="0"/>
              <a:t>COMPLEMENTARY GOODS * Digital Cameras and Memory Cards are complementary goods</a:t>
            </a:r>
          </a:p>
          <a:p>
            <a:pPr eaLnBrk="1" fontAlgn="auto" hangingPunct="1">
              <a:spcBef>
                <a:spcPts val="0"/>
              </a:spcBef>
              <a:spcAft>
                <a:spcPts val="0"/>
              </a:spcAft>
              <a:defRPr/>
            </a:pPr>
            <a:r>
              <a:rPr lang="en-US" dirty="0" smtClean="0"/>
              <a:t>	*Price for Camera Decrease Demand for Cameras AND Demand for Memory Cards Increase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Keep</a:t>
            </a:r>
            <a:r>
              <a:rPr lang="en-US" baseline="0" dirty="0" smtClean="0"/>
              <a:t> in mind…</a:t>
            </a:r>
          </a:p>
          <a:p>
            <a:pPr marL="171450" indent="-171450" eaLnBrk="1" fontAlgn="auto" hangingPunct="1">
              <a:spcBef>
                <a:spcPts val="0"/>
              </a:spcBef>
              <a:spcAft>
                <a:spcPts val="0"/>
              </a:spcAft>
              <a:buFontTx/>
              <a:buChar char="-"/>
              <a:defRPr/>
            </a:pPr>
            <a:r>
              <a:rPr lang="en-US" baseline="0" dirty="0" smtClean="0"/>
              <a:t>Shift Right = Increase</a:t>
            </a:r>
          </a:p>
          <a:p>
            <a:pPr marL="171450" indent="-171450" eaLnBrk="1" fontAlgn="auto" hangingPunct="1">
              <a:spcBef>
                <a:spcPts val="0"/>
              </a:spcBef>
              <a:spcAft>
                <a:spcPts val="0"/>
              </a:spcAft>
              <a:buFontTx/>
              <a:buChar char="-"/>
              <a:defRPr/>
            </a:pPr>
            <a:r>
              <a:rPr lang="en-US" baseline="0" dirty="0" smtClean="0"/>
              <a:t>Shift Left = Decrease</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2EC04-BDFC-46E3-9C41-CDD3EA88433E}"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21427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49E27D53-F1F7-C74F-A35A-8327D1BD10AE}" type="slidenum">
              <a:rPr lang="en-US"/>
              <a:pPr/>
              <a:t>12</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u="sng" dirty="0" smtClean="0"/>
              <a:t>COMMON SENSE CHECK</a:t>
            </a:r>
          </a:p>
          <a:p>
            <a:pPr marL="171450" indent="-171450">
              <a:spcBef>
                <a:spcPct val="0"/>
              </a:spcBef>
              <a:buFontTx/>
              <a:buChar char="-"/>
            </a:pPr>
            <a:r>
              <a:rPr lang="en-US" dirty="0" smtClean="0"/>
              <a:t>The</a:t>
            </a:r>
            <a:r>
              <a:rPr lang="en-US" baseline="0" dirty="0" smtClean="0"/>
              <a:t> m</a:t>
            </a:r>
            <a:r>
              <a:rPr lang="en-US" dirty="0" smtClean="0"/>
              <a:t>ore people that live in an area the more demand</a:t>
            </a:r>
            <a:r>
              <a:rPr lang="en-US" baseline="0" dirty="0" smtClean="0"/>
              <a:t> there will be for all the “every day items” we use</a:t>
            </a:r>
          </a:p>
          <a:p>
            <a:pPr marL="171450" indent="-171450">
              <a:spcBef>
                <a:spcPct val="0"/>
              </a:spcBef>
              <a:buFontTx/>
              <a:buChar char="-"/>
            </a:pPr>
            <a:endParaRPr lang="en-US" baseline="0" dirty="0" smtClean="0"/>
          </a:p>
          <a:p>
            <a:pPr>
              <a:spcBef>
                <a:spcPct val="0"/>
              </a:spcBef>
            </a:pPr>
            <a:r>
              <a:rPr lang="en-US" b="1" i="1" baseline="0" dirty="0" smtClean="0"/>
              <a:t>Vegas…at one time the fastest growing city in the US</a:t>
            </a:r>
          </a:p>
          <a:p>
            <a:pPr marL="171450" indent="-171450">
              <a:spcBef>
                <a:spcPct val="0"/>
              </a:spcBef>
              <a:buFontTx/>
              <a:buChar char="-"/>
            </a:pPr>
            <a:r>
              <a:rPr lang="en-US" baseline="0" dirty="0" smtClean="0"/>
              <a:t>Demand for pretty much everything they needed was constantly shifting right</a:t>
            </a:r>
          </a:p>
          <a:p>
            <a:pPr marL="628650" lvl="1" indent="-171450">
              <a:spcBef>
                <a:spcPct val="0"/>
              </a:spcBef>
              <a:buFontTx/>
              <a:buChar char="-"/>
            </a:pPr>
            <a:r>
              <a:rPr lang="en-US" baseline="0" dirty="0" smtClean="0"/>
              <a:t>Schools, Roads, Hospitals, Stores, Parks, Gas Stations, etc.</a:t>
            </a:r>
            <a:endParaRPr lang="en-US" dirty="0"/>
          </a:p>
        </p:txBody>
      </p:sp>
    </p:spTree>
    <p:extLst>
      <p:ext uri="{BB962C8B-B14F-4D97-AF65-F5344CB8AC3E}">
        <p14:creationId xmlns:p14="http://schemas.microsoft.com/office/powerpoint/2010/main" val="283259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6742BA66-2E49-7B42-A911-DB69741FE2AF}" type="slidenum">
              <a:rPr lang="en-US"/>
              <a:pPr/>
              <a:t>13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u="sng" dirty="0" smtClean="0"/>
              <a:t>COMMON</a:t>
            </a:r>
            <a:r>
              <a:rPr lang="en-US" u="sng" baseline="0" dirty="0" smtClean="0"/>
              <a:t> SENSE CHECK</a:t>
            </a:r>
          </a:p>
          <a:p>
            <a:pPr marL="171450" indent="-171450">
              <a:spcBef>
                <a:spcPct val="0"/>
              </a:spcBef>
              <a:buFontTx/>
              <a:buChar char="-"/>
            </a:pPr>
            <a:r>
              <a:rPr lang="en-US" baseline="0" dirty="0" smtClean="0"/>
              <a:t>If you have less money you will have to cut spending somewhere to adjust for the decrease</a:t>
            </a:r>
          </a:p>
          <a:p>
            <a:pPr marL="171450" indent="-171450">
              <a:spcBef>
                <a:spcPct val="0"/>
              </a:spcBef>
              <a:buFontTx/>
              <a:buChar char="-"/>
            </a:pPr>
            <a:r>
              <a:rPr lang="en-US" baseline="0" dirty="0" smtClean="0"/>
              <a:t>Would you continue to spend the same amount on fast food and other items if your boss cut your hours in ½?</a:t>
            </a:r>
            <a:endParaRPr lang="en-US" dirty="0"/>
          </a:p>
        </p:txBody>
      </p:sp>
    </p:spTree>
    <p:extLst>
      <p:ext uri="{BB962C8B-B14F-4D97-AF65-F5344CB8AC3E}">
        <p14:creationId xmlns:p14="http://schemas.microsoft.com/office/powerpoint/2010/main" val="342335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909E0E0C-2F43-7E49-B52C-A7F1AC5ECFE2}" type="slidenum">
              <a:rPr lang="en-US"/>
              <a:pPr/>
              <a:t>14</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96277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9043BABD-7D84-734B-8D3D-4EBF85272F3E}" type="slidenum">
              <a:rPr lang="en-US"/>
              <a:pPr/>
              <a:t>15</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u="sng" dirty="0" smtClean="0"/>
              <a:t>COMMON</a:t>
            </a:r>
            <a:r>
              <a:rPr lang="en-US" u="sng" baseline="0" dirty="0" smtClean="0"/>
              <a:t> SENSE CHECK</a:t>
            </a:r>
          </a:p>
          <a:p>
            <a:pPr marL="171450" indent="-171450">
              <a:spcBef>
                <a:spcPct val="0"/>
              </a:spcBef>
              <a:buFontTx/>
              <a:buChar char="-"/>
            </a:pPr>
            <a:r>
              <a:rPr lang="en-US" baseline="0" dirty="0" smtClean="0"/>
              <a:t>When gas started to increase people began to purchase smaller more efficient cars</a:t>
            </a:r>
          </a:p>
          <a:p>
            <a:pPr marL="171450" indent="-171450">
              <a:spcBef>
                <a:spcPct val="0"/>
              </a:spcBef>
              <a:buFontTx/>
              <a:buChar char="-"/>
            </a:pPr>
            <a:r>
              <a:rPr lang="en-US" baseline="0" dirty="0" smtClean="0"/>
              <a:t>What happened to the demand for bigger gas guzzling cars like SUVs and trucks?</a:t>
            </a:r>
            <a:endParaRPr lang="en-US" dirty="0"/>
          </a:p>
        </p:txBody>
      </p:sp>
    </p:spTree>
    <p:extLst>
      <p:ext uri="{BB962C8B-B14F-4D97-AF65-F5344CB8AC3E}">
        <p14:creationId xmlns:p14="http://schemas.microsoft.com/office/powerpoint/2010/main" val="148313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8A31C06-6BA0-514B-B055-8764BDC161F0}" type="slidenum">
              <a:rPr lang="en-US"/>
              <a:pPr/>
              <a:t>16</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u="sng" dirty="0" smtClean="0"/>
              <a:t>COMMON</a:t>
            </a:r>
            <a:r>
              <a:rPr lang="en-US" u="sng" baseline="0" dirty="0" smtClean="0"/>
              <a:t> SENSE CHECK</a:t>
            </a:r>
          </a:p>
          <a:p>
            <a:pPr marL="171450" indent="-171450">
              <a:spcBef>
                <a:spcPct val="0"/>
              </a:spcBef>
              <a:buFontTx/>
              <a:buChar char="-"/>
            </a:pPr>
            <a:r>
              <a:rPr lang="en-US" baseline="0" dirty="0" smtClean="0"/>
              <a:t>As we approach a holiday weekend (such as Labor Day) if gas prices increase what will happen to people’s vacation plans?</a:t>
            </a:r>
          </a:p>
          <a:p>
            <a:pPr marL="171450" indent="-171450">
              <a:spcBef>
                <a:spcPct val="0"/>
              </a:spcBef>
              <a:buFontTx/>
              <a:buChar char="-"/>
            </a:pPr>
            <a:r>
              <a:rPr lang="en-US" baseline="0" dirty="0" smtClean="0"/>
              <a:t>Will they travel as far as they might have if gas prices were lower?</a:t>
            </a:r>
            <a:endParaRPr lang="en-US" baseline="0" dirty="0"/>
          </a:p>
          <a:p>
            <a:pPr marL="171450" indent="-171450">
              <a:spcBef>
                <a:spcPct val="0"/>
              </a:spcBef>
              <a:buFontTx/>
              <a:buChar char="-"/>
            </a:pPr>
            <a:r>
              <a:rPr lang="en-US" baseline="0" dirty="0" smtClean="0"/>
              <a:t>If not…what will happen to the demand of hotel rooms at popular tourist locations?</a:t>
            </a:r>
          </a:p>
        </p:txBody>
      </p:sp>
    </p:spTree>
    <p:extLst>
      <p:ext uri="{BB962C8B-B14F-4D97-AF65-F5344CB8AC3E}">
        <p14:creationId xmlns:p14="http://schemas.microsoft.com/office/powerpoint/2010/main" val="323315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u="sng" dirty="0" smtClean="0"/>
              <a:t>CGE Continued</a:t>
            </a:r>
          </a:p>
          <a:p>
            <a:pPr eaLnBrk="1" fontAlgn="auto" hangingPunct="1">
              <a:spcBef>
                <a:spcPts val="0"/>
              </a:spcBef>
              <a:spcAft>
                <a:spcPts val="0"/>
              </a:spcAft>
              <a:defRPr/>
            </a:pPr>
            <a:r>
              <a:rPr lang="en-US" dirty="0" smtClean="0"/>
              <a:t>	-On their graph have them label the line D1</a:t>
            </a:r>
          </a:p>
          <a:p>
            <a:pPr eaLnBrk="1" fontAlgn="auto" hangingPunct="1">
              <a:spcBef>
                <a:spcPts val="0"/>
              </a:spcBef>
              <a:spcAft>
                <a:spcPts val="0"/>
              </a:spcAft>
              <a:defRPr/>
            </a:pPr>
            <a:r>
              <a:rPr lang="en-US" dirty="0" smtClean="0"/>
              <a:t>	-Draw two more lines (one on</a:t>
            </a:r>
            <a:r>
              <a:rPr lang="en-US" baseline="0" dirty="0" smtClean="0"/>
              <a:t> </a:t>
            </a:r>
            <a:r>
              <a:rPr lang="en-US" dirty="0" smtClean="0"/>
              <a:t>each side of D1) and label D2 (left) &amp; D3 (right)</a:t>
            </a:r>
          </a:p>
          <a:p>
            <a:pPr eaLnBrk="1" fontAlgn="auto" hangingPunct="1">
              <a:spcBef>
                <a:spcPts val="0"/>
              </a:spcBef>
              <a:spcAft>
                <a:spcPts val="0"/>
              </a:spcAft>
              <a:defRPr/>
            </a:pPr>
            <a:r>
              <a:rPr lang="en-US" dirty="0" smtClean="0"/>
              <a:t>Name off factors of change (students should write them down) after each factor student needs to write if the line would shift to D2 or D3 for the ORIGINAL product and why.</a:t>
            </a:r>
          </a:p>
          <a:p>
            <a:pPr eaLnBrk="1" fontAlgn="auto" hangingPunct="1">
              <a:spcBef>
                <a:spcPts val="0"/>
              </a:spcBef>
              <a:spcAft>
                <a:spcPts val="0"/>
              </a:spcAft>
              <a:defRPr/>
            </a:pPr>
            <a:r>
              <a:rPr lang="en-US" dirty="0" smtClean="0"/>
              <a:t>-New company starts selling a similar product at ½ price (substitute) – D2</a:t>
            </a:r>
          </a:p>
          <a:p>
            <a:pPr eaLnBrk="1" fontAlgn="auto" hangingPunct="1">
              <a:spcBef>
                <a:spcPts val="0"/>
              </a:spcBef>
              <a:spcAft>
                <a:spcPts val="0"/>
              </a:spcAft>
              <a:defRPr/>
            </a:pPr>
            <a:r>
              <a:rPr lang="en-US" dirty="0" smtClean="0"/>
              <a:t>-You receive a raise at work (income) – D3</a:t>
            </a:r>
          </a:p>
          <a:p>
            <a:pPr eaLnBrk="1" fontAlgn="auto" hangingPunct="1">
              <a:spcBef>
                <a:spcPts val="0"/>
              </a:spcBef>
              <a:spcAft>
                <a:spcPts val="0"/>
              </a:spcAft>
              <a:defRPr/>
            </a:pPr>
            <a:r>
              <a:rPr lang="en-US" dirty="0" smtClean="0"/>
              <a:t>-You know the product will go on sale next week (expectations) – D2</a:t>
            </a:r>
          </a:p>
          <a:p>
            <a:pPr eaLnBrk="1" fontAlgn="auto" hangingPunct="1">
              <a:spcBef>
                <a:spcPts val="0"/>
              </a:spcBef>
              <a:spcAft>
                <a:spcPts val="0"/>
              </a:spcAft>
              <a:defRPr/>
            </a:pPr>
            <a:r>
              <a:rPr lang="en-US" dirty="0" smtClean="0"/>
              <a:t>-You find a new product that you like more than the current one (change in tastes)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PASS</a:t>
            </a:r>
            <a:r>
              <a:rPr lang="en-US" baseline="0" dirty="0" smtClean="0"/>
              <a:t> OUT THE SUPPLY/DEMAND SHIFT WORKSHEET…have students work </a:t>
            </a:r>
            <a:r>
              <a:rPr lang="en-US" baseline="0" dirty="0" err="1" smtClean="0"/>
              <a:t>indivdually</a:t>
            </a:r>
            <a:r>
              <a:rPr lang="en-US" baseline="0" dirty="0" smtClean="0"/>
              <a:t> to complete</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2EC04-BDFC-46E3-9C41-CDD3EA88433E}"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86063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 182-184</a:t>
            </a:r>
          </a:p>
          <a:p>
            <a:pPr eaLnBrk="1" hangingPunct="1">
              <a:spcBef>
                <a:spcPct val="0"/>
              </a:spcBef>
            </a:pPr>
            <a:r>
              <a:rPr lang="en-US" dirty="0" smtClean="0"/>
              <a:t>NAME EXAMPLES OF ELASTIC/INELASTIC GOODS/SERVICES</a:t>
            </a:r>
          </a:p>
          <a:p>
            <a:pPr marL="171450" indent="-171450" eaLnBrk="1" hangingPunct="1">
              <a:spcBef>
                <a:spcPct val="0"/>
              </a:spcBef>
              <a:buFontTx/>
              <a:buChar char="-"/>
            </a:pPr>
            <a:r>
              <a:rPr lang="en-US" dirty="0" smtClean="0"/>
              <a:t>List on the board</a:t>
            </a:r>
          </a:p>
          <a:p>
            <a:pPr marL="171450" indent="-171450" eaLnBrk="1" hangingPunct="1">
              <a:spcBef>
                <a:spcPct val="0"/>
              </a:spcBef>
              <a:buFontTx/>
              <a:buChar char="-"/>
            </a:pPr>
            <a:r>
              <a:rPr lang="en-US" dirty="0" smtClean="0"/>
              <a:t>Continue to next slide to see examples</a:t>
            </a:r>
          </a:p>
          <a:p>
            <a:pPr eaLnBrk="1" hangingPunct="1">
              <a:spcBef>
                <a:spcPct val="0"/>
              </a:spcBef>
            </a:pPr>
            <a:endParaRPr lang="en-US" b="1"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97949-3F46-4461-8131-CBB22E2288ED}"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11734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59D70D-8D5D-4C96-8F99-C3D41E1BEF48}" type="slidenum">
              <a:rPr lang="en-US" smtClean="0"/>
              <a:pPr>
                <a:defRPr/>
              </a:pPr>
              <a:t>19</a:t>
            </a:fld>
            <a:endParaRPr lang="en-US"/>
          </a:p>
        </p:txBody>
      </p:sp>
    </p:spTree>
    <p:extLst>
      <p:ext uri="{BB962C8B-B14F-4D97-AF65-F5344CB8AC3E}">
        <p14:creationId xmlns:p14="http://schemas.microsoft.com/office/powerpoint/2010/main" val="4026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 170</a:t>
            </a:r>
          </a:p>
          <a:p>
            <a:pPr eaLnBrk="1" hangingPunct="1">
              <a:spcBef>
                <a:spcPct val="0"/>
              </a:spcBef>
            </a:pPr>
            <a:endParaRPr lang="en-US" b="1" dirty="0" smtClean="0"/>
          </a:p>
          <a:p>
            <a:pPr eaLnBrk="1" hangingPunct="1">
              <a:spcBef>
                <a:spcPct val="0"/>
              </a:spcBef>
            </a:pPr>
            <a:r>
              <a:rPr lang="en-US" b="0" i="1" dirty="0" smtClean="0"/>
              <a:t>&lt;&lt;&lt;Pass out laminated</a:t>
            </a:r>
            <a:r>
              <a:rPr lang="en-US" b="0" i="1" baseline="0" dirty="0" smtClean="0"/>
              <a:t> cardstock (</a:t>
            </a:r>
            <a:r>
              <a:rPr lang="en-US" b="0" i="1" baseline="0" dirty="0" err="1" smtClean="0"/>
              <a:t>lcs</a:t>
            </a:r>
            <a:r>
              <a:rPr lang="en-US" b="0" i="1" baseline="0" dirty="0" smtClean="0"/>
              <a:t>) to students for chapter activities&gt;&gt;&gt;</a:t>
            </a:r>
            <a:endParaRPr lang="en-US" b="0" i="1" dirty="0" smtClean="0"/>
          </a:p>
          <a:p>
            <a:pPr eaLnBrk="1" hangingPunct="1">
              <a:spcBef>
                <a:spcPct val="0"/>
              </a:spcBef>
            </a:pPr>
            <a:endParaRPr lang="en-US" b="1" dirty="0" smtClean="0"/>
          </a:p>
          <a:p>
            <a:pPr eaLnBrk="1" hangingPunct="1">
              <a:spcBef>
                <a:spcPct val="0"/>
              </a:spcBef>
            </a:pPr>
            <a:r>
              <a:rPr lang="en-US" b="1" u="sng" dirty="0" smtClean="0"/>
              <a:t>Beginning of Chapter Graphing Exercise (CGE)</a:t>
            </a:r>
          </a:p>
          <a:p>
            <a:pPr eaLnBrk="1" hangingPunct="1">
              <a:spcBef>
                <a:spcPct val="0"/>
              </a:spcBef>
            </a:pPr>
            <a:r>
              <a:rPr lang="en-US" dirty="0" smtClean="0"/>
              <a:t>-Ask the students (on a piece of paper/</a:t>
            </a:r>
            <a:r>
              <a:rPr lang="en-US" dirty="0" err="1" smtClean="0"/>
              <a:t>lcs</a:t>
            </a:r>
            <a:r>
              <a:rPr lang="en-US" dirty="0" smtClean="0"/>
              <a:t>) to write down the number of pops (or any other beverage you buy on a consistent basis) they buy on a weekly basis currently.	-Write down the price currently of pop.</a:t>
            </a:r>
          </a:p>
          <a:p>
            <a:pPr eaLnBrk="1" hangingPunct="1">
              <a:spcBef>
                <a:spcPct val="0"/>
              </a:spcBef>
            </a:pPr>
            <a:endParaRPr lang="en-US" dirty="0" smtClean="0"/>
          </a:p>
          <a:p>
            <a:pPr eaLnBrk="1" hangingPunct="1">
              <a:spcBef>
                <a:spcPct val="0"/>
              </a:spcBef>
            </a:pPr>
            <a:r>
              <a:rPr lang="en-US" dirty="0" smtClean="0"/>
              <a:t>-How many would you buy in a week if that price increased by 50 cents? $1?  $1.50?  $2</a:t>
            </a:r>
          </a:p>
          <a:p>
            <a:pPr eaLnBrk="1" hangingPunct="1">
              <a:spcBef>
                <a:spcPct val="0"/>
              </a:spcBef>
            </a:pPr>
            <a:r>
              <a:rPr lang="en-US" dirty="0" smtClean="0"/>
              <a:t>-How many would you buy in a week if the price decreased by 50 cents? $1?  $1.50?  $2</a:t>
            </a:r>
          </a:p>
          <a:p>
            <a:pPr eaLnBrk="1" hangingPunct="1">
              <a:spcBef>
                <a:spcPct val="0"/>
              </a:spcBef>
            </a:pPr>
            <a:endParaRPr lang="en-US" dirty="0" smtClean="0"/>
          </a:p>
          <a:p>
            <a:pPr eaLnBrk="1" hangingPunct="1">
              <a:spcBef>
                <a:spcPct val="0"/>
              </a:spcBef>
            </a:pPr>
            <a:r>
              <a:rPr lang="en-US" b="1" dirty="0" smtClean="0"/>
              <a:t>DISCUSS</a:t>
            </a:r>
            <a:r>
              <a:rPr lang="en-US" b="1" baseline="0" dirty="0" smtClean="0"/>
              <a:t> THE RESULTS ~ </a:t>
            </a:r>
            <a:r>
              <a:rPr lang="en-US" b="0" baseline="0" dirty="0" smtClean="0"/>
              <a:t>Tell students to leave the numbers on their </a:t>
            </a:r>
            <a:r>
              <a:rPr lang="en-US" b="0" baseline="0" dirty="0" err="1" smtClean="0"/>
              <a:t>lcs</a:t>
            </a:r>
            <a:endParaRPr lang="en-US" b="0"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03495F-4FD2-4BE8-B4D5-F1F5B8B108FF}"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396218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03D2831A-9758-0F4F-811B-DF2D69AC1221}" type="slidenum">
              <a:rPr lang="en-US"/>
              <a:pPr/>
              <a:t>20</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05460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19E69821-2772-F84E-A91C-23B7E88C3DD3}" type="slidenum">
              <a:rPr lang="en-US"/>
              <a:pPr/>
              <a:t>21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CGA</a:t>
            </a:r>
            <a:r>
              <a:rPr lang="en-US" b="1" u="sng" baseline="0" dirty="0" smtClean="0"/>
              <a:t> Reflection</a:t>
            </a:r>
            <a:endParaRPr lang="en-US" b="0" u="none" baseline="0" dirty="0" smtClean="0"/>
          </a:p>
          <a:p>
            <a:pPr marL="171450" indent="-171450">
              <a:spcBef>
                <a:spcPct val="0"/>
              </a:spcBef>
              <a:buFontTx/>
              <a:buChar char="-"/>
            </a:pPr>
            <a:r>
              <a:rPr lang="en-US" b="0" u="none" baseline="0" dirty="0" smtClean="0"/>
              <a:t>Think back to the graph you created earlier/yesterday…was your demand for pop elastic or inelastic?</a:t>
            </a:r>
          </a:p>
          <a:p>
            <a:pPr marL="628650" lvl="1" indent="-171450">
              <a:spcBef>
                <a:spcPct val="0"/>
              </a:spcBef>
              <a:buFontTx/>
              <a:buChar char="-"/>
            </a:pPr>
            <a:r>
              <a:rPr lang="en-US" b="0" u="none" baseline="0" dirty="0" smtClean="0"/>
              <a:t>Did it look more like graph A or graph B on this slide?</a:t>
            </a:r>
            <a:endParaRPr lang="en-US" b="1" u="sng" dirty="0"/>
          </a:p>
        </p:txBody>
      </p:sp>
    </p:spTree>
    <p:extLst>
      <p:ext uri="{BB962C8B-B14F-4D97-AF65-F5344CB8AC3E}">
        <p14:creationId xmlns:p14="http://schemas.microsoft.com/office/powerpoint/2010/main" val="409178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C6F62B8-2933-8B4B-96A6-9A37AED13229}" type="slidenum">
              <a:rPr lang="en-US"/>
              <a:pPr/>
              <a:t>22</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3824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PAGES 188-89</a:t>
            </a:r>
            <a:endParaRPr lang="en-US" smtClean="0"/>
          </a:p>
          <a:p>
            <a:pPr eaLnBrk="1" hangingPunct="1">
              <a:spcBef>
                <a:spcPct val="0"/>
              </a:spcBef>
            </a:pPr>
            <a:r>
              <a:rPr lang="en-US" smtClean="0"/>
              <a:t>Figure 7.7</a:t>
            </a:r>
            <a:endParaRPr lang="en-US" b="1"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8CEFAB-A818-4425-A98D-4E4BA66028F4}"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62198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 187</a:t>
            </a:r>
          </a:p>
          <a:p>
            <a:pPr eaLnBrk="1" hangingPunct="1">
              <a:spcBef>
                <a:spcPct val="0"/>
              </a:spcBef>
            </a:pPr>
            <a:r>
              <a:rPr lang="en-US" dirty="0" smtClean="0"/>
              <a:t>How does profit motivate the law of supply?</a:t>
            </a:r>
          </a:p>
          <a:p>
            <a:pPr eaLnBrk="1" hangingPunct="1">
              <a:spcBef>
                <a:spcPct val="0"/>
              </a:spcBef>
            </a:pPr>
            <a:r>
              <a:rPr lang="en-US" dirty="0" smtClean="0"/>
              <a:t>	-People are in business to make money</a:t>
            </a:r>
          </a:p>
          <a:p>
            <a:pPr eaLnBrk="1" hangingPunct="1">
              <a:spcBef>
                <a:spcPct val="0"/>
              </a:spcBef>
            </a:pPr>
            <a:r>
              <a:rPr lang="en-US" dirty="0" smtClean="0"/>
              <a:t>	-The more money to be made the more items they will supply</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D40E6E-E4F7-489E-A05F-539DC8BF9DD4}"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984263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a:lstStyle/>
          <a:p>
            <a:fld id="{393C4EB4-87B1-664F-AB5E-E558359B7923}" type="slidenum">
              <a:rPr lang="en-US"/>
              <a:pPr/>
              <a:t>25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REMEMBER…LAW OF</a:t>
            </a:r>
            <a:r>
              <a:rPr lang="en-US" baseline="0" dirty="0" smtClean="0"/>
              <a:t> SUPPLY IS PROFIT DRIVEN!!</a:t>
            </a:r>
            <a:endParaRPr lang="en-US" dirty="0"/>
          </a:p>
        </p:txBody>
      </p:sp>
    </p:spTree>
    <p:extLst>
      <p:ext uri="{BB962C8B-B14F-4D97-AF65-F5344CB8AC3E}">
        <p14:creationId xmlns:p14="http://schemas.microsoft.com/office/powerpoint/2010/main" val="3094716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 190-191</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E5111-A86D-425A-AB7E-3322AC54E79E}"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58443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a:lstStyle/>
          <a:p>
            <a:fld id="{C44462F6-2104-C842-A89E-587F35AE773B}" type="slidenum">
              <a:rPr lang="en-US"/>
              <a:pPr/>
              <a:t>27</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Inputs –Items used to create the product/provide the service</a:t>
            </a:r>
          </a:p>
          <a:p>
            <a:pPr eaLnBrk="1" hangingPunct="1">
              <a:spcBef>
                <a:spcPct val="0"/>
              </a:spcBef>
            </a:pPr>
            <a:r>
              <a:rPr lang="en-US" dirty="0" smtClean="0"/>
              <a:t>	-Change in price = change in supply</a:t>
            </a:r>
          </a:p>
          <a:p>
            <a:pPr eaLnBrk="1" hangingPunct="1">
              <a:spcBef>
                <a:spcPct val="0"/>
              </a:spcBef>
            </a:pPr>
            <a:r>
              <a:rPr lang="en-US" dirty="0" smtClean="0"/>
              <a:t>	-decrease in input = increase in supply</a:t>
            </a:r>
          </a:p>
          <a:p>
            <a:pPr eaLnBrk="1" hangingPunct="1">
              <a:spcBef>
                <a:spcPct val="0"/>
              </a:spcBef>
            </a:pPr>
            <a:endParaRPr lang="en-US" dirty="0"/>
          </a:p>
        </p:txBody>
      </p:sp>
    </p:spTree>
    <p:extLst>
      <p:ext uri="{BB962C8B-B14F-4D97-AF65-F5344CB8AC3E}">
        <p14:creationId xmlns:p14="http://schemas.microsoft.com/office/powerpoint/2010/main" val="279269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p>
            <a:fld id="{B831462E-95CC-F241-B0C3-1DAE5C1DD129}" type="slidenum">
              <a:rPr lang="en-US"/>
              <a:pPr/>
              <a:t>28</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 of Firms –More firms in the field INCREASES supply of that product/service</a:t>
            </a:r>
          </a:p>
          <a:p>
            <a:pPr eaLnBrk="1" hangingPunct="1">
              <a:spcBef>
                <a:spcPct val="0"/>
              </a:spcBef>
            </a:pPr>
            <a:endParaRPr lang="en-US" dirty="0"/>
          </a:p>
        </p:txBody>
      </p:sp>
    </p:spTree>
    <p:extLst>
      <p:ext uri="{BB962C8B-B14F-4D97-AF65-F5344CB8AC3E}">
        <p14:creationId xmlns:p14="http://schemas.microsoft.com/office/powerpoint/2010/main" val="4211466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a:lstStyle/>
          <a:p>
            <a:fld id="{F3D4C82E-1672-FE4B-9308-95DC9940EA54}" type="slidenum">
              <a:rPr lang="en-US"/>
              <a:pPr/>
              <a:t>29</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Taxes –More taxes = less supply</a:t>
            </a:r>
          </a:p>
          <a:p>
            <a:pPr eaLnBrk="1" hangingPunct="1">
              <a:spcBef>
                <a:spcPct val="0"/>
              </a:spcBef>
            </a:pPr>
            <a:endParaRPr lang="en-US" dirty="0"/>
          </a:p>
        </p:txBody>
      </p:sp>
    </p:spTree>
    <p:extLst>
      <p:ext uri="{BB962C8B-B14F-4D97-AF65-F5344CB8AC3E}">
        <p14:creationId xmlns:p14="http://schemas.microsoft.com/office/powerpoint/2010/main" val="159016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 170-171</a:t>
            </a:r>
          </a:p>
          <a:p>
            <a:pPr eaLnBrk="1" hangingPunct="1">
              <a:spcBef>
                <a:spcPct val="0"/>
              </a:spcBef>
            </a:pPr>
            <a:endParaRPr lang="en-US" dirty="0" smtClean="0"/>
          </a:p>
          <a:p>
            <a:pPr eaLnBrk="1" hangingPunct="1">
              <a:spcBef>
                <a:spcPct val="0"/>
              </a:spcBef>
            </a:pPr>
            <a:r>
              <a:rPr lang="en-US" dirty="0" smtClean="0"/>
              <a:t>A MARKET is anywhere that goods/services are being exchanged</a:t>
            </a:r>
          </a:p>
          <a:p>
            <a:pPr eaLnBrk="1" hangingPunct="1">
              <a:spcBef>
                <a:spcPct val="0"/>
              </a:spcBef>
            </a:pPr>
            <a:r>
              <a:rPr lang="en-US" dirty="0" smtClean="0"/>
              <a:t>	-Not limited to “stores”</a:t>
            </a:r>
          </a:p>
          <a:p>
            <a:pPr eaLnBrk="1" hangingPunct="1">
              <a:spcBef>
                <a:spcPct val="0"/>
              </a:spcBef>
            </a:pPr>
            <a:r>
              <a:rPr lang="en-US" dirty="0" smtClean="0"/>
              <a:t>	FIGURE 7.1 –Shows different markets</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6358F-88A0-4E35-949C-059FEA21FA13}"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675475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a:lstStyle/>
          <a:p>
            <a:fld id="{FE2A9083-0153-D949-8FDF-6D19DF9435E4}" type="slidenum">
              <a:rPr lang="en-US"/>
              <a:pPr/>
              <a:t>30</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Technology –Improvements in technology = increases in supply</a:t>
            </a:r>
          </a:p>
          <a:p>
            <a:pPr eaLnBrk="1" hangingPunct="1">
              <a:spcBef>
                <a:spcPct val="0"/>
              </a:spcBef>
            </a:pPr>
            <a:endParaRPr lang="en-US" dirty="0"/>
          </a:p>
        </p:txBody>
      </p:sp>
    </p:spTree>
    <p:extLst>
      <p:ext uri="{BB962C8B-B14F-4D97-AF65-F5344CB8AC3E}">
        <p14:creationId xmlns:p14="http://schemas.microsoft.com/office/powerpoint/2010/main" val="281960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SEE FIGURE 7.8	p 192</a:t>
            </a:r>
          </a:p>
          <a:p>
            <a:pPr eaLnBrk="1" hangingPunct="1"/>
            <a:endParaRPr lang="en-US" dirty="0" smtClean="0"/>
          </a:p>
          <a:p>
            <a:pPr eaLnBrk="1" hangingPunct="1"/>
            <a:r>
              <a:rPr lang="en-US" b="1" u="sng" dirty="0" smtClean="0"/>
              <a:t>ASSIGNMENT:</a:t>
            </a:r>
            <a:endParaRPr lang="en-US" dirty="0" smtClean="0"/>
          </a:p>
          <a:p>
            <a:pPr eaLnBrk="1" hangingPunct="1"/>
            <a:r>
              <a:rPr lang="en-US" dirty="0" smtClean="0"/>
              <a:t>	-Increase Demand/Supply worksheet</a:t>
            </a:r>
          </a:p>
          <a:p>
            <a:pPr eaLnBrk="1" hangingPunct="1"/>
            <a:r>
              <a:rPr lang="en-US" dirty="0" smtClean="0"/>
              <a:t>		-Students are to read the headline and decide how it has an impact on supply/demand.</a:t>
            </a:r>
            <a:endParaRPr lang="en-US" b="1" u="sng" dirty="0" smtClean="0"/>
          </a:p>
        </p:txBody>
      </p:sp>
      <p:sp>
        <p:nvSpPr>
          <p:cNvPr id="4" name="Slide Number Placeholder 3"/>
          <p:cNvSpPr>
            <a:spLocks noGrp="1"/>
          </p:cNvSpPr>
          <p:nvPr>
            <p:ph type="sldNum" sz="quarter" idx="5"/>
          </p:nvPr>
        </p:nvSpPr>
        <p:spPr/>
        <p:txBody>
          <a:bodyPr/>
          <a:lstStyle/>
          <a:p>
            <a:pPr>
              <a:defRPr/>
            </a:pPr>
            <a:fld id="{7113C66E-146B-4EA1-98E3-451291510E94}" type="slidenum">
              <a:rPr lang="en-US" smtClean="0"/>
              <a:pPr>
                <a:defRPr/>
              </a:pPr>
              <a:t>31</a:t>
            </a:fld>
            <a:endParaRPr lang="en-US"/>
          </a:p>
        </p:txBody>
      </p:sp>
    </p:spTree>
    <p:extLst>
      <p:ext uri="{BB962C8B-B14F-4D97-AF65-F5344CB8AC3E}">
        <p14:creationId xmlns:p14="http://schemas.microsoft.com/office/powerpoint/2010/main" val="280199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Say what???</a:t>
            </a:r>
          </a:p>
          <a:p>
            <a:pPr eaLnBrk="1" hangingPunct="1"/>
            <a:r>
              <a:rPr lang="en-US" dirty="0" smtClean="0"/>
              <a:t>	-Basically just like diminishing utility where eventually buying one more item will not have an effect on your life </a:t>
            </a:r>
            <a:r>
              <a:rPr lang="en-US" u="sng" dirty="0" smtClean="0"/>
              <a:t>DIMINISHING RETURN</a:t>
            </a:r>
            <a:r>
              <a:rPr lang="en-US" dirty="0" smtClean="0"/>
              <a:t> means eventually it will not be as profitable to produce that additional unit </a:t>
            </a:r>
          </a:p>
          <a:p>
            <a:pPr eaLnBrk="1" hangingPunct="1"/>
            <a:endParaRPr lang="en-US" dirty="0" smtClean="0"/>
          </a:p>
          <a:p>
            <a:pPr eaLnBrk="1" hangingPunct="1"/>
            <a:r>
              <a:rPr lang="en-US" b="1" dirty="0" smtClean="0"/>
              <a:t>STUDENT EXAMPLE (p. 192 “R”)</a:t>
            </a:r>
          </a:p>
          <a:p>
            <a:pPr eaLnBrk="1" hangingPunct="1"/>
            <a:r>
              <a:rPr lang="en-US" b="0" dirty="0" smtClean="0"/>
              <a:t>Have you ever stayed up very late to do</a:t>
            </a:r>
            <a:r>
              <a:rPr lang="en-US" b="0" baseline="0" dirty="0" smtClean="0"/>
              <a:t> your homework?  Did you get less work done as you grew more tired?  At what point did you decide to go to sleep?  Why?</a:t>
            </a:r>
          </a:p>
          <a:p>
            <a:pPr marL="171450" indent="-171450" eaLnBrk="1" hangingPunct="1">
              <a:buFontTx/>
              <a:buChar char="-"/>
            </a:pPr>
            <a:r>
              <a:rPr lang="en-US" b="0" baseline="0" dirty="0" smtClean="0"/>
              <a:t>Eventually you realized that you would be better off going to bed and starting fresh the next day because you were not properly using your resources.  Right?</a:t>
            </a:r>
          </a:p>
          <a:p>
            <a:pPr marL="171450" indent="-171450" eaLnBrk="1" hangingPunct="1">
              <a:buFontTx/>
              <a:buChar char="-"/>
            </a:pPr>
            <a:endParaRPr lang="en-US" b="0" dirty="0" smtClean="0"/>
          </a:p>
        </p:txBody>
      </p:sp>
      <p:sp>
        <p:nvSpPr>
          <p:cNvPr id="4" name="Slide Number Placeholder 3"/>
          <p:cNvSpPr>
            <a:spLocks noGrp="1"/>
          </p:cNvSpPr>
          <p:nvPr>
            <p:ph type="sldNum" sz="quarter" idx="5"/>
          </p:nvPr>
        </p:nvSpPr>
        <p:spPr/>
        <p:txBody>
          <a:bodyPr/>
          <a:lstStyle/>
          <a:p>
            <a:pPr>
              <a:defRPr/>
            </a:pPr>
            <a:fld id="{F6E3B11B-6D53-4CCE-A0CF-53D4F076899B}" type="slidenum">
              <a:rPr lang="en-US" smtClean="0"/>
              <a:pPr>
                <a:defRPr/>
              </a:pPr>
              <a:t>33</a:t>
            </a:fld>
            <a:endParaRPr lang="en-US"/>
          </a:p>
        </p:txBody>
      </p:sp>
    </p:spTree>
    <p:extLst>
      <p:ext uri="{BB962C8B-B14F-4D97-AF65-F5344CB8AC3E}">
        <p14:creationId xmlns:p14="http://schemas.microsoft.com/office/powerpoint/2010/main" val="2598311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Page 195</a:t>
            </a:r>
            <a:endParaRPr lang="en-US" dirty="0" smtClean="0"/>
          </a:p>
          <a:p>
            <a:pPr eaLnBrk="1" hangingPunct="1"/>
            <a:r>
              <a:rPr lang="en-US" dirty="0" smtClean="0"/>
              <a:t>-Figure 7.10</a:t>
            </a:r>
          </a:p>
          <a:p>
            <a:pPr eaLnBrk="1" hangingPunct="1"/>
            <a:endParaRPr lang="en-US" dirty="0" smtClean="0"/>
          </a:p>
          <a:p>
            <a:pPr marL="171450" indent="-171450" eaLnBrk="1" hangingPunct="1">
              <a:buFontTx/>
              <a:buChar char="-"/>
            </a:pPr>
            <a:r>
              <a:rPr lang="en-US" dirty="0" smtClean="0"/>
              <a:t>We have talked a lot about the</a:t>
            </a:r>
            <a:r>
              <a:rPr lang="en-US" baseline="0" dirty="0" smtClean="0"/>
              <a:t> supply line and the demand line…but now it is time to put the two together.</a:t>
            </a:r>
          </a:p>
          <a:p>
            <a:pPr marL="628650" lvl="1" indent="-171450" eaLnBrk="1" hangingPunct="1">
              <a:buFontTx/>
              <a:buChar char="-"/>
            </a:pPr>
            <a:r>
              <a:rPr lang="en-US" baseline="0" dirty="0" smtClean="0"/>
              <a:t>When we do this we find the EQUILIBRIUM PRICE (MARKET CLEARING PRICE)</a:t>
            </a:r>
          </a:p>
          <a:p>
            <a:pPr marL="1085850" lvl="2" indent="-171450" eaLnBrk="1" hangingPunct="1">
              <a:buFontTx/>
              <a:buChar char="-"/>
            </a:pPr>
            <a:r>
              <a:rPr lang="en-US" baseline="0" dirty="0" smtClean="0"/>
              <a:t>This is the price where the most consumers and producers will be happiest.</a:t>
            </a:r>
            <a:endParaRPr lang="en-US" dirty="0" smtClean="0"/>
          </a:p>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480DFDAE-B9B4-4B10-AD5B-34ACEB01D5BA}" type="slidenum">
              <a:rPr lang="en-US" smtClean="0"/>
              <a:pPr>
                <a:defRPr/>
              </a:pPr>
              <a:t>34</a:t>
            </a:fld>
            <a:endParaRPr lang="en-US"/>
          </a:p>
        </p:txBody>
      </p:sp>
    </p:spTree>
    <p:extLst>
      <p:ext uri="{BB962C8B-B14F-4D97-AF65-F5344CB8AC3E}">
        <p14:creationId xmlns:p14="http://schemas.microsoft.com/office/powerpoint/2010/main" val="4132907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4D5A1D0-D7CB-B649-93BE-FCC272D86383}" type="slidenum">
              <a:rPr lang="en-US"/>
              <a:pPr/>
              <a:t>35</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r>
              <a:rPr lang="en-US" dirty="0" smtClean="0"/>
              <a:t>Bring up the Demand</a:t>
            </a:r>
            <a:r>
              <a:rPr lang="en-US" baseline="0" dirty="0" smtClean="0"/>
              <a:t>/Supply chart first and have the students graph</a:t>
            </a:r>
          </a:p>
          <a:p>
            <a:pPr marL="628650" lvl="1" indent="-171450" eaLnBrk="1" hangingPunct="1">
              <a:buFontTx/>
              <a:buChar char="-"/>
            </a:pPr>
            <a:r>
              <a:rPr lang="en-US" baseline="0" dirty="0" smtClean="0"/>
              <a:t>They should start at $10 and increase by $2 increments</a:t>
            </a:r>
          </a:p>
          <a:p>
            <a:pPr marL="628650" lvl="1" indent="-171450" eaLnBrk="1" hangingPunct="1">
              <a:buFontTx/>
              <a:buChar char="-"/>
            </a:pPr>
            <a:r>
              <a:rPr lang="en-US" baseline="0" dirty="0" smtClean="0"/>
              <a:t>They should start at 100 and increase in 200 increments</a:t>
            </a:r>
          </a:p>
          <a:p>
            <a:pPr marL="171450" lvl="0" indent="-171450" eaLnBrk="1" hangingPunct="1">
              <a:buFontTx/>
              <a:buChar char="-"/>
            </a:pPr>
            <a:endParaRPr lang="en-US" baseline="0" dirty="0" smtClean="0"/>
          </a:p>
          <a:p>
            <a:pPr marL="171450" lvl="0" indent="-171450" eaLnBrk="1" hangingPunct="1">
              <a:buFontTx/>
              <a:buChar char="-"/>
            </a:pPr>
            <a:r>
              <a:rPr lang="en-US" baseline="0" dirty="0" smtClean="0"/>
              <a:t>After they have had a chance to draw it themselves show the graph</a:t>
            </a:r>
          </a:p>
          <a:p>
            <a:pPr marL="171450" lvl="0" indent="-171450" eaLnBrk="1" hangingPunct="1">
              <a:buFontTx/>
              <a:buChar char="-"/>
            </a:pPr>
            <a:endParaRPr lang="en-US" baseline="0" dirty="0" smtClean="0"/>
          </a:p>
          <a:p>
            <a:pPr marL="171450" lvl="0" indent="-171450" eaLnBrk="1" hangingPunct="1">
              <a:buFontTx/>
              <a:buChar char="-"/>
            </a:pPr>
            <a:r>
              <a:rPr lang="en-US" baseline="0" dirty="0" smtClean="0"/>
              <a:t>Discuss why it is this way.  What is the significance of the center point where they meet?</a:t>
            </a:r>
          </a:p>
          <a:p>
            <a:pPr marL="628650" lvl="1" indent="-171450" eaLnBrk="1" hangingPunct="1">
              <a:buFontTx/>
              <a:buChar char="-"/>
            </a:pPr>
            <a:r>
              <a:rPr lang="en-US" baseline="0" dirty="0" smtClean="0"/>
              <a:t>Go to next slide for definition</a:t>
            </a:r>
            <a:endParaRPr lang="en-US" dirty="0"/>
          </a:p>
        </p:txBody>
      </p:sp>
    </p:spTree>
    <p:extLst>
      <p:ext uri="{BB962C8B-B14F-4D97-AF65-F5344CB8AC3E}">
        <p14:creationId xmlns:p14="http://schemas.microsoft.com/office/powerpoint/2010/main" val="2726889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A8A0662-4982-CD4D-8FC8-947763345826}" type="slidenum">
              <a:rPr lang="en-US"/>
              <a:pPr/>
              <a:t>36</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Using the</a:t>
            </a:r>
            <a:r>
              <a:rPr lang="en-US" baseline="0" dirty="0" smtClean="0"/>
              <a:t> different determinants from supply and demand have the students determine what happens to the equilibrium price when different things happen.</a:t>
            </a:r>
          </a:p>
          <a:p>
            <a:pPr eaLnBrk="1" hangingPunct="1"/>
            <a:endParaRPr lang="en-US" baseline="0" dirty="0" smtClean="0"/>
          </a:p>
          <a:p>
            <a:pPr marL="171450" indent="-171450" eaLnBrk="1" hangingPunct="1">
              <a:buFontTx/>
              <a:buChar char="-"/>
            </a:pPr>
            <a:r>
              <a:rPr lang="en-US" baseline="0" dirty="0" smtClean="0"/>
              <a:t>Have student erase their LCS boards and draw a generic supply/demand line</a:t>
            </a:r>
          </a:p>
          <a:p>
            <a:pPr marL="171450" lvl="0" indent="-171450" eaLnBrk="1" hangingPunct="1">
              <a:buFontTx/>
              <a:buChar char="-"/>
            </a:pPr>
            <a:r>
              <a:rPr lang="en-US" baseline="0" dirty="0" smtClean="0"/>
              <a:t>Use different “headlines” that might force either demand or supply to move</a:t>
            </a:r>
          </a:p>
          <a:p>
            <a:pPr marL="628650" lvl="1" indent="-171450" eaLnBrk="1" hangingPunct="1">
              <a:buFontTx/>
              <a:buChar char="-"/>
            </a:pPr>
            <a:r>
              <a:rPr lang="en-US" baseline="0" dirty="0" smtClean="0"/>
              <a:t>What happens to the graph?</a:t>
            </a:r>
          </a:p>
          <a:p>
            <a:pPr marL="628650" lvl="1" indent="-171450" eaLnBrk="1" hangingPunct="1">
              <a:buFontTx/>
              <a:buChar char="-"/>
            </a:pPr>
            <a:r>
              <a:rPr lang="en-US" baseline="0" dirty="0" smtClean="0"/>
              <a:t>What happens to the Equilibrium Price?</a:t>
            </a:r>
          </a:p>
        </p:txBody>
      </p:sp>
    </p:spTree>
    <p:extLst>
      <p:ext uri="{BB962C8B-B14F-4D97-AF65-F5344CB8AC3E}">
        <p14:creationId xmlns:p14="http://schemas.microsoft.com/office/powerpoint/2010/main" val="3926838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b="1" dirty="0" smtClean="0"/>
              <a:t>Page 197</a:t>
            </a:r>
            <a:endParaRPr lang="en-US" dirty="0" smtClean="0"/>
          </a:p>
          <a:p>
            <a:pPr eaLnBrk="1" hangingPunct="1"/>
            <a:endParaRPr lang="en-US" dirty="0" smtClean="0"/>
          </a:p>
          <a:p>
            <a:pPr eaLnBrk="1" hangingPunct="1"/>
            <a:r>
              <a:rPr lang="en-US" dirty="0" smtClean="0"/>
              <a:t>What happens</a:t>
            </a:r>
            <a:r>
              <a:rPr lang="en-US" baseline="0" dirty="0" smtClean="0"/>
              <a:t> if producers do not sell at the ideal equilibrium price???</a:t>
            </a:r>
            <a:endParaRPr lang="en-US" dirty="0" smtClean="0"/>
          </a:p>
          <a:p>
            <a:pPr marL="171450" indent="-171450" eaLnBrk="1" hangingPunct="1">
              <a:buFontTx/>
              <a:buChar char="-"/>
            </a:pPr>
            <a:r>
              <a:rPr lang="en-US" b="0" baseline="0" dirty="0" smtClean="0"/>
              <a:t>Utilize the JA supply/demand chart to illustrate these terms</a:t>
            </a:r>
          </a:p>
          <a:p>
            <a:pPr marL="171450" indent="-171450" eaLnBrk="1" hangingPunct="1">
              <a:buFontTx/>
              <a:buChar char="-"/>
            </a:pPr>
            <a:endParaRPr lang="en-US" b="0" baseline="0" dirty="0" smtClean="0"/>
          </a:p>
          <a:p>
            <a:pPr marL="0" indent="0" eaLnBrk="1" hangingPunct="1">
              <a:buFontTx/>
              <a:buNone/>
            </a:pPr>
            <a:r>
              <a:rPr lang="en-US" b="0" baseline="0" dirty="0" smtClean="0"/>
              <a:t>How would the market eliminate shortages/surpluses on its own?</a:t>
            </a:r>
          </a:p>
          <a:p>
            <a:pPr marL="171450" indent="-171450" eaLnBrk="1" hangingPunct="1">
              <a:buFontTx/>
              <a:buChar char="-"/>
            </a:pPr>
            <a:r>
              <a:rPr lang="en-US" b="0" baseline="0" dirty="0" smtClean="0"/>
              <a:t>Shortages</a:t>
            </a:r>
          </a:p>
          <a:p>
            <a:pPr marL="628650" lvl="1" indent="-171450" eaLnBrk="1" hangingPunct="1">
              <a:buFontTx/>
              <a:buChar char="-"/>
            </a:pPr>
            <a:r>
              <a:rPr lang="en-US" b="0" baseline="0" dirty="0" smtClean="0"/>
              <a:t>New businesses would pop up to help serve the unfulfilled needs of society</a:t>
            </a:r>
          </a:p>
          <a:p>
            <a:pPr marL="628650" lvl="1" indent="-171450" eaLnBrk="1" hangingPunct="1">
              <a:buFontTx/>
              <a:buChar char="-"/>
            </a:pPr>
            <a:r>
              <a:rPr lang="en-US" b="0" baseline="0" dirty="0" smtClean="0"/>
              <a:t>Price would rise to eliminate the demand from those that could not afford it at the new price</a:t>
            </a:r>
          </a:p>
          <a:p>
            <a:pPr marL="171450" indent="-171450" eaLnBrk="1" hangingPunct="1">
              <a:buFontTx/>
              <a:buChar char="-"/>
            </a:pPr>
            <a:r>
              <a:rPr lang="en-US" b="0" baseline="0" dirty="0" smtClean="0"/>
              <a:t>Surpluses</a:t>
            </a:r>
          </a:p>
          <a:p>
            <a:pPr marL="628650" lvl="1" indent="-171450" eaLnBrk="1" hangingPunct="1">
              <a:buFontTx/>
              <a:buChar char="-"/>
            </a:pPr>
            <a:r>
              <a:rPr lang="en-US" b="0" baseline="0" dirty="0" smtClean="0"/>
              <a:t>Price would fall…items will go on sale</a:t>
            </a:r>
          </a:p>
          <a:p>
            <a:pPr marL="628650" lvl="1" indent="-171450" eaLnBrk="1" hangingPunct="1">
              <a:buFontTx/>
              <a:buChar char="-"/>
            </a:pPr>
            <a:r>
              <a:rPr lang="en-US" b="0" baseline="0" dirty="0" smtClean="0"/>
              <a:t>Companies will stop production of items that are not selling fast enough</a:t>
            </a:r>
          </a:p>
          <a:p>
            <a:pPr marL="628650" lvl="1" indent="-171450" eaLnBrk="1" hangingPunct="1">
              <a:buFontTx/>
              <a:buChar char="-"/>
            </a:pPr>
            <a:r>
              <a:rPr lang="en-US" b="0" baseline="0" dirty="0" smtClean="0"/>
              <a:t>Some companies might even close if they cannot find a way to divert their existing resources from the non-moving product…ENTREPRENEURSHIP!!</a:t>
            </a:r>
            <a:endParaRPr lang="en-US" b="0" dirty="0" smtClean="0"/>
          </a:p>
        </p:txBody>
      </p:sp>
      <p:sp>
        <p:nvSpPr>
          <p:cNvPr id="4" name="Slide Number Placeholder 3"/>
          <p:cNvSpPr>
            <a:spLocks noGrp="1"/>
          </p:cNvSpPr>
          <p:nvPr>
            <p:ph type="sldNum" sz="quarter" idx="5"/>
          </p:nvPr>
        </p:nvSpPr>
        <p:spPr/>
        <p:txBody>
          <a:bodyPr/>
          <a:lstStyle/>
          <a:p>
            <a:pPr>
              <a:defRPr/>
            </a:pPr>
            <a:fld id="{451AFEB6-44F3-4BB2-AF14-7F4A2457C9A3}" type="slidenum">
              <a:rPr lang="en-US" smtClean="0"/>
              <a:pPr>
                <a:defRPr/>
              </a:pPr>
              <a:t>37</a:t>
            </a:fld>
            <a:endParaRPr lang="en-US"/>
          </a:p>
        </p:txBody>
      </p:sp>
    </p:spTree>
    <p:extLst>
      <p:ext uri="{BB962C8B-B14F-4D97-AF65-F5344CB8AC3E}">
        <p14:creationId xmlns:p14="http://schemas.microsoft.com/office/powerpoint/2010/main" val="1018322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GRAPHICAL</a:t>
            </a:r>
            <a:r>
              <a:rPr lang="en-US" baseline="0" dirty="0" smtClean="0"/>
              <a:t> DEPICTION</a:t>
            </a:r>
          </a:p>
          <a:p>
            <a:endParaRPr lang="en-US" baseline="0" dirty="0" smtClean="0"/>
          </a:p>
          <a:p>
            <a:r>
              <a:rPr lang="en-US" baseline="0" dirty="0" smtClean="0"/>
              <a:t>Surplus means producers are making too much for the amount of demand</a:t>
            </a:r>
          </a:p>
          <a:p>
            <a:r>
              <a:rPr lang="en-US" baseline="0" dirty="0" smtClean="0"/>
              <a:t>Shortage means producers are not making enough for the amount of demand</a:t>
            </a:r>
            <a:endParaRPr lang="en-US" dirty="0"/>
          </a:p>
        </p:txBody>
      </p:sp>
      <p:sp>
        <p:nvSpPr>
          <p:cNvPr id="4" name="Slide Number Placeholder 3"/>
          <p:cNvSpPr>
            <a:spLocks noGrp="1"/>
          </p:cNvSpPr>
          <p:nvPr>
            <p:ph type="sldNum" sz="quarter" idx="10"/>
          </p:nvPr>
        </p:nvSpPr>
        <p:spPr/>
        <p:txBody>
          <a:bodyPr/>
          <a:lstStyle/>
          <a:p>
            <a:pPr>
              <a:defRPr/>
            </a:pPr>
            <a:fld id="{5B59D70D-8D5D-4C96-8F99-C3D41E1BEF48}" type="slidenum">
              <a:rPr lang="en-US" smtClean="0"/>
              <a:pPr>
                <a:defRPr/>
              </a:pPr>
              <a:t>38</a:t>
            </a:fld>
            <a:endParaRPr lang="en-US"/>
          </a:p>
        </p:txBody>
      </p:sp>
    </p:spTree>
    <p:extLst>
      <p:ext uri="{BB962C8B-B14F-4D97-AF65-F5344CB8AC3E}">
        <p14:creationId xmlns:p14="http://schemas.microsoft.com/office/powerpoint/2010/main" val="1949576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Price Controls</a:t>
            </a:r>
            <a:r>
              <a:rPr lang="en-US" baseline="0" dirty="0" smtClean="0"/>
              <a:t> are another way that the government has become involved in our “market economy”</a:t>
            </a:r>
          </a:p>
          <a:p>
            <a:pPr eaLnBrk="1" hangingPunct="1"/>
            <a:endParaRPr lang="en-US" baseline="0" dirty="0" smtClean="0"/>
          </a:p>
          <a:p>
            <a:pPr eaLnBrk="1" hangingPunct="1"/>
            <a:r>
              <a:rPr lang="en-US" baseline="0" dirty="0" smtClean="0"/>
              <a:t>By setting these controls they are attempting to help us the consumers, but at the same time may be making it difficult for businesses (and then also in the long run for consumers) to reach appropriate </a:t>
            </a:r>
            <a:r>
              <a:rPr lang="en-US" baseline="0" smtClean="0"/>
              <a:t>equilibriums prices.</a:t>
            </a:r>
            <a:endParaRPr lang="en-US" dirty="0" smtClean="0"/>
          </a:p>
        </p:txBody>
      </p:sp>
      <p:sp>
        <p:nvSpPr>
          <p:cNvPr id="4" name="Slide Number Placeholder 3"/>
          <p:cNvSpPr>
            <a:spLocks noGrp="1"/>
          </p:cNvSpPr>
          <p:nvPr>
            <p:ph type="sldNum" sz="quarter" idx="5"/>
          </p:nvPr>
        </p:nvSpPr>
        <p:spPr/>
        <p:txBody>
          <a:bodyPr/>
          <a:lstStyle/>
          <a:p>
            <a:pPr>
              <a:defRPr/>
            </a:pPr>
            <a:fld id="{412DE4F8-8E95-4C0F-80CA-984968CB336F}" type="slidenum">
              <a:rPr lang="en-US" smtClean="0"/>
              <a:pPr>
                <a:defRPr/>
              </a:pPr>
              <a:t>39</a:t>
            </a:fld>
            <a:endParaRPr lang="en-US"/>
          </a:p>
        </p:txBody>
      </p:sp>
    </p:spTree>
    <p:extLst>
      <p:ext uri="{BB962C8B-B14F-4D97-AF65-F5344CB8AC3E}">
        <p14:creationId xmlns:p14="http://schemas.microsoft.com/office/powerpoint/2010/main" val="488264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Page 198</a:t>
            </a:r>
            <a:endParaRPr lang="en-US" b="1" dirty="0"/>
          </a:p>
        </p:txBody>
      </p:sp>
      <p:sp>
        <p:nvSpPr>
          <p:cNvPr id="4" name="Slide Number Placeholder 3"/>
          <p:cNvSpPr>
            <a:spLocks noGrp="1"/>
          </p:cNvSpPr>
          <p:nvPr>
            <p:ph type="sldNum" sz="quarter" idx="10"/>
          </p:nvPr>
        </p:nvSpPr>
        <p:spPr/>
        <p:txBody>
          <a:bodyPr/>
          <a:lstStyle/>
          <a:p>
            <a:pPr>
              <a:defRPr/>
            </a:pPr>
            <a:fld id="{5B59D70D-8D5D-4C96-8F99-C3D41E1BEF48}" type="slidenum">
              <a:rPr lang="en-US" smtClean="0"/>
              <a:pPr>
                <a:defRPr/>
              </a:pPr>
              <a:t>40</a:t>
            </a:fld>
            <a:endParaRPr lang="en-US"/>
          </a:p>
        </p:txBody>
      </p:sp>
    </p:spTree>
    <p:extLst>
      <p:ext uri="{BB962C8B-B14F-4D97-AF65-F5344CB8AC3E}">
        <p14:creationId xmlns:p14="http://schemas.microsoft.com/office/powerpoint/2010/main" val="39108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PAGES 172-173</a:t>
            </a:r>
            <a:endParaRPr lang="en-US" b="0" baseline="0" dirty="0" smtClean="0"/>
          </a:p>
          <a:p>
            <a:pPr eaLnBrk="1" hangingPunct="1">
              <a:spcBef>
                <a:spcPct val="0"/>
              </a:spcBef>
            </a:pPr>
            <a:endParaRPr lang="en-US" dirty="0" smtClean="0"/>
          </a:p>
          <a:p>
            <a:pPr eaLnBrk="1" hangingPunct="1">
              <a:spcBef>
                <a:spcPct val="0"/>
              </a:spcBef>
            </a:pPr>
            <a:r>
              <a:rPr lang="en-US" u="sng" dirty="0" smtClean="0"/>
              <a:t>Figure 7.2</a:t>
            </a:r>
          </a:p>
          <a:p>
            <a:pPr eaLnBrk="1" hangingPunct="1">
              <a:spcBef>
                <a:spcPct val="0"/>
              </a:spcBef>
            </a:pPr>
            <a:r>
              <a:rPr lang="en-US" dirty="0" smtClean="0"/>
              <a:t>-What do you do when price of something increases?</a:t>
            </a:r>
          </a:p>
          <a:p>
            <a:pPr eaLnBrk="1" hangingPunct="1">
              <a:spcBef>
                <a:spcPct val="0"/>
              </a:spcBef>
            </a:pPr>
            <a:r>
              <a:rPr lang="en-US" dirty="0" smtClean="0"/>
              <a:t>	BUY MORE or BUY LESS</a:t>
            </a:r>
          </a:p>
          <a:p>
            <a:pPr eaLnBrk="1" hangingPunct="1">
              <a:spcBef>
                <a:spcPct val="0"/>
              </a:spcBef>
            </a:pPr>
            <a:r>
              <a:rPr lang="en-US" dirty="0" smtClean="0"/>
              <a:t>-What do you do when price decreases?</a:t>
            </a:r>
          </a:p>
          <a:p>
            <a:pPr eaLnBrk="1" hangingPunct="1">
              <a:spcBef>
                <a:spcPct val="0"/>
              </a:spcBef>
            </a:pPr>
            <a:endParaRPr lang="en-US" b="1" u="sng" dirty="0" smtClean="0"/>
          </a:p>
          <a:p>
            <a:pPr eaLnBrk="1" hangingPunct="1">
              <a:spcBef>
                <a:spcPct val="0"/>
              </a:spcBef>
            </a:pPr>
            <a:r>
              <a:rPr lang="en-US" b="0" u="sng" dirty="0" smtClean="0"/>
              <a:t>Quantity</a:t>
            </a:r>
            <a:r>
              <a:rPr lang="en-US" b="0" u="sng" baseline="0" dirty="0" smtClean="0"/>
              <a:t> Demanded….</a:t>
            </a:r>
            <a:endParaRPr lang="en-US" b="0" u="sng"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dirty="0" smtClean="0"/>
              <a:t>Not to be confused with DEMAND which shows</a:t>
            </a:r>
            <a:r>
              <a:rPr lang="en-US" baseline="0" dirty="0" smtClean="0"/>
              <a:t> ALL the price/quantity combinations at a specific instant in time.</a:t>
            </a: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7E580-C07C-4DD6-8BB4-78FA84EE4445}"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514540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4680178-805C-F248-BA9E-205218AC5800}" type="slidenum">
              <a:rPr lang="en-US"/>
              <a:pPr/>
              <a:t>41</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95968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b="1" dirty="0" smtClean="0"/>
              <a:t>PAGE  173</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Does the Real Income effect have any impact on our Standard of Living?</a:t>
            </a:r>
          </a:p>
          <a:p>
            <a:pPr eaLnBrk="1" hangingPunct="1">
              <a:spcBef>
                <a:spcPct val="0"/>
              </a:spcBef>
            </a:pPr>
            <a:r>
              <a:rPr lang="en-US" b="1" u="sng" dirty="0" smtClean="0"/>
              <a:t>Buying Power:</a:t>
            </a:r>
            <a:endParaRPr lang="en-US" dirty="0" smtClean="0"/>
          </a:p>
          <a:p>
            <a:pPr eaLnBrk="1" hangingPunct="1">
              <a:spcBef>
                <a:spcPct val="0"/>
              </a:spcBef>
            </a:pPr>
            <a:r>
              <a:rPr lang="en-US" b="1" dirty="0" smtClean="0"/>
              <a:t>$100.00/month budget for gas.</a:t>
            </a:r>
            <a:endParaRPr lang="en-US" dirty="0" smtClean="0"/>
          </a:p>
          <a:p>
            <a:pPr eaLnBrk="1" hangingPunct="1">
              <a:spcBef>
                <a:spcPct val="0"/>
              </a:spcBef>
            </a:pPr>
            <a:r>
              <a:rPr lang="en-US" b="1" dirty="0" smtClean="0"/>
              <a:t>Tank holds 17 gallons.</a:t>
            </a:r>
            <a:endParaRPr lang="en-US" dirty="0" smtClean="0"/>
          </a:p>
          <a:p>
            <a:pPr eaLnBrk="1" hangingPunct="1">
              <a:spcBef>
                <a:spcPct val="0"/>
              </a:spcBef>
            </a:pPr>
            <a:r>
              <a:rPr lang="en-US" dirty="0" smtClean="0"/>
              <a:t>How many times can I fill my tank in one month if the price of gas is $.99/gallon?	$3.00/gallon?</a:t>
            </a:r>
          </a:p>
          <a:p>
            <a:pPr eaLnBrk="1" hangingPunct="1">
              <a:spcBef>
                <a:spcPct val="0"/>
              </a:spcBef>
            </a:pPr>
            <a:r>
              <a:rPr lang="en-US" b="1" dirty="0" smtClean="0"/>
              <a:t>I can drive 375 miles on one tank of gas.</a:t>
            </a:r>
            <a:endParaRPr lang="en-US" dirty="0" smtClean="0"/>
          </a:p>
          <a:p>
            <a:pPr eaLnBrk="1" hangingPunct="1">
              <a:spcBef>
                <a:spcPct val="0"/>
              </a:spcBef>
            </a:pPr>
            <a:r>
              <a:rPr lang="en-US" b="1" dirty="0" smtClean="0"/>
              <a:t>It is a 220 mile round trip to see my family.</a:t>
            </a:r>
            <a:endParaRPr lang="en-US" dirty="0" smtClean="0"/>
          </a:p>
          <a:p>
            <a:pPr eaLnBrk="1" hangingPunct="1">
              <a:spcBef>
                <a:spcPct val="0"/>
              </a:spcBef>
            </a:pPr>
            <a:r>
              <a:rPr lang="en-US" dirty="0" smtClean="0"/>
              <a:t>How many trips per month could I take to visit my family when gas is $.99/gallon?	$3.00/gallon?</a:t>
            </a:r>
          </a:p>
          <a:p>
            <a:pPr eaLnBrk="1" hangingPunct="1">
              <a:spcBef>
                <a:spcPct val="0"/>
              </a:spcBef>
            </a:pPr>
            <a:r>
              <a:rPr lang="en-US" dirty="0" smtClean="0"/>
              <a:t> </a:t>
            </a:r>
            <a:r>
              <a:rPr lang="en-US" b="1" dirty="0" smtClean="0"/>
              <a:t>Answers:</a:t>
            </a:r>
            <a:endParaRPr lang="en-US" dirty="0" smtClean="0"/>
          </a:p>
          <a:p>
            <a:pPr eaLnBrk="1" hangingPunct="1">
              <a:spcBef>
                <a:spcPct val="0"/>
              </a:spcBef>
            </a:pPr>
            <a:r>
              <a:rPr lang="en-US" dirty="0" smtClean="0"/>
              <a:t>@ $.99/gallon I can get 6 (5.94) fill-ups on a $100 budget.</a:t>
            </a:r>
          </a:p>
          <a:p>
            <a:pPr eaLnBrk="1" hangingPunct="1">
              <a:spcBef>
                <a:spcPct val="0"/>
              </a:spcBef>
            </a:pPr>
            <a:r>
              <a:rPr lang="en-US" dirty="0" smtClean="0"/>
              <a:t>@ $3/gallon I can get 2 (1.96) fill-ups on a $100 budget.</a:t>
            </a:r>
          </a:p>
          <a:p>
            <a:pPr eaLnBrk="1" hangingPunct="1">
              <a:spcBef>
                <a:spcPct val="0"/>
              </a:spcBef>
            </a:pPr>
            <a:r>
              <a:rPr lang="en-US" dirty="0" smtClean="0"/>
              <a:t> 6 tanks of gas = 2250 miles</a:t>
            </a:r>
          </a:p>
          <a:p>
            <a:pPr eaLnBrk="1" hangingPunct="1">
              <a:spcBef>
                <a:spcPct val="0"/>
              </a:spcBef>
            </a:pPr>
            <a:r>
              <a:rPr lang="en-US" dirty="0" smtClean="0"/>
              <a:t>@ 220 miles/round trip I can make 10 trips to visit family.</a:t>
            </a:r>
          </a:p>
          <a:p>
            <a:pPr eaLnBrk="1" hangingPunct="1">
              <a:spcBef>
                <a:spcPct val="0"/>
              </a:spcBef>
            </a:pPr>
            <a:r>
              <a:rPr lang="en-US" dirty="0" smtClean="0"/>
              <a:t> 2 tanks of gas = 750 miles</a:t>
            </a:r>
          </a:p>
          <a:p>
            <a:pPr eaLnBrk="1" hangingPunct="1">
              <a:spcBef>
                <a:spcPct val="0"/>
              </a:spcBef>
            </a:pPr>
            <a:r>
              <a:rPr lang="en-US" dirty="0" smtClean="0"/>
              <a:t>@ 220 miles/round trip I can make 3 trips to see my family.</a:t>
            </a:r>
          </a:p>
          <a:p>
            <a:pPr eaLnBrk="1" hangingPunct="1">
              <a:spcBef>
                <a:spcPct val="0"/>
              </a:spcBef>
            </a:pPr>
            <a:endParaRPr lang="en-US" dirty="0" smtClean="0"/>
          </a:p>
          <a:p>
            <a:pPr eaLnBrk="1" hangingPunct="1">
              <a:spcBef>
                <a:spcPct val="0"/>
              </a:spcBef>
            </a:pPr>
            <a:r>
              <a:rPr lang="en-US" dirty="0" smtClean="0"/>
              <a:t>Substitution…Brand name vs. Store Brand (Best Buy)</a:t>
            </a:r>
          </a:p>
          <a:p>
            <a:pPr eaLnBrk="1" hangingPunct="1">
              <a:spcBef>
                <a:spcPct val="0"/>
              </a:spcBef>
            </a:pPr>
            <a:r>
              <a:rPr lang="en-US" dirty="0" smtClean="0"/>
              <a:t>	How does substitution work for TRANSPORTATION?  Have students provide examples…</a:t>
            </a: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C1903-B7AA-4DAF-B096-AC88B2FD9CFB}"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57579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59D70D-8D5D-4C96-8F99-C3D41E1BEF48}" type="slidenum">
              <a:rPr lang="en-US" smtClean="0"/>
              <a:pPr>
                <a:defRPr/>
              </a:pPr>
              <a:t>6</a:t>
            </a:fld>
            <a:endParaRPr lang="en-US"/>
          </a:p>
        </p:txBody>
      </p:sp>
    </p:spTree>
    <p:extLst>
      <p:ext uri="{BB962C8B-B14F-4D97-AF65-F5344CB8AC3E}">
        <p14:creationId xmlns:p14="http://schemas.microsoft.com/office/powerpoint/2010/main" val="1198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b="1" dirty="0" smtClean="0"/>
              <a:t>PAGE 174</a:t>
            </a:r>
            <a:endParaRPr lang="en-US" dirty="0" smtClean="0"/>
          </a:p>
          <a:p>
            <a:pPr eaLnBrk="1" hangingPunct="1">
              <a:spcBef>
                <a:spcPct val="0"/>
              </a:spcBef>
            </a:pPr>
            <a:r>
              <a:rPr lang="en-US" dirty="0" smtClean="0"/>
              <a:t>It’s a HOT SUMMER DAY and you have been working outside in the yard.  The neighbor kids are selling lemonade for $.50/ glass WOULD YOU BUY ONE? WHY?</a:t>
            </a:r>
          </a:p>
          <a:p>
            <a:pPr eaLnBrk="1" hangingPunct="1">
              <a:spcBef>
                <a:spcPct val="0"/>
              </a:spcBef>
            </a:pPr>
            <a:r>
              <a:rPr lang="en-US" dirty="0" smtClean="0"/>
              <a:t>	-Yes, because you are thirsty and lemonade sounds good.</a:t>
            </a:r>
          </a:p>
          <a:p>
            <a:pPr eaLnBrk="1" hangingPunct="1">
              <a:spcBef>
                <a:spcPct val="0"/>
              </a:spcBef>
            </a:pPr>
            <a:r>
              <a:rPr lang="en-US" dirty="0" smtClean="0"/>
              <a:t>WOULD YOU BUY A SECOND ONE?  A THIRD?  A FOURTH?</a:t>
            </a:r>
          </a:p>
          <a:p>
            <a:pPr eaLnBrk="1" hangingPunct="1">
              <a:spcBef>
                <a:spcPct val="0"/>
              </a:spcBef>
            </a:pPr>
            <a:r>
              <a:rPr lang="en-US" dirty="0" smtClean="0"/>
              <a:t>	-What would make you stop buying the lemonade?</a:t>
            </a:r>
          </a:p>
          <a:p>
            <a:pPr eaLnBrk="1" hangingPunct="1">
              <a:spcBef>
                <a:spcPct val="0"/>
              </a:spcBef>
            </a:pPr>
            <a:r>
              <a:rPr lang="en-US" dirty="0" smtClean="0"/>
              <a:t>		-Not thirsty anymore</a:t>
            </a:r>
          </a:p>
          <a:p>
            <a:pPr eaLnBrk="1" hangingPunct="1">
              <a:spcBef>
                <a:spcPct val="0"/>
              </a:spcBef>
            </a:pPr>
            <a:r>
              <a:rPr lang="en-US" dirty="0" smtClean="0"/>
              <a:t>		-Not thirsty enough to spend $.50 on another glass of lemonade</a:t>
            </a:r>
          </a:p>
          <a:p>
            <a:pPr eaLnBrk="1" hangingPunct="1">
              <a:spcBef>
                <a:spcPct val="0"/>
              </a:spcBef>
            </a:pPr>
            <a:r>
              <a:rPr lang="en-US" dirty="0" smtClean="0"/>
              <a:t>		-Lemonade no longer sounds good to drink</a:t>
            </a:r>
          </a:p>
          <a:p>
            <a:pPr eaLnBrk="1" hangingPunct="1">
              <a:spcBef>
                <a:spcPct val="0"/>
              </a:spcBef>
            </a:pPr>
            <a:endParaRPr lang="en-US" dirty="0" smtClean="0"/>
          </a:p>
          <a:p>
            <a:pPr eaLnBrk="1" hangingPunct="1">
              <a:spcBef>
                <a:spcPct val="0"/>
              </a:spcBef>
            </a:pPr>
            <a:r>
              <a:rPr lang="en-US" dirty="0" smtClean="0"/>
              <a:t>You have used/heard</a:t>
            </a:r>
            <a:r>
              <a:rPr lang="en-US" baseline="0" dirty="0" smtClean="0"/>
              <a:t> used the term “It’s just not worth it”…this could be used to talk about the Utility of an item.</a:t>
            </a:r>
          </a:p>
          <a:p>
            <a:pPr eaLnBrk="1" hangingPunct="1">
              <a:spcBef>
                <a:spcPct val="0"/>
              </a:spcBef>
            </a:pPr>
            <a:r>
              <a:rPr lang="en-US" baseline="0" dirty="0" smtClean="0"/>
              <a:t>	- Is it worth the hard work you put in at work to get that money to use it on that item????</a:t>
            </a:r>
            <a:endParaRPr lang="en-US" dirty="0" smtClean="0"/>
          </a:p>
          <a:p>
            <a:pPr eaLnBrk="1" hangingPunct="1">
              <a:spcBef>
                <a:spcPct val="0"/>
              </a:spcBef>
            </a:pPr>
            <a:endParaRPr lang="en-US" dirty="0" smtClean="0"/>
          </a:p>
          <a:p>
            <a:pPr eaLnBrk="1" hangingPunct="1">
              <a:spcBef>
                <a:spcPct val="0"/>
              </a:spcBef>
            </a:pPr>
            <a:r>
              <a:rPr lang="en-US" dirty="0" smtClean="0"/>
              <a:t>Regardless of cost EVERYTHING eventually reaches a point where it “Is not worth it” to buy even one more.</a:t>
            </a:r>
          </a:p>
          <a:p>
            <a:pPr eaLnBrk="1" hangingPunct="1">
              <a:spcBef>
                <a:spcPct val="0"/>
              </a:spcBef>
            </a:pPr>
            <a:r>
              <a:rPr lang="en-US" dirty="0" smtClean="0"/>
              <a:t>	(Use</a:t>
            </a:r>
            <a:r>
              <a:rPr lang="en-US" baseline="0" dirty="0" smtClean="0"/>
              <a:t> the “enough” graph from CF…draw on the board)</a:t>
            </a:r>
            <a:endParaRPr lang="en-US" dirty="0" smtClean="0"/>
          </a:p>
          <a:p>
            <a:pPr eaLnBrk="1" hangingPunct="1">
              <a:spcBef>
                <a:spcPct val="0"/>
              </a:spcBef>
            </a:pPr>
            <a:r>
              <a:rPr lang="en-US" dirty="0" smtClean="0"/>
              <a:t>------------------------------------------------------------------</a:t>
            </a:r>
          </a:p>
          <a:p>
            <a:pPr eaLnBrk="1" hangingPunct="1">
              <a:spcBef>
                <a:spcPct val="0"/>
              </a:spcBef>
            </a:pPr>
            <a:r>
              <a:rPr lang="en-US" b="1" dirty="0" smtClean="0"/>
              <a:t>BUSINESSWEEK page 176</a:t>
            </a:r>
          </a:p>
          <a:p>
            <a:pPr eaLnBrk="1" hangingPunct="1">
              <a:spcBef>
                <a:spcPct val="0"/>
              </a:spcBef>
            </a:pPr>
            <a:r>
              <a:rPr lang="en-US" dirty="0" smtClean="0"/>
              <a:t>How many of you have pets?  Given to your/did you buy it?</a:t>
            </a:r>
          </a:p>
          <a:p>
            <a:pPr eaLnBrk="1" hangingPunct="1">
              <a:spcBef>
                <a:spcPct val="0"/>
              </a:spcBef>
            </a:pPr>
            <a:r>
              <a:rPr lang="en-US" dirty="0" smtClean="0"/>
              <a:t>What factors determine the price of a dog? </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CEAF63-20CD-4A2F-8504-FA9F2BDDA603}"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24615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b="1" dirty="0" smtClean="0"/>
              <a:t>Page 177</a:t>
            </a:r>
          </a:p>
          <a:p>
            <a:pPr eaLnBrk="1" hangingPunct="1">
              <a:spcBef>
                <a:spcPct val="0"/>
              </a:spcBef>
            </a:pPr>
            <a:r>
              <a:rPr lang="en-US" dirty="0" smtClean="0"/>
              <a:t>-Read Companies in the News…</a:t>
            </a:r>
          </a:p>
          <a:p>
            <a:pPr eaLnBrk="1" hangingPunct="1">
              <a:spcBef>
                <a:spcPct val="0"/>
              </a:spcBef>
            </a:pPr>
            <a:r>
              <a:rPr lang="en-US" dirty="0" smtClean="0"/>
              <a:t>	-Why does this company want to cut production?</a:t>
            </a:r>
          </a:p>
          <a:p>
            <a:pPr eaLnBrk="1" hangingPunct="1">
              <a:spcBef>
                <a:spcPct val="0"/>
              </a:spcBef>
            </a:pPr>
            <a:r>
              <a:rPr lang="en-US" dirty="0" smtClean="0"/>
              <a:t>		-TO KEEP DEMAND HIGH</a:t>
            </a:r>
          </a:p>
          <a:p>
            <a:pPr eaLnBrk="1" hangingPunct="1">
              <a:spcBef>
                <a:spcPct val="0"/>
              </a:spcBef>
            </a:pPr>
            <a:r>
              <a:rPr lang="en-US" dirty="0" smtClean="0"/>
              <a:t>	-Why do they want to keep demand high?</a:t>
            </a:r>
          </a:p>
          <a:p>
            <a:pPr eaLnBrk="1" hangingPunct="1">
              <a:spcBef>
                <a:spcPct val="0"/>
              </a:spcBef>
            </a:pPr>
            <a:r>
              <a:rPr lang="en-US" dirty="0" smtClean="0"/>
              <a:t>		-TO KEEP THE SELLING PRICE HIGH</a:t>
            </a:r>
          </a:p>
          <a:p>
            <a:pPr eaLnBrk="1" hangingPunct="1">
              <a:spcBef>
                <a:spcPct val="0"/>
              </a:spcBef>
            </a:pPr>
            <a:r>
              <a:rPr lang="en-US" b="1" dirty="0" smtClean="0"/>
              <a:t>PAGE 178-79</a:t>
            </a:r>
          </a:p>
          <a:p>
            <a:pPr eaLnBrk="1" hangingPunct="1">
              <a:spcBef>
                <a:spcPct val="0"/>
              </a:spcBef>
            </a:pPr>
            <a:r>
              <a:rPr lang="en-US" dirty="0" smtClean="0"/>
              <a:t>	FIGURE 7.3 Shows an example of a demand schedule (table) and demand curve (graph)</a:t>
            </a:r>
          </a:p>
          <a:p>
            <a:pPr eaLnBrk="1" hangingPunct="1">
              <a:spcBef>
                <a:spcPct val="0"/>
              </a:spcBef>
            </a:pPr>
            <a:endParaRPr lang="en-US" dirty="0" smtClean="0"/>
          </a:p>
          <a:p>
            <a:pPr eaLnBrk="1" hangingPunct="1">
              <a:spcBef>
                <a:spcPct val="0"/>
              </a:spcBef>
            </a:pPr>
            <a:r>
              <a:rPr lang="en-US" u="sng" dirty="0" smtClean="0"/>
              <a:t>THE</a:t>
            </a:r>
            <a:r>
              <a:rPr lang="en-US" u="sng" baseline="0" dirty="0" smtClean="0"/>
              <a:t> CHIPOTLE DEMAND GRAPH</a:t>
            </a:r>
          </a:p>
          <a:p>
            <a:pPr marL="171450" indent="-171450" eaLnBrk="1" hangingPunct="1">
              <a:spcBef>
                <a:spcPct val="0"/>
              </a:spcBef>
              <a:buFontTx/>
              <a:buChar char="-"/>
            </a:pPr>
            <a:r>
              <a:rPr lang="en-US" baseline="0" dirty="0" smtClean="0"/>
              <a:t>Poll the class about their interest in buying Chipotle burritos…who has the DEMAND for it today at the current price for lunch?  (keep in mind you have to be WILLING &amp; ABLE to make the purchase).</a:t>
            </a:r>
          </a:p>
          <a:p>
            <a:pPr marL="171450" indent="-171450" eaLnBrk="1" hangingPunct="1">
              <a:spcBef>
                <a:spcPct val="0"/>
              </a:spcBef>
              <a:buFontTx/>
              <a:buChar char="-"/>
            </a:pPr>
            <a:r>
              <a:rPr lang="en-US" baseline="0" dirty="0" smtClean="0"/>
              <a:t>CREATE A DEMAND SCHEDULE</a:t>
            </a:r>
          </a:p>
          <a:p>
            <a:pPr marL="171450" indent="-171450" eaLnBrk="1" hangingPunct="1">
              <a:spcBef>
                <a:spcPct val="0"/>
              </a:spcBef>
              <a:buFontTx/>
              <a:buChar char="-"/>
            </a:pPr>
            <a:r>
              <a:rPr lang="en-US" baseline="0" dirty="0" smtClean="0"/>
              <a:t>How many people would have a demand for chipotle if the price increased $1, $2, $3, $4, $5, </a:t>
            </a:r>
            <a:r>
              <a:rPr lang="en-US" baseline="0" dirty="0" err="1" smtClean="0"/>
              <a:t>etc</a:t>
            </a:r>
            <a:endParaRPr lang="en-US" baseline="0" dirty="0" smtClean="0"/>
          </a:p>
          <a:p>
            <a:pPr marL="171450" indent="-171450" eaLnBrk="1" hangingPunct="1">
              <a:spcBef>
                <a:spcPct val="0"/>
              </a:spcBef>
              <a:buFontTx/>
              <a:buChar char="-"/>
            </a:pPr>
            <a:r>
              <a:rPr lang="en-US" baseline="0" dirty="0" smtClean="0"/>
              <a:t>How many people would have a demand for chipotle if the price decreased $1, $2, $3, $4, $5, </a:t>
            </a:r>
            <a:r>
              <a:rPr lang="en-US" baseline="0" dirty="0" err="1" smtClean="0"/>
              <a:t>etc</a:t>
            </a:r>
            <a:endParaRPr lang="en-US" baseline="0" dirty="0" smtClean="0"/>
          </a:p>
          <a:p>
            <a:pPr marL="171450" indent="-171450" eaLnBrk="1" hangingPunct="1">
              <a:spcBef>
                <a:spcPct val="0"/>
              </a:spcBef>
              <a:buFontTx/>
              <a:buChar char="-"/>
            </a:pPr>
            <a:r>
              <a:rPr lang="en-US" dirty="0" smtClean="0"/>
              <a:t>CREATE A DEMAND CURVE…explain the parts</a:t>
            </a:r>
          </a:p>
          <a:p>
            <a:pPr marL="171450" indent="-171450" eaLnBrk="1" hangingPunct="1">
              <a:spcBef>
                <a:spcPct val="0"/>
              </a:spcBef>
              <a:buFontTx/>
              <a:buChar char="-"/>
            </a:pPr>
            <a:endParaRPr lang="en-US" dirty="0" smtClean="0"/>
          </a:p>
          <a:p>
            <a:pPr marL="0" indent="0" eaLnBrk="1" hangingPunct="1">
              <a:spcBef>
                <a:spcPct val="0"/>
              </a:spcBef>
              <a:buFontTx/>
              <a:buNone/>
            </a:pPr>
            <a:r>
              <a:rPr lang="en-US" b="1" u="sng" dirty="0" smtClean="0"/>
              <a:t>CGE CONTINUED</a:t>
            </a:r>
          </a:p>
          <a:p>
            <a:pPr marL="171450" lvl="0" indent="-171450" eaLnBrk="1" hangingPunct="1">
              <a:spcBef>
                <a:spcPct val="0"/>
              </a:spcBef>
              <a:buFontTx/>
              <a:buChar char="-"/>
            </a:pPr>
            <a:r>
              <a:rPr lang="en-US" dirty="0" smtClean="0"/>
              <a:t>Now</a:t>
            </a:r>
            <a:r>
              <a:rPr lang="en-US" baseline="0" dirty="0" smtClean="0"/>
              <a:t> have the student create a demand curve on their </a:t>
            </a:r>
            <a:r>
              <a:rPr lang="en-US" baseline="0" dirty="0" err="1" smtClean="0"/>
              <a:t>lcs</a:t>
            </a:r>
            <a:r>
              <a:rPr lang="en-US" baseline="0" dirty="0" smtClean="0"/>
              <a:t> illustrating the demand they have for pop</a:t>
            </a: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A09A9-54E9-4D7C-B6B2-1005A98F3C17}"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88014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Change in Price</a:t>
            </a:r>
          </a:p>
          <a:p>
            <a:pPr eaLnBrk="1" hangingPunct="1">
              <a:spcBef>
                <a:spcPct val="0"/>
              </a:spcBef>
            </a:pPr>
            <a:r>
              <a:rPr lang="en-US" dirty="0" smtClean="0"/>
              <a:t>	-Snow blowers go on sale at Big G</a:t>
            </a:r>
          </a:p>
          <a:p>
            <a:pPr eaLnBrk="1" hangingPunct="1">
              <a:spcBef>
                <a:spcPct val="0"/>
              </a:spcBef>
            </a:pPr>
            <a:r>
              <a:rPr lang="en-US" dirty="0" smtClean="0"/>
              <a:t>		-Demand increases due to PRICE</a:t>
            </a:r>
          </a:p>
          <a:p>
            <a:pPr eaLnBrk="1" hangingPunct="1">
              <a:spcBef>
                <a:spcPct val="0"/>
              </a:spcBef>
            </a:pPr>
            <a:r>
              <a:rPr lang="en-US" dirty="0" smtClean="0"/>
              <a:t>			-Move ALONG the line to the Right</a:t>
            </a:r>
          </a:p>
          <a:p>
            <a:pPr eaLnBrk="1" hangingPunct="1">
              <a:spcBef>
                <a:spcPct val="0"/>
              </a:spcBef>
            </a:pPr>
            <a:endParaRPr lang="en-US" dirty="0" smtClean="0"/>
          </a:p>
          <a:p>
            <a:pPr eaLnBrk="1" hangingPunct="1">
              <a:spcBef>
                <a:spcPct val="0"/>
              </a:spcBef>
            </a:pPr>
            <a:r>
              <a:rPr lang="en-US" dirty="0" smtClean="0"/>
              <a:t>If Demand changes due to a DETERMINANT then the full line shifts</a:t>
            </a:r>
          </a:p>
          <a:p>
            <a:pPr eaLnBrk="1" hangingPunct="1">
              <a:spcBef>
                <a:spcPct val="0"/>
              </a:spcBef>
            </a:pPr>
            <a:r>
              <a:rPr lang="en-US" dirty="0" smtClean="0"/>
              <a:t>	-Snow starts falling in NE</a:t>
            </a:r>
          </a:p>
          <a:p>
            <a:pPr eaLnBrk="1" hangingPunct="1">
              <a:spcBef>
                <a:spcPct val="0"/>
              </a:spcBef>
            </a:pPr>
            <a:r>
              <a:rPr lang="en-US" dirty="0" smtClean="0"/>
              <a:t>		-Demand for shovels increases</a:t>
            </a:r>
          </a:p>
          <a:p>
            <a:pPr eaLnBrk="1" hangingPunct="1">
              <a:spcBef>
                <a:spcPct val="0"/>
              </a:spcBef>
            </a:pPr>
            <a:r>
              <a:rPr lang="en-US" dirty="0" smtClean="0"/>
              <a:t>			-Line Shifts Right</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C1C50-5911-4F50-8541-EB05B8DA65A9}"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366749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C5DA61C-3F87-45F0-BD73-C63DD2EF0BAD}" type="datetimeFigureOut">
              <a:rPr lang="en-US" smtClean="0"/>
              <a:pPr>
                <a:defRPr/>
              </a:pPr>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pPr>
              <a:defRPr/>
            </a:pPr>
            <a:fld id="{D7226539-F053-4B2A-9B84-77DEE741EC2C}" type="slidenum">
              <a:rPr lang="en-US" smtClean="0"/>
              <a:pPr>
                <a:defRPr/>
              </a:pPr>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7561558-DC52-4073-8B6D-CE3A4C98E4BE}" type="datetimeFigureOut">
              <a:rPr lang="en-US" smtClean="0"/>
              <a:pPr>
                <a:defRPr/>
              </a:pPr>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1EED81-C57C-4FD0-A6D5-4F3E8515A73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2F60ADD-6F0E-49FC-A709-0DB4741D2029}" type="datetimeFigureOut">
              <a:rPr lang="en-US" smtClean="0"/>
              <a:pPr>
                <a:defRPr/>
              </a:pPr>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3A3FCE-5E83-4004-9008-1518AF7F869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3424526-9B92-4A4F-8C05-2B0BD9685799}" type="datetimeFigureOut">
              <a:rPr lang="en-US" smtClean="0"/>
              <a:pPr>
                <a:defRPr/>
              </a:pPr>
              <a:t>1/23/2015</a:t>
            </a:fld>
            <a:endParaRPr lang="en-US"/>
          </a:p>
        </p:txBody>
      </p:sp>
      <p:sp>
        <p:nvSpPr>
          <p:cNvPr id="10" name="Slide Number Placeholder 9"/>
          <p:cNvSpPr>
            <a:spLocks noGrp="1"/>
          </p:cNvSpPr>
          <p:nvPr>
            <p:ph type="sldNum" sz="quarter" idx="11"/>
          </p:nvPr>
        </p:nvSpPr>
        <p:spPr/>
        <p:txBody>
          <a:bodyPr/>
          <a:lstStyle/>
          <a:p>
            <a:pPr>
              <a:defRPr/>
            </a:pPr>
            <a:fld id="{53BA3251-4037-47BE-BE32-210438A6BABD}" type="slidenum">
              <a:rPr lang="en-US" smtClean="0"/>
              <a:pPr>
                <a:defRPr/>
              </a:pPr>
              <a:t>‹#›</a:t>
            </a:fld>
            <a:endParaRPr lang="en-US"/>
          </a:p>
        </p:txBody>
      </p:sp>
      <p:sp>
        <p:nvSpPr>
          <p:cNvPr id="12" name="Footer Placeholder 11"/>
          <p:cNvSpPr>
            <a:spLocks noGrp="1"/>
          </p:cNvSpPr>
          <p:nvPr>
            <p:ph type="ftr" sz="quarter" idx="12"/>
          </p:nvPr>
        </p:nvSpPr>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pPr>
              <a:defRPr/>
            </a:pPr>
            <a:fld id="{60FB355A-14EA-4C97-8C3D-3471018274DC}" type="datetimeFigureOut">
              <a:rPr lang="en-US" smtClean="0"/>
              <a:pPr>
                <a:defRPr/>
              </a:pPr>
              <a:t>1/23/2015</a:t>
            </a:fld>
            <a:endParaRPr lang="en-US"/>
          </a:p>
        </p:txBody>
      </p:sp>
      <p:sp>
        <p:nvSpPr>
          <p:cNvPr id="20" name="Slide Number Placeholder 19"/>
          <p:cNvSpPr>
            <a:spLocks noGrp="1"/>
          </p:cNvSpPr>
          <p:nvPr>
            <p:ph type="sldNum" sz="quarter" idx="11"/>
          </p:nvPr>
        </p:nvSpPr>
        <p:spPr/>
        <p:txBody>
          <a:bodyPr/>
          <a:lstStyle/>
          <a:p>
            <a:pPr>
              <a:defRPr/>
            </a:pPr>
            <a:fld id="{0553F760-C514-4C5C-884A-6AB37AAB8680}"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fld id="{D3E44962-9C68-4ABB-B5D6-2824DE3F1AC2}" type="datetimeFigureOut">
              <a:rPr lang="en-US" smtClean="0"/>
              <a:pPr>
                <a:defRPr/>
              </a:pPr>
              <a:t>1/23/2015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C494C9-878B-421A-A90A-C78B59DD39AC}" type="slidenum">
              <a:rPr lang="en-US" smtClean="0"/>
              <a:pPr>
                <a:defRPr/>
              </a:pPr>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86677154-7992-46FC-B520-42040B4BB490}" type="datetimeFigureOut">
              <a:rPr lang="en-US" smtClean="0"/>
              <a:pPr>
                <a:defRPr/>
              </a:pPr>
              <a:t>1/23/2015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1D4F4A-1472-405D-98F8-169D298FDD81}" type="slidenum">
              <a:rPr lang="en-US" smtClean="0"/>
              <a:pPr>
                <a:defRPr/>
              </a:pPr>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20CD1FE-0436-441A-B1D9-7C23F784C370}" type="datetimeFigureOut">
              <a:rPr lang="en-US" smtClean="0"/>
              <a:pPr>
                <a:defRPr/>
              </a:pPr>
              <a:t>1/23/2015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A01E7B-3913-4052-9914-A1630E55667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54FF115-533F-44AD-85C4-8730F524375C}" type="datetimeFigureOut">
              <a:rPr lang="en-US" smtClean="0"/>
              <a:pPr>
                <a:defRPr/>
              </a:pPr>
              <a:t>1/23/2015</a:t>
            </a:fld>
            <a:endParaRPr lang="en-US"/>
          </a:p>
        </p:txBody>
      </p:sp>
      <p:sp>
        <p:nvSpPr>
          <p:cNvPr id="6" name="Slide Number Placeholder 5"/>
          <p:cNvSpPr>
            <a:spLocks noGrp="1"/>
          </p:cNvSpPr>
          <p:nvPr>
            <p:ph type="sldNum" sz="quarter" idx="11"/>
          </p:nvPr>
        </p:nvSpPr>
        <p:spPr/>
        <p:txBody>
          <a:bodyPr/>
          <a:lstStyle/>
          <a:p>
            <a:pPr>
              <a:defRPr/>
            </a:pPr>
            <a:fld id="{B7D26967-EEBA-4222-86EF-AF44ED76F42E}"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pPr>
              <a:defRPr/>
            </a:pPr>
            <a:fld id="{D72CE75C-AE39-413A-86F9-1BA1013B4139}" type="datetimeFigureOut">
              <a:rPr lang="en-US" smtClean="0"/>
              <a:pPr>
                <a:defRPr/>
              </a:pPr>
              <a:t>1/23/2015</a:t>
            </a:fld>
            <a:endParaRPr lang="en-US"/>
          </a:p>
        </p:txBody>
      </p:sp>
      <p:sp>
        <p:nvSpPr>
          <p:cNvPr id="10" name="Slide Number Placeholder 9"/>
          <p:cNvSpPr>
            <a:spLocks noGrp="1"/>
          </p:cNvSpPr>
          <p:nvPr>
            <p:ph type="sldNum" sz="quarter" idx="15"/>
          </p:nvPr>
        </p:nvSpPr>
        <p:spPr/>
        <p:txBody>
          <a:bodyPr/>
          <a:lstStyle/>
          <a:p>
            <a:pPr>
              <a:defRPr/>
            </a:pPr>
            <a:fld id="{DAB87881-A07E-42B7-A217-2C3F7F33DD08}"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F39DE-E30C-4F9D-A526-739E0B9A94A6}" type="datetimeFigureOut">
              <a:rPr lang="en-US" smtClean="0"/>
              <a:pPr>
                <a:defRPr/>
              </a:pPr>
              <a:t>1/23/2015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5E3F08-CC18-493E-9D6F-CBEAF70D8B6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53018FDE-9246-4BAA-8309-F6819A557B43}" type="slidenum">
              <a:rPr lang="en-US" smtClean="0"/>
              <a:pPr>
                <a:defRPr/>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a:defRPr/>
            </a:pPr>
            <a:fld id="{FD5C3AF1-EB6F-456F-B46B-C851D72F6B1E}" type="datetimeFigureOut">
              <a:rPr lang="en-US" smtClean="0"/>
              <a:pPr>
                <a:defRPr/>
              </a:pPr>
              <a:t>1/23/2015</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tx2">
                    <a:satMod val="130000"/>
                  </a:schemeClr>
                </a:solidFill>
              </a:rPr>
              <a:t>DEMAND &amp; SUPPLY</a:t>
            </a:r>
            <a:endParaRPr lang="en-US" dirty="0">
              <a:solidFill>
                <a:schemeClr val="tx2">
                  <a:satMod val="130000"/>
                </a:schemeClr>
              </a:solidFill>
            </a:endParaRPr>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r>
              <a:rPr lang="en-US" dirty="0" smtClean="0"/>
              <a:t>Economic Perspectives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04" y="457199"/>
            <a:ext cx="8565696" cy="592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2</a:t>
            </a:r>
            <a:endParaRPr lang="en-US" dirty="0">
              <a:solidFill>
                <a:schemeClr val="tx2">
                  <a:satMod val="130000"/>
                </a:schemeClr>
              </a:solidFill>
            </a:endParaRPr>
          </a:p>
        </p:txBody>
      </p:sp>
      <p:sp>
        <p:nvSpPr>
          <p:cNvPr id="15363" name="Content Placeholder 2"/>
          <p:cNvSpPr>
            <a:spLocks noGrp="1"/>
          </p:cNvSpPr>
          <p:nvPr>
            <p:ph idx="1"/>
          </p:nvPr>
        </p:nvSpPr>
        <p:spPr/>
        <p:txBody>
          <a:bodyPr>
            <a:noAutofit/>
          </a:bodyPr>
          <a:lstStyle/>
          <a:p>
            <a:pPr eaLnBrk="1" hangingPunct="1"/>
            <a:r>
              <a:rPr lang="en-US" sz="3200" b="1" dirty="0" smtClean="0"/>
              <a:t>DETERMINANTS of DEMAND</a:t>
            </a:r>
          </a:p>
          <a:p>
            <a:pPr lvl="1"/>
            <a:r>
              <a:rPr lang="en-US" sz="2000" dirty="0" smtClean="0"/>
              <a:t>A.K.A. Factors of Change</a:t>
            </a:r>
          </a:p>
          <a:p>
            <a:pPr lvl="1" eaLnBrk="1" hangingPunct="1"/>
            <a:endParaRPr lang="en-US" sz="2000" dirty="0" smtClean="0"/>
          </a:p>
          <a:p>
            <a:pPr lvl="2"/>
            <a:r>
              <a:rPr lang="en-US" sz="2000" dirty="0" smtClean="0"/>
              <a:t>Change in Population</a:t>
            </a:r>
          </a:p>
          <a:p>
            <a:pPr lvl="2"/>
            <a:r>
              <a:rPr lang="en-US" sz="2000" dirty="0" smtClean="0"/>
              <a:t>Change in Income</a:t>
            </a:r>
          </a:p>
          <a:p>
            <a:pPr lvl="2"/>
            <a:r>
              <a:rPr lang="en-US" sz="2000" dirty="0" smtClean="0"/>
              <a:t>Change in Tastes/Preferences</a:t>
            </a:r>
          </a:p>
          <a:p>
            <a:pPr lvl="2"/>
            <a:r>
              <a:rPr lang="en-US" sz="2000" dirty="0" smtClean="0"/>
              <a:t>Substitutes</a:t>
            </a:r>
          </a:p>
          <a:p>
            <a:pPr lvl="2"/>
            <a:r>
              <a:rPr lang="en-US" sz="2000" dirty="0" smtClean="0"/>
              <a:t>Complimentary Goods</a:t>
            </a:r>
          </a:p>
          <a:p>
            <a:pPr lvl="2"/>
            <a:r>
              <a:rPr lang="en-US" sz="2000" dirty="0" smtClean="0"/>
              <a:t>Change in # of Buyers</a:t>
            </a:r>
          </a:p>
          <a:p>
            <a:pPr lvl="2"/>
            <a:r>
              <a:rPr lang="en-US" sz="2000" dirty="0" smtClean="0"/>
              <a:t>Change of Expectations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228600"/>
            <a:ext cx="8229600" cy="1143000"/>
          </a:xfrm>
        </p:spPr>
        <p:txBody>
          <a:bodyPr/>
          <a:lstStyle/>
          <a:p>
            <a:pPr algn="r"/>
            <a:r>
              <a:rPr lang="en-US" sz="5400" dirty="0"/>
              <a:t>1.  Population</a:t>
            </a:r>
          </a:p>
        </p:txBody>
      </p:sp>
      <p:sp>
        <p:nvSpPr>
          <p:cNvPr id="9219" name="Text Placeholder 4"/>
          <p:cNvSpPr>
            <a:spLocks noGrp="1"/>
          </p:cNvSpPr>
          <p:nvPr>
            <p:ph type="body" idx="1"/>
          </p:nvPr>
        </p:nvSpPr>
        <p:spPr/>
        <p:txBody>
          <a:bodyPr/>
          <a:lstStyle/>
          <a:p>
            <a:endParaRPr lang="en-US"/>
          </a:p>
        </p:txBody>
      </p:sp>
      <p:sp>
        <p:nvSpPr>
          <p:cNvPr id="9220" name="Content Placeholder 5"/>
          <p:cNvSpPr>
            <a:spLocks noGrp="1"/>
          </p:cNvSpPr>
          <p:nvPr>
            <p:ph sz="half" idx="4294967295"/>
          </p:nvPr>
        </p:nvSpPr>
        <p:spPr>
          <a:xfrm>
            <a:off x="457200" y="2174875"/>
            <a:ext cx="4040188" cy="3951288"/>
          </a:xfrm>
          <a:prstGeom prst="rect">
            <a:avLst/>
          </a:prstGeom>
        </p:spPr>
        <p:txBody>
          <a:bodyPr/>
          <a:lstStyle/>
          <a:p>
            <a:endParaRPr lang="en-US"/>
          </a:p>
        </p:txBody>
      </p:sp>
      <p:sp>
        <p:nvSpPr>
          <p:cNvPr id="8" name="Content Placeholder 7"/>
          <p:cNvSpPr>
            <a:spLocks noGrp="1"/>
          </p:cNvSpPr>
          <p:nvPr>
            <p:ph sz="quarter" idx="4294967295"/>
          </p:nvPr>
        </p:nvSpPr>
        <p:spPr>
          <a:xfrm>
            <a:off x="4953000" y="1600200"/>
            <a:ext cx="3813175" cy="5257800"/>
          </a:xfrm>
          <a:prstGeom prst="rect">
            <a:avLst/>
          </a:prstGeom>
          <a:solidFill>
            <a:schemeClr val="tx2">
              <a:lumMod val="40000"/>
              <a:lumOff val="60000"/>
            </a:schemeClr>
          </a:solidFill>
        </p:spPr>
        <p:txBody>
          <a:bodyPr/>
          <a:lstStyle/>
          <a:p>
            <a:r>
              <a:rPr lang="en-US" sz="2800">
                <a:solidFill>
                  <a:srgbClr val="2A2101"/>
                </a:solidFill>
              </a:rPr>
              <a:t>D1 – represents the original demand for TV’s</a:t>
            </a:r>
          </a:p>
          <a:p>
            <a:endParaRPr lang="en-US" sz="2800">
              <a:solidFill>
                <a:srgbClr val="2A2101"/>
              </a:solidFill>
            </a:endParaRPr>
          </a:p>
          <a:p>
            <a:r>
              <a:rPr lang="en-US" sz="2800">
                <a:solidFill>
                  <a:srgbClr val="2A2101"/>
                </a:solidFill>
              </a:rPr>
              <a:t>D2 – represents the demand after the population increased</a:t>
            </a:r>
          </a:p>
          <a:p>
            <a:endParaRPr lang="en-US" sz="2800">
              <a:solidFill>
                <a:srgbClr val="2A2101"/>
              </a:solidFill>
            </a:endParaRPr>
          </a:p>
          <a:p>
            <a:r>
              <a:rPr lang="en-US" sz="2800">
                <a:solidFill>
                  <a:srgbClr val="2A2101"/>
                </a:solidFill>
              </a:rPr>
              <a:t>If population decreased, demand would also decrease</a:t>
            </a:r>
          </a:p>
        </p:txBody>
      </p:sp>
      <p:pic>
        <p:nvPicPr>
          <p:cNvPr id="9222" name="Picture 4" descr="180_GMH_ETT_874766"/>
          <p:cNvPicPr>
            <a:picLocks noChangeAspect="1" noChangeArrowheads="1"/>
          </p:cNvPicPr>
          <p:nvPr/>
        </p:nvPicPr>
        <p:blipFill>
          <a:blip r:embed="rId4" cstate="print"/>
          <a:srcRect/>
          <a:stretch>
            <a:fillRect/>
          </a:stretch>
        </p:blipFill>
        <p:spPr bwMode="auto">
          <a:xfrm>
            <a:off x="0" y="0"/>
            <a:ext cx="4953000" cy="6858000"/>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a:r>
              <a:rPr lang="en-US" sz="5400" dirty="0"/>
              <a:t>2.  Income</a:t>
            </a:r>
          </a:p>
        </p:txBody>
      </p:sp>
      <p:pic>
        <p:nvPicPr>
          <p:cNvPr id="10243" name="Picture 4" descr="180_GMH_ETT_874766"/>
          <p:cNvPicPr>
            <a:picLocks noChangeAspect="1" noChangeArrowheads="1"/>
          </p:cNvPicPr>
          <p:nvPr/>
        </p:nvPicPr>
        <p:blipFill>
          <a:blip r:embed="rId4" cstate="print"/>
          <a:srcRect/>
          <a:stretch>
            <a:fillRect/>
          </a:stretch>
        </p:blipFill>
        <p:spPr bwMode="auto">
          <a:xfrm>
            <a:off x="0" y="0"/>
            <a:ext cx="5257800" cy="6858000"/>
          </a:xfrm>
          <a:prstGeom prst="rect">
            <a:avLst/>
          </a:prstGeom>
          <a:noFill/>
          <a:ln w="9525">
            <a:noFill/>
            <a:miter lim="800000"/>
            <a:headEnd/>
            <a:tailEnd/>
          </a:ln>
        </p:spPr>
      </p:pic>
      <p:sp>
        <p:nvSpPr>
          <p:cNvPr id="4" name="TextBox 3"/>
          <p:cNvSpPr txBox="1"/>
          <p:nvPr/>
        </p:nvSpPr>
        <p:spPr>
          <a:xfrm>
            <a:off x="5181600" y="2895600"/>
            <a:ext cx="3962400" cy="1661993"/>
          </a:xfrm>
          <a:prstGeom prst="rect">
            <a:avLst/>
          </a:prstGeom>
          <a:solidFill>
            <a:schemeClr val="tx2">
              <a:lumMod val="40000"/>
              <a:lumOff val="60000"/>
            </a:schemeClr>
          </a:solidFill>
        </p:spPr>
        <p:txBody>
          <a:bodyPr>
            <a:prstTxWarp prst="textNoShape">
              <a:avLst/>
            </a:prstTxWarp>
            <a:spAutoFit/>
          </a:bodyPr>
          <a:lstStyle/>
          <a:p>
            <a:pPr algn="r" eaLnBrk="0" hangingPunct="0"/>
            <a:r>
              <a:rPr lang="en-US" sz="2800" dirty="0">
                <a:solidFill>
                  <a:srgbClr val="2A2101"/>
                </a:solidFill>
              </a:rPr>
              <a:t>If Income </a:t>
            </a:r>
            <a:r>
              <a:rPr lang="en-US" sz="2800" dirty="0" smtClean="0">
                <a:solidFill>
                  <a:srgbClr val="2A2101"/>
                </a:solidFill>
              </a:rPr>
              <a:t>decreases, </a:t>
            </a:r>
            <a:r>
              <a:rPr lang="en-US" sz="2800" dirty="0">
                <a:solidFill>
                  <a:srgbClr val="2A2101"/>
                </a:solidFill>
              </a:rPr>
              <a:t>demand also </a:t>
            </a:r>
            <a:r>
              <a:rPr lang="en-US" sz="2800" dirty="0" smtClean="0">
                <a:solidFill>
                  <a:srgbClr val="2A2101"/>
                </a:solidFill>
              </a:rPr>
              <a:t>decreases.</a:t>
            </a:r>
            <a:endParaRPr lang="en-US" sz="2800" dirty="0">
              <a:solidFill>
                <a:srgbClr val="2A2101"/>
              </a:solidFill>
            </a:endParaRPr>
          </a:p>
          <a:p>
            <a:pPr eaLnBrk="0" hangingPunct="0"/>
            <a:endParaRPr lang="en-US" dirty="0">
              <a:solidFill>
                <a:srgbClr val="2A2101"/>
              </a:solidFill>
            </a:endParaRP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57800" y="304800"/>
            <a:ext cx="3429000" cy="1295400"/>
          </a:xfrm>
        </p:spPr>
        <p:txBody>
          <a:bodyPr/>
          <a:lstStyle/>
          <a:p>
            <a:pPr algn="r"/>
            <a:r>
              <a:rPr lang="en-US" sz="4800" dirty="0"/>
              <a:t>3.  Tastes &amp; Preferences</a:t>
            </a:r>
          </a:p>
        </p:txBody>
      </p:sp>
      <p:pic>
        <p:nvPicPr>
          <p:cNvPr id="11267" name="Picture 4" descr="181_GMH_ETT_874766"/>
          <p:cNvPicPr>
            <a:picLocks noChangeAspect="1" noChangeArrowheads="1"/>
          </p:cNvPicPr>
          <p:nvPr/>
        </p:nvPicPr>
        <p:blipFill>
          <a:blip r:embed="rId4" cstate="print"/>
          <a:srcRect b="4123"/>
          <a:stretch>
            <a:fillRect/>
          </a:stretch>
        </p:blipFill>
        <p:spPr bwMode="auto">
          <a:xfrm>
            <a:off x="0" y="0"/>
            <a:ext cx="5257800" cy="6858000"/>
          </a:xfrm>
          <a:prstGeom prst="rect">
            <a:avLst/>
          </a:prstGeom>
          <a:noFill/>
          <a:ln w="9525">
            <a:noFill/>
            <a:miter lim="800000"/>
            <a:headEnd/>
            <a:tailEnd/>
          </a:ln>
        </p:spPr>
      </p:pic>
      <p:sp>
        <p:nvSpPr>
          <p:cNvPr id="4" name="TextBox 3"/>
          <p:cNvSpPr txBox="1"/>
          <p:nvPr/>
        </p:nvSpPr>
        <p:spPr>
          <a:xfrm>
            <a:off x="5257800" y="2185749"/>
            <a:ext cx="3581400" cy="4062651"/>
          </a:xfrm>
          <a:prstGeom prst="rect">
            <a:avLst/>
          </a:prstGeom>
          <a:solidFill>
            <a:schemeClr val="tx2">
              <a:lumMod val="40000"/>
              <a:lumOff val="60000"/>
            </a:schemeClr>
          </a:solidFill>
        </p:spPr>
        <p:txBody>
          <a:bodyPr>
            <a:prstTxWarp prst="textNoShape">
              <a:avLst/>
            </a:prstTxWarp>
            <a:spAutoFit/>
          </a:bodyPr>
          <a:lstStyle/>
          <a:p>
            <a:pPr eaLnBrk="0" hangingPunct="0"/>
            <a:r>
              <a:rPr lang="en-US" sz="2000" dirty="0">
                <a:solidFill>
                  <a:srgbClr val="2A2101"/>
                </a:solidFill>
              </a:rPr>
              <a:t>*This refers to what people like and prefer to choose</a:t>
            </a:r>
            <a:r>
              <a:rPr lang="en-US" sz="2000" dirty="0" smtClean="0">
                <a:solidFill>
                  <a:srgbClr val="2A2101"/>
                </a:solidFill>
              </a:rPr>
              <a:t>.</a:t>
            </a:r>
          </a:p>
          <a:p>
            <a:pPr eaLnBrk="0" hangingPunct="0"/>
            <a:endParaRPr lang="en-US" sz="2000" dirty="0" smtClean="0">
              <a:solidFill>
                <a:srgbClr val="2A2101"/>
              </a:solidFill>
            </a:endParaRPr>
          </a:p>
          <a:p>
            <a:pPr eaLnBrk="0" hangingPunct="0"/>
            <a:r>
              <a:rPr lang="en-US" sz="2000" dirty="0">
                <a:solidFill>
                  <a:srgbClr val="2A2101"/>
                </a:solidFill>
              </a:rPr>
              <a:t>This Beanie Baby graph represents the demand in the early 1990’s.  As the popularity </a:t>
            </a:r>
            <a:r>
              <a:rPr lang="en-US" sz="2000" dirty="0" smtClean="0">
                <a:solidFill>
                  <a:srgbClr val="2A2101"/>
                </a:solidFill>
              </a:rPr>
              <a:t>soared the graph moved right.</a:t>
            </a:r>
          </a:p>
          <a:p>
            <a:pPr eaLnBrk="0" hangingPunct="0"/>
            <a:endParaRPr lang="en-US" sz="2000" dirty="0">
              <a:solidFill>
                <a:srgbClr val="2A2101"/>
              </a:solidFill>
            </a:endParaRPr>
          </a:p>
          <a:p>
            <a:pPr eaLnBrk="0" hangingPunct="0"/>
            <a:r>
              <a:rPr lang="en-US" sz="2000" dirty="0" smtClean="0">
                <a:solidFill>
                  <a:srgbClr val="2A2101"/>
                </a:solidFill>
              </a:rPr>
              <a:t>Eventually  demand died </a:t>
            </a:r>
            <a:r>
              <a:rPr lang="en-US" sz="2000" dirty="0">
                <a:solidFill>
                  <a:srgbClr val="2A2101"/>
                </a:solidFill>
              </a:rPr>
              <a:t>down, </a:t>
            </a:r>
            <a:r>
              <a:rPr lang="en-US" sz="2000" dirty="0" smtClean="0">
                <a:solidFill>
                  <a:srgbClr val="2A2101"/>
                </a:solidFill>
              </a:rPr>
              <a:t>and the curve </a:t>
            </a:r>
            <a:r>
              <a:rPr lang="en-US" sz="2000" dirty="0">
                <a:solidFill>
                  <a:srgbClr val="2A2101"/>
                </a:solidFill>
              </a:rPr>
              <a:t>shifted back to the left.</a:t>
            </a:r>
            <a:endParaRPr lang="en-US" sz="2000" dirty="0" smtClean="0">
              <a:solidFill>
                <a:srgbClr val="2A2101"/>
              </a:solidFill>
            </a:endParaRPr>
          </a:p>
          <a:p>
            <a:pPr eaLnBrk="0" hangingPunct="0"/>
            <a:endParaRPr lang="en-US" dirty="0" smtClean="0">
              <a:solidFill>
                <a:srgbClr val="2A2101"/>
              </a:solidFill>
            </a:endParaRP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181_GMH_ETT_874766"/>
          <p:cNvPicPr>
            <a:picLocks noChangeAspect="1" noChangeArrowheads="1"/>
          </p:cNvPicPr>
          <p:nvPr/>
        </p:nvPicPr>
        <p:blipFill>
          <a:blip r:embed="rId4" cstate="print"/>
          <a:srcRect/>
          <a:stretch>
            <a:fillRect/>
          </a:stretch>
        </p:blipFill>
        <p:spPr bwMode="auto">
          <a:xfrm>
            <a:off x="0" y="0"/>
            <a:ext cx="5265738" cy="6858000"/>
          </a:xfrm>
          <a:prstGeom prst="rect">
            <a:avLst/>
          </a:prstGeom>
          <a:noFill/>
          <a:ln w="9525">
            <a:noFill/>
            <a:miter lim="800000"/>
            <a:headEnd/>
            <a:tailEnd/>
          </a:ln>
        </p:spPr>
      </p:pic>
      <p:sp>
        <p:nvSpPr>
          <p:cNvPr id="12291" name="Rectangle 2"/>
          <p:cNvSpPr>
            <a:spLocks noGrp="1" noChangeArrowheads="1"/>
          </p:cNvSpPr>
          <p:nvPr>
            <p:ph type="title"/>
          </p:nvPr>
        </p:nvSpPr>
        <p:spPr>
          <a:xfrm>
            <a:off x="914400" y="0"/>
            <a:ext cx="8229600" cy="1143000"/>
          </a:xfrm>
        </p:spPr>
        <p:txBody>
          <a:bodyPr/>
          <a:lstStyle/>
          <a:p>
            <a:pPr algn="r"/>
            <a:r>
              <a:rPr lang="en-US" sz="5400" dirty="0"/>
              <a:t>4.  Substitutes</a:t>
            </a:r>
          </a:p>
        </p:txBody>
      </p:sp>
      <p:sp>
        <p:nvSpPr>
          <p:cNvPr id="4" name="TextBox 3"/>
          <p:cNvSpPr txBox="1"/>
          <p:nvPr/>
        </p:nvSpPr>
        <p:spPr>
          <a:xfrm>
            <a:off x="5029200" y="1117600"/>
            <a:ext cx="3810000" cy="5740400"/>
          </a:xfrm>
          <a:prstGeom prst="rect">
            <a:avLst/>
          </a:prstGeom>
          <a:solidFill>
            <a:schemeClr val="tx2">
              <a:lumMod val="40000"/>
              <a:lumOff val="60000"/>
            </a:schemeClr>
          </a:solidFill>
        </p:spPr>
        <p:txBody>
          <a:bodyPr>
            <a:prstTxWarp prst="textNoShape">
              <a:avLst/>
            </a:prstTxWarp>
            <a:spAutoFit/>
          </a:bodyPr>
          <a:lstStyle/>
          <a:p>
            <a:pPr eaLnBrk="0" hangingPunct="0"/>
            <a:r>
              <a:rPr lang="en-US" sz="2400">
                <a:solidFill>
                  <a:srgbClr val="2A2101"/>
                </a:solidFill>
              </a:rPr>
              <a:t>Determined by availability &amp; price of substitute</a:t>
            </a:r>
          </a:p>
          <a:p>
            <a:pPr eaLnBrk="0" hangingPunct="0"/>
            <a:endParaRPr lang="en-US" sz="1100">
              <a:solidFill>
                <a:srgbClr val="2A2101"/>
              </a:solidFill>
            </a:endParaRPr>
          </a:p>
          <a:p>
            <a:pPr eaLnBrk="0" hangingPunct="0"/>
            <a:endParaRPr lang="en-US" sz="2400">
              <a:solidFill>
                <a:srgbClr val="2A2101"/>
              </a:solidFill>
            </a:endParaRPr>
          </a:p>
          <a:p>
            <a:pPr eaLnBrk="0" hangingPunct="0"/>
            <a:r>
              <a:rPr lang="en-US" sz="2400">
                <a:solidFill>
                  <a:srgbClr val="2A2101"/>
                </a:solidFill>
              </a:rPr>
              <a:t>Think it through!</a:t>
            </a:r>
          </a:p>
          <a:p>
            <a:pPr eaLnBrk="0" hangingPunct="0"/>
            <a:r>
              <a:rPr lang="en-US" sz="2400">
                <a:solidFill>
                  <a:srgbClr val="2A2101"/>
                </a:solidFill>
              </a:rPr>
              <a:t>If the price of the substitute decreases, then you’ll buy that </a:t>
            </a:r>
            <a:r>
              <a:rPr lang="en-US" sz="2400" i="1" u="sng">
                <a:solidFill>
                  <a:srgbClr val="2A2101"/>
                </a:solidFill>
              </a:rPr>
              <a:t>instead of </a:t>
            </a:r>
            <a:r>
              <a:rPr lang="en-US" sz="2400">
                <a:solidFill>
                  <a:srgbClr val="2A2101"/>
                </a:solidFill>
              </a:rPr>
              <a:t>the original item.</a:t>
            </a:r>
          </a:p>
          <a:p>
            <a:pPr eaLnBrk="0" hangingPunct="0"/>
            <a:endParaRPr lang="en-US" sz="1000">
              <a:solidFill>
                <a:srgbClr val="2A2101"/>
              </a:solidFill>
            </a:endParaRPr>
          </a:p>
          <a:p>
            <a:pPr eaLnBrk="0" hangingPunct="0"/>
            <a:endParaRPr lang="en-US" sz="2400">
              <a:solidFill>
                <a:srgbClr val="2A2101"/>
              </a:solidFill>
            </a:endParaRPr>
          </a:p>
          <a:p>
            <a:pPr eaLnBrk="0" hangingPunct="0"/>
            <a:r>
              <a:rPr lang="en-US" sz="2400">
                <a:solidFill>
                  <a:srgbClr val="2A2101"/>
                </a:solidFill>
              </a:rPr>
              <a:t>Vice versa:</a:t>
            </a:r>
          </a:p>
          <a:p>
            <a:pPr eaLnBrk="0" hangingPunct="0"/>
            <a:r>
              <a:rPr lang="en-US" sz="2400">
                <a:solidFill>
                  <a:srgbClr val="2A2101"/>
                </a:solidFill>
              </a:rPr>
              <a:t>If the price of the substitute increases, you’ll be more of the original item.</a:t>
            </a: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81_GMH_ETT_874766"/>
          <p:cNvPicPr>
            <a:picLocks noChangeAspect="1" noChangeArrowheads="1"/>
          </p:cNvPicPr>
          <p:nvPr/>
        </p:nvPicPr>
        <p:blipFill>
          <a:blip r:embed="rId4" cstate="print"/>
          <a:srcRect/>
          <a:stretch>
            <a:fillRect/>
          </a:stretch>
        </p:blipFill>
        <p:spPr bwMode="auto">
          <a:xfrm>
            <a:off x="0" y="0"/>
            <a:ext cx="5715000" cy="6858000"/>
          </a:xfrm>
          <a:prstGeom prst="rect">
            <a:avLst/>
          </a:prstGeom>
          <a:noFill/>
          <a:ln w="9525">
            <a:noFill/>
            <a:miter lim="800000"/>
            <a:headEnd/>
            <a:tailEnd/>
          </a:ln>
        </p:spPr>
      </p:pic>
      <p:sp>
        <p:nvSpPr>
          <p:cNvPr id="13315" name="Rectangle 2"/>
          <p:cNvSpPr>
            <a:spLocks noGrp="1" noChangeArrowheads="1"/>
          </p:cNvSpPr>
          <p:nvPr>
            <p:ph type="title"/>
          </p:nvPr>
        </p:nvSpPr>
        <p:spPr>
          <a:xfrm>
            <a:off x="4343400" y="274638"/>
            <a:ext cx="4800600" cy="944562"/>
          </a:xfrm>
        </p:spPr>
        <p:txBody>
          <a:bodyPr/>
          <a:lstStyle/>
          <a:p>
            <a:pPr algn="r"/>
            <a:r>
              <a:rPr lang="en-US" sz="3600" dirty="0"/>
              <a:t>5.  Compliments</a:t>
            </a:r>
          </a:p>
        </p:txBody>
      </p:sp>
      <p:sp>
        <p:nvSpPr>
          <p:cNvPr id="4" name="TextBox 3"/>
          <p:cNvSpPr txBox="1"/>
          <p:nvPr/>
        </p:nvSpPr>
        <p:spPr>
          <a:xfrm>
            <a:off x="5486400" y="1219200"/>
            <a:ext cx="3505200" cy="5554663"/>
          </a:xfrm>
          <a:prstGeom prst="rect">
            <a:avLst/>
          </a:prstGeom>
          <a:solidFill>
            <a:schemeClr val="tx2">
              <a:lumMod val="40000"/>
              <a:lumOff val="60000"/>
            </a:schemeClr>
          </a:solidFill>
        </p:spPr>
        <p:txBody>
          <a:bodyPr>
            <a:spAutoFit/>
          </a:bodyPr>
          <a:lstStyle/>
          <a:p>
            <a:pPr eaLnBrk="0" hangingPunct="0">
              <a:defRPr/>
            </a:pPr>
            <a:r>
              <a:rPr lang="en-US" sz="2400" dirty="0">
                <a:solidFill>
                  <a:schemeClr val="accent5">
                    <a:lumMod val="10000"/>
                  </a:schemeClr>
                </a:solidFill>
              </a:rPr>
              <a:t>*Things that are bought and sold together</a:t>
            </a:r>
          </a:p>
          <a:p>
            <a:pPr eaLnBrk="0" hangingPunct="0">
              <a:defRPr/>
            </a:pPr>
            <a:endParaRPr lang="en-US" sz="1100" dirty="0">
              <a:solidFill>
                <a:schemeClr val="accent5">
                  <a:lumMod val="10000"/>
                </a:schemeClr>
              </a:solidFill>
            </a:endParaRPr>
          </a:p>
          <a:p>
            <a:pPr eaLnBrk="0" hangingPunct="0">
              <a:defRPr/>
            </a:pPr>
            <a:endParaRPr lang="en-US" sz="2400" dirty="0">
              <a:solidFill>
                <a:schemeClr val="accent5">
                  <a:lumMod val="10000"/>
                </a:schemeClr>
              </a:solidFill>
            </a:endParaRPr>
          </a:p>
          <a:p>
            <a:pPr eaLnBrk="0" hangingPunct="0">
              <a:defRPr/>
            </a:pPr>
            <a:r>
              <a:rPr lang="en-US" sz="2400" dirty="0">
                <a:solidFill>
                  <a:schemeClr val="accent5">
                    <a:lumMod val="10000"/>
                  </a:schemeClr>
                </a:solidFill>
              </a:rPr>
              <a:t>If the price of one decreases, the demand of BOTH complimentary items increases.</a:t>
            </a:r>
          </a:p>
          <a:p>
            <a:pPr eaLnBrk="0" hangingPunct="0">
              <a:defRPr/>
            </a:pPr>
            <a:endParaRPr lang="en-US" sz="800" dirty="0">
              <a:solidFill>
                <a:schemeClr val="accent5">
                  <a:lumMod val="10000"/>
                </a:schemeClr>
              </a:solidFill>
            </a:endParaRPr>
          </a:p>
          <a:p>
            <a:pPr eaLnBrk="0" hangingPunct="0">
              <a:defRPr/>
            </a:pPr>
            <a:endParaRPr lang="en-US" sz="2400" dirty="0">
              <a:solidFill>
                <a:schemeClr val="accent5">
                  <a:lumMod val="10000"/>
                </a:schemeClr>
              </a:solidFill>
            </a:endParaRPr>
          </a:p>
          <a:p>
            <a:pPr eaLnBrk="0" hangingPunct="0">
              <a:defRPr/>
            </a:pPr>
            <a:r>
              <a:rPr lang="en-US" sz="2400" dirty="0">
                <a:solidFill>
                  <a:schemeClr val="accent5">
                    <a:lumMod val="10000"/>
                  </a:schemeClr>
                </a:solidFill>
              </a:rPr>
              <a:t>This examples shows:</a:t>
            </a:r>
          </a:p>
          <a:p>
            <a:pPr eaLnBrk="0" hangingPunct="0">
              <a:defRPr/>
            </a:pPr>
            <a:r>
              <a:rPr lang="en-US" sz="2400" dirty="0">
                <a:solidFill>
                  <a:schemeClr val="accent5">
                    <a:lumMod val="10000"/>
                  </a:schemeClr>
                </a:solidFill>
              </a:rPr>
              <a:t>If the price of a digital camera decreases, the demand of the camera AND the flash memory increases.</a:t>
            </a: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2</a:t>
            </a:r>
            <a:endParaRPr lang="en-US" dirty="0">
              <a:solidFill>
                <a:schemeClr val="tx2">
                  <a:satMod val="130000"/>
                </a:schemeClr>
              </a:solidFill>
            </a:endParaRPr>
          </a:p>
        </p:txBody>
      </p:sp>
      <p:sp>
        <p:nvSpPr>
          <p:cNvPr id="15363" name="Content Placeholder 2"/>
          <p:cNvSpPr>
            <a:spLocks noGrp="1"/>
          </p:cNvSpPr>
          <p:nvPr>
            <p:ph idx="1"/>
          </p:nvPr>
        </p:nvSpPr>
        <p:spPr/>
        <p:txBody>
          <a:bodyPr>
            <a:noAutofit/>
          </a:bodyPr>
          <a:lstStyle/>
          <a:p>
            <a:pPr eaLnBrk="1" hangingPunct="1"/>
            <a:r>
              <a:rPr lang="en-US" sz="3200" b="1" dirty="0" smtClean="0"/>
              <a:t>DETERMINANTS of DEMAND</a:t>
            </a:r>
          </a:p>
          <a:p>
            <a:pPr lvl="1"/>
            <a:r>
              <a:rPr lang="en-US" sz="2000" dirty="0" smtClean="0"/>
              <a:t>A.K.A. Factors of Change</a:t>
            </a:r>
          </a:p>
          <a:p>
            <a:pPr lvl="1" eaLnBrk="1" hangingPunct="1"/>
            <a:endParaRPr lang="en-US" sz="2000" dirty="0" smtClean="0"/>
          </a:p>
          <a:p>
            <a:pPr lvl="2"/>
            <a:r>
              <a:rPr lang="en-US" sz="2000" dirty="0" smtClean="0"/>
              <a:t>Change in Population</a:t>
            </a:r>
          </a:p>
          <a:p>
            <a:pPr lvl="2"/>
            <a:r>
              <a:rPr lang="en-US" sz="2000" dirty="0" smtClean="0"/>
              <a:t>Change in Income</a:t>
            </a:r>
          </a:p>
          <a:p>
            <a:pPr lvl="2"/>
            <a:r>
              <a:rPr lang="en-US" sz="2000" dirty="0" smtClean="0"/>
              <a:t>Change in Tastes/Preferences</a:t>
            </a:r>
          </a:p>
          <a:p>
            <a:pPr lvl="2"/>
            <a:r>
              <a:rPr lang="en-US" sz="2000" dirty="0" smtClean="0"/>
              <a:t>Substitutes</a:t>
            </a:r>
          </a:p>
          <a:p>
            <a:pPr lvl="2"/>
            <a:r>
              <a:rPr lang="en-US" sz="2000" dirty="0" smtClean="0"/>
              <a:t>Complimentary Goods</a:t>
            </a:r>
          </a:p>
          <a:p>
            <a:pPr lvl="2"/>
            <a:r>
              <a:rPr lang="en-US" sz="2000" dirty="0" smtClean="0"/>
              <a:t>Change in # of Buyers</a:t>
            </a:r>
          </a:p>
          <a:p>
            <a:pPr lvl="2"/>
            <a:r>
              <a:rPr lang="en-US" sz="2000" dirty="0" smtClean="0"/>
              <a:t>Change of Expectations</a:t>
            </a:r>
          </a:p>
        </p:txBody>
      </p:sp>
    </p:spTree>
    <p:extLst>
      <p:ext uri="{BB962C8B-B14F-4D97-AF65-F5344CB8AC3E}">
        <p14:creationId xmlns:p14="http://schemas.microsoft.com/office/powerpoint/2010/main" val="2508175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2</a:t>
            </a:r>
            <a:endParaRPr lang="en-US" dirty="0">
              <a:solidFill>
                <a:schemeClr val="tx2">
                  <a:satMod val="130000"/>
                </a:schemeClr>
              </a:solidFill>
            </a:endParaRPr>
          </a:p>
        </p:txBody>
      </p:sp>
      <p:sp>
        <p:nvSpPr>
          <p:cNvPr id="17411" name="Content Placeholder 2"/>
          <p:cNvSpPr>
            <a:spLocks noGrp="1"/>
          </p:cNvSpPr>
          <p:nvPr>
            <p:ph idx="1"/>
          </p:nvPr>
        </p:nvSpPr>
        <p:spPr>
          <a:xfrm>
            <a:off x="822325" y="457200"/>
            <a:ext cx="7499350" cy="5181600"/>
          </a:xfrm>
        </p:spPr>
        <p:txBody>
          <a:bodyPr/>
          <a:lstStyle/>
          <a:p>
            <a:pPr eaLnBrk="1" hangingPunct="1"/>
            <a:r>
              <a:rPr lang="en-US" u="sng" dirty="0" smtClean="0"/>
              <a:t>PRICE ELASTICITY OF DEMAND</a:t>
            </a:r>
            <a:r>
              <a:rPr lang="en-US" dirty="0" smtClean="0"/>
              <a:t>: How much consumers respond to a given change in price.</a:t>
            </a:r>
            <a:endParaRPr lang="en-US" u="sng" dirty="0" smtClean="0"/>
          </a:p>
          <a:p>
            <a:pPr lvl="1" eaLnBrk="1" hangingPunct="1"/>
            <a:endParaRPr lang="en-US" u="sng" dirty="0" smtClean="0"/>
          </a:p>
          <a:p>
            <a:pPr lvl="1" eaLnBrk="1" hangingPunct="1"/>
            <a:r>
              <a:rPr lang="en-US" u="sng" dirty="0" smtClean="0"/>
              <a:t>ELASTIC DEMAND</a:t>
            </a:r>
          </a:p>
          <a:p>
            <a:pPr lvl="2" eaLnBrk="1" hangingPunct="1"/>
            <a:r>
              <a:rPr lang="en-US" dirty="0" smtClean="0"/>
              <a:t>Rise/Fall in Price GREATLY affects demand</a:t>
            </a:r>
          </a:p>
          <a:p>
            <a:pPr lvl="2" eaLnBrk="1" hangingPunct="1"/>
            <a:r>
              <a:rPr lang="en-US" dirty="0" smtClean="0"/>
              <a:t>Consumers are flexible about buying items that have ELASTIC DEMAND.</a:t>
            </a:r>
          </a:p>
          <a:p>
            <a:pPr lvl="3" eaLnBrk="1" hangingPunct="1"/>
            <a:r>
              <a:rPr lang="en-US" dirty="0" smtClean="0"/>
              <a:t>They can get by without them if price gets too high</a:t>
            </a:r>
          </a:p>
          <a:p>
            <a:pPr lvl="1" eaLnBrk="1" hangingPunct="1"/>
            <a:endParaRPr lang="en-US" u="sng" dirty="0" smtClean="0"/>
          </a:p>
          <a:p>
            <a:pPr lvl="1" eaLnBrk="1" hangingPunct="1"/>
            <a:r>
              <a:rPr lang="en-US" u="sng" dirty="0" smtClean="0"/>
              <a:t>INELASTIC DEMAND</a:t>
            </a:r>
            <a:endParaRPr lang="en-US" dirty="0" smtClean="0"/>
          </a:p>
          <a:p>
            <a:pPr lvl="2" eaLnBrk="1" hangingPunct="1"/>
            <a:r>
              <a:rPr lang="en-US" dirty="0" smtClean="0"/>
              <a:t>Rise/Fall in Price has LITTLE TO NO affect</a:t>
            </a:r>
          </a:p>
          <a:p>
            <a:pPr lvl="2" eaLnBrk="1" hangingPunct="1"/>
            <a:r>
              <a:rPr lang="en-US" dirty="0" smtClean="0"/>
              <a:t>Items are “must have” for the consumer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762000"/>
          </a:xfrm>
        </p:spPr>
        <p:txBody>
          <a:bodyPr/>
          <a:lstStyle/>
          <a:p>
            <a:r>
              <a:rPr lang="en-US" sz="6000" dirty="0"/>
              <a:t>Examples</a:t>
            </a:r>
          </a:p>
        </p:txBody>
      </p:sp>
      <p:sp>
        <p:nvSpPr>
          <p:cNvPr id="16387" name="Text Placeholder 3"/>
          <p:cNvSpPr>
            <a:spLocks noGrp="1"/>
          </p:cNvSpPr>
          <p:nvPr>
            <p:ph type="body" idx="1"/>
          </p:nvPr>
        </p:nvSpPr>
        <p:spPr>
          <a:xfrm>
            <a:off x="460375" y="685800"/>
            <a:ext cx="4040188" cy="639763"/>
          </a:xfrm>
        </p:spPr>
        <p:txBody>
          <a:bodyPr>
            <a:normAutofit/>
          </a:bodyPr>
          <a:lstStyle/>
          <a:p>
            <a:r>
              <a:rPr lang="en-US" sz="2400" dirty="0"/>
              <a:t>Elastic Demand</a:t>
            </a:r>
          </a:p>
        </p:txBody>
      </p:sp>
      <p:sp>
        <p:nvSpPr>
          <p:cNvPr id="16388" name="Content Placeholder 2"/>
          <p:cNvSpPr>
            <a:spLocks noGrp="1"/>
          </p:cNvSpPr>
          <p:nvPr>
            <p:ph sz="half" idx="4294967295"/>
          </p:nvPr>
        </p:nvSpPr>
        <p:spPr>
          <a:xfrm>
            <a:off x="460375" y="1325563"/>
            <a:ext cx="4040188" cy="3951287"/>
          </a:xfrm>
          <a:prstGeom prst="rect">
            <a:avLst/>
          </a:prstGeom>
        </p:spPr>
        <p:txBody>
          <a:bodyPr/>
          <a:lstStyle/>
          <a:p>
            <a:r>
              <a:rPr lang="en-US" sz="2400" dirty="0">
                <a:solidFill>
                  <a:srgbClr val="000000"/>
                </a:solidFill>
                <a:ea typeface="Arial" charset="0"/>
                <a:cs typeface="Arial" charset="0"/>
              </a:rPr>
              <a:t>Luxury items, vacations, high-end electronics, even coffee are examples of elastic goods/services and have a very </a:t>
            </a:r>
            <a:r>
              <a:rPr lang="en-US" sz="2400" b="1" dirty="0">
                <a:solidFill>
                  <a:srgbClr val="000000"/>
                </a:solidFill>
                <a:ea typeface="Arial" charset="0"/>
                <a:cs typeface="Arial" charset="0"/>
              </a:rPr>
              <a:t>elastic demand</a:t>
            </a:r>
            <a:r>
              <a:rPr lang="en-US" sz="2400" dirty="0">
                <a:solidFill>
                  <a:srgbClr val="000000"/>
                </a:solidFill>
                <a:ea typeface="Arial" charset="0"/>
                <a:cs typeface="Arial" charset="0"/>
              </a:rPr>
              <a:t>.</a:t>
            </a:r>
          </a:p>
          <a:p>
            <a:endParaRPr lang="en-US" dirty="0"/>
          </a:p>
          <a:p>
            <a:endParaRPr lang="en-US" dirty="0"/>
          </a:p>
        </p:txBody>
      </p:sp>
      <p:sp>
        <p:nvSpPr>
          <p:cNvPr id="16389" name="Text Placeholder 4"/>
          <p:cNvSpPr>
            <a:spLocks noGrp="1"/>
          </p:cNvSpPr>
          <p:nvPr>
            <p:ph type="body" sz="quarter" idx="3"/>
          </p:nvPr>
        </p:nvSpPr>
        <p:spPr>
          <a:xfrm>
            <a:off x="4648200" y="685800"/>
            <a:ext cx="4041775" cy="639763"/>
          </a:xfrm>
        </p:spPr>
        <p:txBody>
          <a:bodyPr>
            <a:normAutofit/>
          </a:bodyPr>
          <a:lstStyle/>
          <a:p>
            <a:r>
              <a:rPr lang="en-US" sz="2400" dirty="0"/>
              <a:t>Inelastic Demand</a:t>
            </a:r>
          </a:p>
        </p:txBody>
      </p:sp>
      <p:sp>
        <p:nvSpPr>
          <p:cNvPr id="16390" name="Content Placeholder 5"/>
          <p:cNvSpPr>
            <a:spLocks noGrp="1"/>
          </p:cNvSpPr>
          <p:nvPr>
            <p:ph sz="quarter" idx="4294967295"/>
          </p:nvPr>
        </p:nvSpPr>
        <p:spPr>
          <a:xfrm>
            <a:off x="4648200" y="1325563"/>
            <a:ext cx="4041775" cy="3951287"/>
          </a:xfrm>
          <a:prstGeom prst="rect">
            <a:avLst/>
          </a:prstGeom>
        </p:spPr>
        <p:txBody>
          <a:bodyPr/>
          <a:lstStyle/>
          <a:p>
            <a:r>
              <a:rPr lang="en-US" sz="2400" dirty="0">
                <a:solidFill>
                  <a:srgbClr val="000000"/>
                </a:solidFill>
                <a:ea typeface="Arial" charset="0"/>
                <a:cs typeface="Arial" charset="0"/>
              </a:rPr>
              <a:t>Staple foods, medicine, spices have an</a:t>
            </a:r>
            <a:r>
              <a:rPr lang="en-US" sz="2400" b="1" dirty="0">
                <a:solidFill>
                  <a:srgbClr val="000000"/>
                </a:solidFill>
                <a:ea typeface="Arial" charset="0"/>
                <a:cs typeface="Arial" charset="0"/>
              </a:rPr>
              <a:t> inelastic demand</a:t>
            </a:r>
            <a:r>
              <a:rPr lang="en-US" sz="2400" dirty="0">
                <a:solidFill>
                  <a:srgbClr val="000000"/>
                </a:solidFill>
                <a:ea typeface="Arial" charset="0"/>
                <a:cs typeface="Arial" charset="0"/>
              </a:rPr>
              <a:t>. A price change has little impact on the quantity demanded by consumers.</a:t>
            </a:r>
          </a:p>
          <a:p>
            <a:endParaRPr lang="en-US" dirty="0"/>
          </a:p>
        </p:txBody>
      </p:sp>
      <p:pic>
        <p:nvPicPr>
          <p:cNvPr id="16391" name="Picture 4" descr="183_GMH_ETT_874766"/>
          <p:cNvPicPr>
            <a:picLocks noChangeAspect="1" noChangeArrowheads="1"/>
          </p:cNvPicPr>
          <p:nvPr/>
        </p:nvPicPr>
        <p:blipFill>
          <a:blip r:embed="rId3" cstate="print"/>
          <a:srcRect/>
          <a:stretch>
            <a:fillRect/>
          </a:stretch>
        </p:blipFill>
        <p:spPr bwMode="auto">
          <a:xfrm>
            <a:off x="0" y="3485212"/>
            <a:ext cx="9144000" cy="337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1</a:t>
            </a:r>
            <a:endParaRPr lang="en-US" dirty="0">
              <a:solidFill>
                <a:schemeClr val="tx2">
                  <a:satMod val="130000"/>
                </a:schemeClr>
              </a:solidFill>
            </a:endParaRPr>
          </a:p>
        </p:txBody>
      </p:sp>
      <p:sp>
        <p:nvSpPr>
          <p:cNvPr id="9219" name="Content Placeholder 2"/>
          <p:cNvSpPr>
            <a:spLocks noGrp="1"/>
          </p:cNvSpPr>
          <p:nvPr>
            <p:ph idx="1"/>
          </p:nvPr>
        </p:nvSpPr>
        <p:spPr/>
        <p:txBody>
          <a:bodyPr>
            <a:normAutofit lnSpcReduction="10000"/>
          </a:bodyPr>
          <a:lstStyle/>
          <a:p>
            <a:pPr eaLnBrk="1" hangingPunct="1"/>
            <a:r>
              <a:rPr lang="en-US" u="sng" dirty="0" smtClean="0"/>
              <a:t>DEMAND</a:t>
            </a:r>
            <a:r>
              <a:rPr lang="en-US" dirty="0" smtClean="0"/>
              <a:t>: The amount of goods/services consumers are </a:t>
            </a:r>
            <a:r>
              <a:rPr lang="en-US" i="1" u="sng" dirty="0" smtClean="0"/>
              <a:t>willing &amp; able </a:t>
            </a:r>
            <a:r>
              <a:rPr lang="en-US" dirty="0" smtClean="0"/>
              <a:t>to buy at various prices during a specified time period.</a:t>
            </a:r>
          </a:p>
          <a:p>
            <a:pPr eaLnBrk="1" hangingPunct="1"/>
            <a:endParaRPr lang="en-US" dirty="0" smtClean="0"/>
          </a:p>
          <a:p>
            <a:pPr eaLnBrk="1" hangingPunct="1"/>
            <a:r>
              <a:rPr lang="en-US" u="sng" dirty="0" smtClean="0"/>
              <a:t>SUPPLY</a:t>
            </a:r>
            <a:r>
              <a:rPr lang="en-US" dirty="0" smtClean="0"/>
              <a:t>: The amount of goods/services producers are </a:t>
            </a:r>
            <a:r>
              <a:rPr lang="en-US" i="1" u="sng" dirty="0" smtClean="0"/>
              <a:t>willing</a:t>
            </a:r>
            <a:r>
              <a:rPr lang="en-US" u="sng" dirty="0" smtClean="0"/>
              <a:t> </a:t>
            </a:r>
            <a:r>
              <a:rPr lang="en-US" i="1" u="sng" dirty="0" smtClean="0"/>
              <a:t>&amp; able</a:t>
            </a:r>
            <a:r>
              <a:rPr lang="en-US" u="sng" dirty="0" smtClean="0"/>
              <a:t> </a:t>
            </a:r>
            <a:r>
              <a:rPr lang="en-US" dirty="0" smtClean="0"/>
              <a:t>to sell at various prices during a specified time period.</a:t>
            </a:r>
          </a:p>
          <a:p>
            <a:pPr eaLnBrk="1" hangingPunct="1"/>
            <a:endParaRPr lang="en-US" dirty="0" smtClean="0"/>
          </a:p>
          <a:p>
            <a:pPr eaLnBrk="1" hangingPunct="1"/>
            <a:r>
              <a:rPr lang="en-US" dirty="0" smtClean="0"/>
              <a:t>How many sodas/beverages do you buy per week?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Figure 11</a:t>
            </a:r>
          </a:p>
        </p:txBody>
      </p:sp>
      <p:pic>
        <p:nvPicPr>
          <p:cNvPr id="21507" name="Picture 5" descr="185_GMH_ETT_874766"/>
          <p:cNvPicPr>
            <a:picLocks noChangeAspect="1" noChangeArrowheads="1"/>
          </p:cNvPicPr>
          <p:nvPr/>
        </p:nvPicPr>
        <p:blipFill>
          <a:blip r:embed="rId4" cstate="print"/>
          <a:srcRect/>
          <a:stretch>
            <a:fillRect/>
          </a:stretch>
        </p:blipFill>
        <p:spPr bwMode="auto">
          <a:xfrm>
            <a:off x="0" y="0"/>
            <a:ext cx="9210675" cy="6858000"/>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FIG 7-5"/>
          <p:cNvPicPr>
            <a:picLocks noChangeAspect="1" noChangeArrowheads="1"/>
          </p:cNvPicPr>
          <p:nvPr/>
        </p:nvPicPr>
        <p:blipFill>
          <a:blip r:embed="rId4" cstate="print"/>
          <a:srcRect/>
          <a:stretch>
            <a:fillRect/>
          </a:stretch>
        </p:blipFill>
        <p:spPr bwMode="auto">
          <a:xfrm>
            <a:off x="0" y="0"/>
            <a:ext cx="5348288" cy="484188"/>
          </a:xfrm>
          <a:prstGeom prst="rect">
            <a:avLst/>
          </a:prstGeom>
          <a:noFill/>
          <a:ln w="9525">
            <a:noFill/>
            <a:miter lim="800000"/>
            <a:headEnd/>
            <a:tailEnd/>
          </a:ln>
        </p:spPr>
      </p:pic>
      <p:pic>
        <p:nvPicPr>
          <p:cNvPr id="20483" name="Picture 7" descr="184"/>
          <p:cNvPicPr>
            <a:picLocks noChangeAspect="1" noChangeArrowheads="1"/>
          </p:cNvPicPr>
          <p:nvPr/>
        </p:nvPicPr>
        <p:blipFill>
          <a:blip r:embed="rId5" cstate="print"/>
          <a:srcRect/>
          <a:stretch>
            <a:fillRect/>
          </a:stretch>
        </p:blipFill>
        <p:spPr bwMode="auto">
          <a:xfrm>
            <a:off x="0" y="457200"/>
            <a:ext cx="9144000" cy="6400800"/>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DFS Trans 2</a:t>
            </a:r>
          </a:p>
        </p:txBody>
      </p:sp>
      <p:pic>
        <p:nvPicPr>
          <p:cNvPr id="18435" name="Picture 7" descr="DF12"/>
          <p:cNvPicPr>
            <a:picLocks noChangeAspect="1" noChangeArrowheads="1"/>
          </p:cNvPicPr>
          <p:nvPr/>
        </p:nvPicPr>
        <p:blipFill>
          <a:blip r:embed="rId4" cstate="print"/>
          <a:srcRect/>
          <a:stretch>
            <a:fillRect/>
          </a:stretch>
        </p:blipFill>
        <p:spPr bwMode="auto">
          <a:xfrm>
            <a:off x="0" y="0"/>
            <a:ext cx="9144000" cy="6826250"/>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5257800"/>
            <a:ext cx="7239000" cy="1143000"/>
          </a:xfrm>
        </p:spPr>
        <p:txBody>
          <a:bodyPr/>
          <a:lstStyle/>
          <a:p>
            <a:pPr eaLnBrk="1" fontAlgn="auto" hangingPunct="1">
              <a:spcAft>
                <a:spcPts val="0"/>
              </a:spcAft>
              <a:defRPr/>
            </a:pPr>
            <a:r>
              <a:rPr lang="en-US" dirty="0" smtClean="0">
                <a:solidFill>
                  <a:schemeClr val="tx2">
                    <a:satMod val="130000"/>
                  </a:schemeClr>
                </a:solidFill>
              </a:rPr>
              <a:t>SECTION 3</a:t>
            </a:r>
            <a:endParaRPr lang="en-US" dirty="0">
              <a:solidFill>
                <a:schemeClr val="tx2">
                  <a:satMod val="130000"/>
                </a:schemeClr>
              </a:solidFill>
            </a:endParaRPr>
          </a:p>
        </p:txBody>
      </p:sp>
      <p:sp>
        <p:nvSpPr>
          <p:cNvPr id="20483" name="Content Placeholder 2"/>
          <p:cNvSpPr>
            <a:spLocks noGrp="1"/>
          </p:cNvSpPr>
          <p:nvPr>
            <p:ph idx="1"/>
          </p:nvPr>
        </p:nvSpPr>
        <p:spPr>
          <a:xfrm>
            <a:off x="457200" y="228600"/>
            <a:ext cx="7467600" cy="4419600"/>
          </a:xfrm>
        </p:spPr>
        <p:txBody>
          <a:bodyPr/>
          <a:lstStyle/>
          <a:p>
            <a:pPr eaLnBrk="1" hangingPunct="1"/>
            <a:r>
              <a:rPr lang="en-US" u="sng" dirty="0" smtClean="0"/>
              <a:t>SUPPLY CURVE:</a:t>
            </a:r>
            <a:r>
              <a:rPr lang="en-US" dirty="0" smtClean="0"/>
              <a:t>  A line showing the quantity supplied of a good/service at each possible price. Slopes upward…</a:t>
            </a:r>
          </a:p>
        </p:txBody>
      </p:sp>
      <p:pic>
        <p:nvPicPr>
          <p:cNvPr id="4" name="Picture 9" descr="188"/>
          <p:cNvPicPr>
            <a:picLocks noChangeAspect="1" noChangeArrowheads="1"/>
          </p:cNvPicPr>
          <p:nvPr/>
        </p:nvPicPr>
        <p:blipFill rotWithShape="1">
          <a:blip r:embed="rId3" cstate="print"/>
          <a:srcRect l="48480" t="24601" b="23397"/>
          <a:stretch/>
        </p:blipFill>
        <p:spPr bwMode="auto">
          <a:xfrm>
            <a:off x="4093064" y="1219200"/>
            <a:ext cx="4906474" cy="3962400"/>
          </a:xfrm>
          <a:prstGeom prst="rect">
            <a:avLst/>
          </a:prstGeom>
          <a:noFill/>
          <a:ln w="9525">
            <a:noFill/>
            <a:miter lim="800000"/>
            <a:headEnd/>
            <a:tailEnd/>
          </a:ln>
        </p:spPr>
      </p:pic>
      <p:pic>
        <p:nvPicPr>
          <p:cNvPr id="5" name="Picture 10" descr="188"/>
          <p:cNvPicPr>
            <a:picLocks noChangeAspect="1" noChangeArrowheads="1"/>
          </p:cNvPicPr>
          <p:nvPr/>
        </p:nvPicPr>
        <p:blipFill rotWithShape="1">
          <a:blip r:embed="rId3" cstate="print"/>
          <a:srcRect t="25201" r="51520" b="20900"/>
          <a:stretch/>
        </p:blipFill>
        <p:spPr bwMode="auto">
          <a:xfrm>
            <a:off x="228600" y="2170771"/>
            <a:ext cx="3952875" cy="4153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257800"/>
            <a:ext cx="7239000" cy="1143000"/>
          </a:xfrm>
        </p:spPr>
        <p:txBody>
          <a:bodyPr/>
          <a:lstStyle/>
          <a:p>
            <a:pPr eaLnBrk="1" fontAlgn="auto" hangingPunct="1">
              <a:spcAft>
                <a:spcPts val="0"/>
              </a:spcAft>
              <a:defRPr/>
            </a:pPr>
            <a:r>
              <a:rPr lang="en-US" dirty="0" smtClean="0">
                <a:solidFill>
                  <a:schemeClr val="tx2">
                    <a:satMod val="130000"/>
                  </a:schemeClr>
                </a:solidFill>
              </a:rPr>
              <a:t>SECTION 3</a:t>
            </a:r>
            <a:endParaRPr lang="en-US" dirty="0">
              <a:solidFill>
                <a:schemeClr val="tx2">
                  <a:satMod val="130000"/>
                </a:schemeClr>
              </a:solidFill>
            </a:endParaRPr>
          </a:p>
        </p:txBody>
      </p:sp>
      <p:sp>
        <p:nvSpPr>
          <p:cNvPr id="19459" name="Content Placeholder 2"/>
          <p:cNvSpPr>
            <a:spLocks noGrp="1"/>
          </p:cNvSpPr>
          <p:nvPr>
            <p:ph idx="1"/>
          </p:nvPr>
        </p:nvSpPr>
        <p:spPr>
          <a:xfrm>
            <a:off x="1295400" y="990600"/>
            <a:ext cx="7467600" cy="4419600"/>
          </a:xfrm>
        </p:spPr>
        <p:txBody>
          <a:bodyPr/>
          <a:lstStyle/>
          <a:p>
            <a:pPr eaLnBrk="1" hangingPunct="1"/>
            <a:r>
              <a:rPr lang="en-US" u="sng" dirty="0" smtClean="0"/>
              <a:t>LAW OF SUPPLY</a:t>
            </a:r>
            <a:r>
              <a:rPr lang="en-US" dirty="0" smtClean="0"/>
              <a:t>: Economic rule stating quantity supplied &amp; price move in the same direction</a:t>
            </a:r>
          </a:p>
          <a:p>
            <a:pPr lvl="1" eaLnBrk="1" hangingPunct="1"/>
            <a:r>
              <a:rPr lang="en-US" dirty="0" smtClean="0"/>
              <a:t>Price has an </a:t>
            </a:r>
            <a:r>
              <a:rPr lang="en-US" b="1" i="1" dirty="0" smtClean="0"/>
              <a:t>direct </a:t>
            </a:r>
            <a:r>
              <a:rPr lang="en-US" dirty="0" smtClean="0"/>
              <a:t>affect on supply</a:t>
            </a:r>
          </a:p>
          <a:p>
            <a:pPr lvl="1" eaLnBrk="1" hangingPunct="1"/>
            <a:r>
              <a:rPr lang="en-US" dirty="0" smtClean="0"/>
              <a:t>PROFIT INCENTIVE is directly related to Supply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1" name="Text Box 3"/>
          <p:cNvSpPr txBox="1">
            <a:spLocks noChangeArrowheads="1"/>
          </p:cNvSpPr>
          <p:nvPr/>
        </p:nvSpPr>
        <p:spPr bwMode="auto">
          <a:xfrm>
            <a:off x="152400" y="152400"/>
            <a:ext cx="7086600" cy="530225"/>
          </a:xfrm>
          <a:prstGeom prst="rect">
            <a:avLst/>
          </a:prstGeom>
          <a:noFill/>
          <a:ln w="9525">
            <a:noFill/>
            <a:miter lim="800000"/>
            <a:headEnd/>
            <a:tailEnd/>
          </a:ln>
        </p:spPr>
        <p:txBody>
          <a:bodyPr>
            <a:prstTxWarp prst="textNoShape">
              <a:avLst/>
            </a:prstTxWarp>
            <a:spAutoFit/>
          </a:bodyPr>
          <a:lstStyle/>
          <a:p>
            <a:pPr marL="344488" indent="-344488">
              <a:lnSpc>
                <a:spcPct val="90000"/>
              </a:lnSpc>
              <a:spcBef>
                <a:spcPct val="20000"/>
              </a:spcBef>
              <a:spcAft>
                <a:spcPct val="20000"/>
              </a:spcAft>
            </a:pPr>
            <a:r>
              <a:rPr lang="en-US" sz="3200" b="1">
                <a:solidFill>
                  <a:srgbClr val="E21A22"/>
                </a:solidFill>
                <a:latin typeface="Calibri" charset="0"/>
                <a:ea typeface="Arial" charset="0"/>
                <a:cs typeface="Arial" charset="0"/>
              </a:rPr>
              <a:t>Profits and the Law of Supply</a:t>
            </a:r>
            <a:r>
              <a:rPr lang="en-US" sz="3200" b="1">
                <a:solidFill>
                  <a:srgbClr val="E21A22"/>
                </a:solidFill>
                <a:latin typeface="Calibri" charset="0"/>
              </a:rPr>
              <a:t> </a:t>
            </a:r>
          </a:p>
        </p:txBody>
      </p:sp>
      <p:sp>
        <p:nvSpPr>
          <p:cNvPr id="723974" name="Text Box 6"/>
          <p:cNvSpPr txBox="1">
            <a:spLocks noChangeArrowheads="1"/>
          </p:cNvSpPr>
          <p:nvPr/>
        </p:nvSpPr>
        <p:spPr bwMode="auto">
          <a:xfrm>
            <a:off x="1676400" y="685800"/>
            <a:ext cx="6858000" cy="3144963"/>
          </a:xfrm>
          <a:prstGeom prst="rect">
            <a:avLst/>
          </a:prstGeom>
          <a:noFill/>
          <a:ln w="9525">
            <a:noFill/>
            <a:miter lim="800000"/>
            <a:headEnd/>
            <a:tailEnd/>
          </a:ln>
        </p:spPr>
        <p:txBody>
          <a:bodyPr>
            <a:prstTxWarp prst="textNoShape">
              <a:avLst/>
            </a:prstTxWarp>
            <a:spAutoFit/>
          </a:bodyPr>
          <a:lstStyle/>
          <a:p>
            <a:pPr marL="344488" indent="-344488">
              <a:lnSpc>
                <a:spcPct val="90000"/>
              </a:lnSpc>
              <a:spcBef>
                <a:spcPct val="30000"/>
              </a:spcBef>
              <a:spcAft>
                <a:spcPct val="30000"/>
              </a:spcAft>
              <a:buFontTx/>
              <a:buChar char="•"/>
            </a:pPr>
            <a:r>
              <a:rPr lang="en-US" sz="2200" dirty="0">
                <a:solidFill>
                  <a:srgbClr val="000000"/>
                </a:solidFill>
                <a:latin typeface="Calibri" charset="0"/>
                <a:ea typeface="Arial" charset="0"/>
                <a:cs typeface="Arial" charset="0"/>
              </a:rPr>
              <a:t>To understand pricing, you must look at both demand and supply.</a:t>
            </a:r>
            <a:endParaRPr lang="en-US" sz="2200" b="1" dirty="0">
              <a:solidFill>
                <a:srgbClr val="000000"/>
              </a:solidFill>
              <a:latin typeface="Calibri" charset="0"/>
              <a:ea typeface="Arial" charset="0"/>
              <a:cs typeface="Arial" charset="0"/>
            </a:endParaRPr>
          </a:p>
          <a:p>
            <a:pPr marL="344488" indent="-344488">
              <a:lnSpc>
                <a:spcPct val="90000"/>
              </a:lnSpc>
              <a:spcBef>
                <a:spcPct val="30000"/>
              </a:spcBef>
              <a:spcAft>
                <a:spcPct val="30000"/>
              </a:spcAft>
              <a:buFontTx/>
              <a:buChar char="•"/>
            </a:pPr>
            <a:r>
              <a:rPr lang="en-US" sz="2200" b="1" dirty="0">
                <a:solidFill>
                  <a:srgbClr val="000000"/>
                </a:solidFill>
                <a:latin typeface="Calibri" charset="0"/>
                <a:ea typeface="Arial" charset="0"/>
                <a:cs typeface="Arial" charset="0"/>
              </a:rPr>
              <a:t>The law of supply</a:t>
            </a:r>
            <a:r>
              <a:rPr lang="en-US" sz="2200" dirty="0">
                <a:solidFill>
                  <a:srgbClr val="000000"/>
                </a:solidFill>
                <a:latin typeface="Calibri" charset="0"/>
                <a:ea typeface="Arial" charset="0"/>
                <a:cs typeface="Arial" charset="0"/>
              </a:rPr>
              <a:t> states that as the price of a good rises, the </a:t>
            </a:r>
            <a:r>
              <a:rPr lang="en-US" sz="2200" b="1" dirty="0">
                <a:solidFill>
                  <a:srgbClr val="000000"/>
                </a:solidFill>
                <a:latin typeface="Calibri" charset="0"/>
                <a:ea typeface="Arial" charset="0"/>
                <a:cs typeface="Arial" charset="0"/>
              </a:rPr>
              <a:t>quantity supplied </a:t>
            </a:r>
            <a:r>
              <a:rPr lang="en-US" sz="2200" dirty="0">
                <a:solidFill>
                  <a:srgbClr val="000000"/>
                </a:solidFill>
                <a:latin typeface="Calibri" charset="0"/>
                <a:ea typeface="Arial" charset="0"/>
                <a:cs typeface="Arial" charset="0"/>
              </a:rPr>
              <a:t>also rises. As the price falls, the quantity supplied also falls.</a:t>
            </a:r>
          </a:p>
          <a:p>
            <a:pPr marL="344488" indent="-344488">
              <a:lnSpc>
                <a:spcPct val="90000"/>
              </a:lnSpc>
              <a:spcBef>
                <a:spcPct val="30000"/>
              </a:spcBef>
              <a:spcAft>
                <a:spcPct val="30000"/>
              </a:spcAft>
              <a:buFontTx/>
              <a:buChar char="•"/>
            </a:pPr>
            <a:r>
              <a:rPr lang="en-US" sz="2200" dirty="0">
                <a:solidFill>
                  <a:srgbClr val="000000"/>
                </a:solidFill>
                <a:latin typeface="Calibri" charset="0"/>
                <a:ea typeface="Arial" charset="0"/>
                <a:cs typeface="Arial" charset="0"/>
              </a:rPr>
              <a:t>The higher the price of a good, the greater the incentive is for a producer to produce more.</a:t>
            </a:r>
            <a:r>
              <a:rPr lang="en-US" sz="2200" dirty="0">
                <a:latin typeface="Calibri" charset="0"/>
              </a:rPr>
              <a:t> </a:t>
            </a:r>
          </a:p>
          <a:p>
            <a:pPr marL="344488" indent="-344488">
              <a:lnSpc>
                <a:spcPct val="90000"/>
              </a:lnSpc>
              <a:spcBef>
                <a:spcPct val="30000"/>
              </a:spcBef>
              <a:spcAft>
                <a:spcPct val="30000"/>
              </a:spcAft>
              <a:buFontTx/>
              <a:buChar char="•"/>
            </a:pPr>
            <a:endParaRPr lang="en-US" sz="2200" dirty="0">
              <a:latin typeface="Calibri" charset="0"/>
            </a:endParaRPr>
          </a:p>
        </p:txBody>
      </p:sp>
      <p:pic>
        <p:nvPicPr>
          <p:cNvPr id="723975" name="Picture 7" descr="MainIdea"/>
          <p:cNvPicPr>
            <a:picLocks noChangeAspect="1" noChangeArrowheads="1"/>
          </p:cNvPicPr>
          <p:nvPr/>
        </p:nvPicPr>
        <p:blipFill>
          <a:blip r:embed="rId4" cstate="print"/>
          <a:srcRect/>
          <a:stretch>
            <a:fillRect/>
          </a:stretch>
        </p:blipFill>
        <p:spPr bwMode="auto">
          <a:xfrm>
            <a:off x="0" y="1600200"/>
            <a:ext cx="1573213" cy="493713"/>
          </a:xfrm>
          <a:prstGeom prst="rect">
            <a:avLst/>
          </a:prstGeom>
          <a:noFill/>
          <a:ln w="9525">
            <a:noFill/>
            <a:miter lim="800000"/>
            <a:headEnd/>
            <a:tailEnd/>
          </a:ln>
        </p:spPr>
      </p:pic>
      <p:pic>
        <p:nvPicPr>
          <p:cNvPr id="7173" name="Picture 5" descr="187"/>
          <p:cNvPicPr>
            <a:picLocks noChangeAspect="1" noChangeArrowheads="1"/>
          </p:cNvPicPr>
          <p:nvPr/>
        </p:nvPicPr>
        <p:blipFill>
          <a:blip r:embed="rId5" cstate="print"/>
          <a:srcRect/>
          <a:stretch>
            <a:fillRect/>
          </a:stretch>
        </p:blipFill>
        <p:spPr bwMode="auto">
          <a:xfrm>
            <a:off x="0" y="3429000"/>
            <a:ext cx="9144000" cy="3429000"/>
          </a:xfrm>
          <a:prstGeom prst="rect">
            <a:avLst/>
          </a:prstGeom>
          <a:noFill/>
          <a:ln w="9525">
            <a:noFill/>
            <a:miter lim="800000"/>
            <a:headEnd/>
            <a:tailEnd/>
          </a:ln>
        </p:spPr>
      </p:pic>
      <p:sp>
        <p:nvSpPr>
          <p:cNvPr id="6" name="Rectangle 5"/>
          <p:cNvSpPr/>
          <p:nvPr/>
        </p:nvSpPr>
        <p:spPr>
          <a:xfrm>
            <a:off x="2895600" y="58674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Supplied</a:t>
            </a:r>
          </a:p>
        </p:txBody>
      </p:sp>
      <p:sp>
        <p:nvSpPr>
          <p:cNvPr id="7" name="Rectangle 6"/>
          <p:cNvSpPr/>
          <p:nvPr/>
        </p:nvSpPr>
        <p:spPr>
          <a:xfrm>
            <a:off x="7543800" y="40386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Supplied</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3971"/>
                                        </p:tgtEl>
                                        <p:attrNameLst>
                                          <p:attrName>style.visibility</p:attrName>
                                        </p:attrNameLst>
                                      </p:cBhvr>
                                      <p:to>
                                        <p:strVal val="visible"/>
                                      </p:to>
                                    </p:set>
                                    <p:animEffect transition="in" filter="wipe(left)">
                                      <p:cBhvr>
                                        <p:cTn id="7" dur="500"/>
                                        <p:tgtEl>
                                          <p:spTgt spid="7239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3975"/>
                                        </p:tgtEl>
                                        <p:attrNameLst>
                                          <p:attrName>style.visibility</p:attrName>
                                        </p:attrNameLst>
                                      </p:cBhvr>
                                      <p:to>
                                        <p:strVal val="visible"/>
                                      </p:to>
                                    </p:set>
                                    <p:animEffect transition="in" filter="wipe(left)">
                                      <p:cBhvr>
                                        <p:cTn id="11" dur="500"/>
                                        <p:tgtEl>
                                          <p:spTgt spid="7239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23974">
                                            <p:txEl>
                                              <p:pRg st="0" end="0"/>
                                            </p:txEl>
                                          </p:spTgt>
                                        </p:tgtEl>
                                        <p:attrNameLst>
                                          <p:attrName>style.visibility</p:attrName>
                                        </p:attrNameLst>
                                      </p:cBhvr>
                                      <p:to>
                                        <p:strVal val="visible"/>
                                      </p:to>
                                    </p:set>
                                    <p:animEffect transition="in" filter="fade">
                                      <p:cBhvr>
                                        <p:cTn id="16" dur="2000"/>
                                        <p:tgtEl>
                                          <p:spTgt spid="72397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23974">
                                            <p:txEl>
                                              <p:pRg st="1" end="1"/>
                                            </p:txEl>
                                          </p:spTgt>
                                        </p:tgtEl>
                                        <p:attrNameLst>
                                          <p:attrName>style.visibility</p:attrName>
                                        </p:attrNameLst>
                                      </p:cBhvr>
                                      <p:to>
                                        <p:strVal val="visible"/>
                                      </p:to>
                                    </p:set>
                                    <p:animEffect transition="in" filter="fade">
                                      <p:cBhvr>
                                        <p:cTn id="21" dur="2000"/>
                                        <p:tgtEl>
                                          <p:spTgt spid="72397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23974">
                                            <p:txEl>
                                              <p:pRg st="2" end="2"/>
                                            </p:txEl>
                                          </p:spTgt>
                                        </p:tgtEl>
                                        <p:attrNameLst>
                                          <p:attrName>style.visibility</p:attrName>
                                        </p:attrNameLst>
                                      </p:cBhvr>
                                      <p:to>
                                        <p:strVal val="visible"/>
                                      </p:to>
                                    </p:set>
                                    <p:animEffect transition="in" filter="fade">
                                      <p:cBhvr>
                                        <p:cTn id="26" dur="2000"/>
                                        <p:tgtEl>
                                          <p:spTgt spid="7239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autoUpdateAnimBg="0"/>
      <p:bldP spid="7239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3</a:t>
            </a:r>
            <a:endParaRPr lang="en-US" dirty="0">
              <a:solidFill>
                <a:schemeClr val="tx2">
                  <a:satMod val="130000"/>
                </a:schemeClr>
              </a:solidFill>
            </a:endParaRPr>
          </a:p>
        </p:txBody>
      </p:sp>
      <p:sp>
        <p:nvSpPr>
          <p:cNvPr id="21507" name="Content Placeholder 2"/>
          <p:cNvSpPr>
            <a:spLocks noGrp="1"/>
          </p:cNvSpPr>
          <p:nvPr>
            <p:ph idx="1"/>
          </p:nvPr>
        </p:nvSpPr>
        <p:spPr/>
        <p:txBody>
          <a:bodyPr/>
          <a:lstStyle/>
          <a:p>
            <a:pPr eaLnBrk="1" hangingPunct="1"/>
            <a:r>
              <a:rPr lang="en-US" b="1" smtClean="0"/>
              <a:t>DETERMINANTS OF SUPPLY:</a:t>
            </a:r>
            <a:endParaRPr lang="en-US" smtClean="0"/>
          </a:p>
          <a:p>
            <a:pPr lvl="1" eaLnBrk="1" hangingPunct="1"/>
            <a:r>
              <a:rPr lang="en-US" smtClean="0"/>
              <a:t>Price of Inputs</a:t>
            </a:r>
          </a:p>
          <a:p>
            <a:pPr lvl="1" eaLnBrk="1" hangingPunct="1"/>
            <a:r>
              <a:rPr lang="en-US" smtClean="0"/>
              <a:t>Number of Firms in the Industry</a:t>
            </a:r>
          </a:p>
          <a:p>
            <a:pPr lvl="1" eaLnBrk="1" hangingPunct="1"/>
            <a:r>
              <a:rPr lang="en-US" smtClean="0"/>
              <a:t>Taxes</a:t>
            </a:r>
          </a:p>
          <a:p>
            <a:pPr lvl="1" eaLnBrk="1" hangingPunct="1"/>
            <a:r>
              <a:rPr lang="en-US" smtClean="0"/>
              <a:t>Technology</a:t>
            </a:r>
          </a:p>
        </p:txBody>
      </p:sp>
      <p:sp>
        <p:nvSpPr>
          <p:cNvPr id="4" name="Rectangle 3"/>
          <p:cNvSpPr/>
          <p:nvPr/>
        </p:nvSpPr>
        <p:spPr>
          <a:xfrm>
            <a:off x="838200" y="4191000"/>
            <a:ext cx="77724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2200" dirty="0"/>
              <a:t>Any time the COST to the business DECREASES, then the COST of production DECREASES, and supplies will SUPPLY MORE goods</a:t>
            </a:r>
          </a:p>
        </p:txBody>
      </p:sp>
      <p:sp>
        <p:nvSpPr>
          <p:cNvPr id="6" name="Rectangle 5"/>
          <p:cNvSpPr/>
          <p:nvPr/>
        </p:nvSpPr>
        <p:spPr>
          <a:xfrm>
            <a:off x="838200" y="2971800"/>
            <a:ext cx="7772400" cy="800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300" dirty="0"/>
              <a:t>Any time the COST to the business INCREASES, then the COST of production INCREASES, and supplies will SUPPLY FEWER goods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190_GMH_ETT_874766"/>
          <p:cNvPicPr>
            <a:picLocks noChangeAspect="1" noChangeArrowheads="1"/>
          </p:cNvPicPr>
          <p:nvPr/>
        </p:nvPicPr>
        <p:blipFill>
          <a:blip r:embed="rId4" cstate="print"/>
          <a:srcRect/>
          <a:stretch>
            <a:fillRect/>
          </a:stretch>
        </p:blipFill>
        <p:spPr bwMode="auto">
          <a:xfrm>
            <a:off x="3962400" y="1066800"/>
            <a:ext cx="4800600" cy="5630863"/>
          </a:xfrm>
          <a:prstGeom prst="rect">
            <a:avLst/>
          </a:prstGeom>
          <a:noFill/>
          <a:ln w="9525">
            <a:noFill/>
            <a:miter lim="800000"/>
            <a:headEnd/>
            <a:tailEnd/>
          </a:ln>
        </p:spPr>
      </p:pic>
      <p:sp>
        <p:nvSpPr>
          <p:cNvPr id="11267" name="Title 3"/>
          <p:cNvSpPr>
            <a:spLocks noGrp="1"/>
          </p:cNvSpPr>
          <p:nvPr>
            <p:ph type="title"/>
          </p:nvPr>
        </p:nvSpPr>
        <p:spPr>
          <a:xfrm>
            <a:off x="914400" y="0"/>
            <a:ext cx="8229600" cy="838200"/>
          </a:xfrm>
        </p:spPr>
        <p:txBody>
          <a:bodyPr/>
          <a:lstStyle/>
          <a:p>
            <a:r>
              <a:rPr lang="en-US" sz="6000" dirty="0">
                <a:solidFill>
                  <a:srgbClr val="000000"/>
                </a:solidFill>
                <a:ea typeface="Arial" charset="0"/>
                <a:cs typeface="Arial" charset="0"/>
              </a:rPr>
              <a:t>1.  The price of inputs</a:t>
            </a:r>
            <a:endParaRPr lang="en-US" sz="6000" dirty="0"/>
          </a:p>
        </p:txBody>
      </p:sp>
      <p:sp>
        <p:nvSpPr>
          <p:cNvPr id="4" name="TextBox 3"/>
          <p:cNvSpPr txBox="1">
            <a:spLocks noChangeArrowheads="1"/>
          </p:cNvSpPr>
          <p:nvPr/>
        </p:nvSpPr>
        <p:spPr bwMode="auto">
          <a:xfrm>
            <a:off x="381000" y="914400"/>
            <a:ext cx="3200400" cy="2308225"/>
          </a:xfrm>
          <a:prstGeom prst="rect">
            <a:avLst/>
          </a:prstGeom>
          <a:solidFill>
            <a:srgbClr val="A28E6A"/>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400" dirty="0">
                <a:solidFill>
                  <a:schemeClr val="lt1"/>
                </a:solidFill>
                <a:latin typeface="+mn-lt"/>
              </a:rPr>
              <a:t>Examples of Inputs (Anything that goes in to making a product):</a:t>
            </a:r>
          </a:p>
          <a:p>
            <a:pPr>
              <a:defRPr/>
            </a:pPr>
            <a:r>
              <a:rPr lang="en-US" sz="2400" dirty="0">
                <a:solidFill>
                  <a:schemeClr val="lt1"/>
                </a:solidFill>
                <a:latin typeface="+mn-lt"/>
              </a:rPr>
              <a:t>	raw materials</a:t>
            </a:r>
          </a:p>
          <a:p>
            <a:pPr>
              <a:defRPr/>
            </a:pPr>
            <a:r>
              <a:rPr lang="en-US" sz="2400" dirty="0">
                <a:solidFill>
                  <a:schemeClr val="lt1"/>
                </a:solidFill>
                <a:latin typeface="+mn-lt"/>
              </a:rPr>
              <a:t>	wages (labor)</a:t>
            </a:r>
          </a:p>
          <a:p>
            <a:pPr>
              <a:defRPr/>
            </a:pPr>
            <a:r>
              <a:rPr lang="en-US" sz="2400" dirty="0">
                <a:solidFill>
                  <a:schemeClr val="lt1"/>
                </a:solidFill>
                <a:latin typeface="+mn-lt"/>
              </a:rPr>
              <a:t>	land</a:t>
            </a:r>
          </a:p>
        </p:txBody>
      </p:sp>
      <p:sp>
        <p:nvSpPr>
          <p:cNvPr id="5" name="TextBox 4"/>
          <p:cNvSpPr txBox="1">
            <a:spLocks noChangeArrowheads="1"/>
          </p:cNvSpPr>
          <p:nvPr/>
        </p:nvSpPr>
        <p:spPr bwMode="auto">
          <a:xfrm>
            <a:off x="381000" y="3429000"/>
            <a:ext cx="3200400" cy="830263"/>
          </a:xfrm>
          <a:prstGeom prst="rect">
            <a:avLst/>
          </a:prstGeom>
          <a:solidFill>
            <a:schemeClr val="accent1"/>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400" dirty="0">
                <a:solidFill>
                  <a:schemeClr val="lt1"/>
                </a:solidFill>
                <a:latin typeface="+mn-lt"/>
              </a:rPr>
              <a:t>Price of Inputs increases</a:t>
            </a:r>
          </a:p>
          <a:p>
            <a:pPr>
              <a:defRPr/>
            </a:pPr>
            <a:r>
              <a:rPr lang="en-US" sz="2400" dirty="0">
                <a:solidFill>
                  <a:schemeClr val="lt1"/>
                </a:solidFill>
                <a:latin typeface="+mn-lt"/>
              </a:rPr>
              <a:t>Supply Decreases</a:t>
            </a:r>
          </a:p>
        </p:txBody>
      </p:sp>
      <p:sp>
        <p:nvSpPr>
          <p:cNvPr id="6" name="TextBox 5"/>
          <p:cNvSpPr txBox="1">
            <a:spLocks noChangeArrowheads="1"/>
          </p:cNvSpPr>
          <p:nvPr/>
        </p:nvSpPr>
        <p:spPr bwMode="auto">
          <a:xfrm>
            <a:off x="381000" y="4495800"/>
            <a:ext cx="3200400" cy="707886"/>
          </a:xfrm>
          <a:prstGeom prst="rect">
            <a:avLst/>
          </a:prstGeom>
          <a:solidFill>
            <a:srgbClr val="855D5D"/>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000" dirty="0">
                <a:solidFill>
                  <a:schemeClr val="lt1"/>
                </a:solidFill>
                <a:latin typeface="+mn-lt"/>
              </a:rPr>
              <a:t>Price of Inputs decreases</a:t>
            </a:r>
          </a:p>
          <a:p>
            <a:pPr>
              <a:defRPr/>
            </a:pPr>
            <a:r>
              <a:rPr lang="en-US" sz="2000" dirty="0">
                <a:solidFill>
                  <a:schemeClr val="lt1"/>
                </a:solidFill>
                <a:latin typeface="+mn-lt"/>
              </a:rPr>
              <a:t>Supply increases</a:t>
            </a: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0" y="228600"/>
            <a:ext cx="9144000" cy="685800"/>
          </a:xfrm>
        </p:spPr>
        <p:txBody>
          <a:bodyPr rtlCol="0">
            <a:noAutofit/>
          </a:bodyPr>
          <a:lstStyle/>
          <a:p>
            <a:pPr marL="685800" indent="-342900" fontAlgn="auto">
              <a:lnSpc>
                <a:spcPct val="90000"/>
              </a:lnSpc>
              <a:spcBef>
                <a:spcPct val="30000"/>
              </a:spcBef>
              <a:spcAft>
                <a:spcPct val="30000"/>
              </a:spcAft>
              <a:defRPr/>
            </a:pPr>
            <a:r>
              <a:rPr lang="en-US" sz="4000" dirty="0" smtClean="0">
                <a:solidFill>
                  <a:srgbClr val="000000"/>
                </a:solidFill>
                <a:cs typeface="Arial" charset="0"/>
              </a:rPr>
              <a:t>2. The number of firms in the industry</a:t>
            </a:r>
            <a:endParaRPr lang="en-US" sz="4000" dirty="0">
              <a:solidFill>
                <a:srgbClr val="000000"/>
              </a:solidFill>
              <a:cs typeface="Arial" charset="0"/>
            </a:endParaRPr>
          </a:p>
        </p:txBody>
      </p:sp>
      <p:pic>
        <p:nvPicPr>
          <p:cNvPr id="12291" name="Picture 8" descr="190_GMH_ETT_874766"/>
          <p:cNvPicPr>
            <a:picLocks noChangeAspect="1" noChangeArrowheads="1"/>
          </p:cNvPicPr>
          <p:nvPr/>
        </p:nvPicPr>
        <p:blipFill>
          <a:blip r:embed="rId4" cstate="print"/>
          <a:srcRect/>
          <a:stretch>
            <a:fillRect/>
          </a:stretch>
        </p:blipFill>
        <p:spPr bwMode="auto">
          <a:xfrm>
            <a:off x="4038600" y="1268413"/>
            <a:ext cx="4484688" cy="5260975"/>
          </a:xfrm>
          <a:prstGeom prst="rect">
            <a:avLst/>
          </a:prstGeom>
          <a:noFill/>
          <a:ln w="9525">
            <a:noFill/>
            <a:miter lim="800000"/>
            <a:headEnd/>
            <a:tailEnd/>
          </a:ln>
        </p:spPr>
      </p:pic>
      <p:sp>
        <p:nvSpPr>
          <p:cNvPr id="4" name="TextBox 3"/>
          <p:cNvSpPr txBox="1">
            <a:spLocks noChangeArrowheads="1"/>
          </p:cNvSpPr>
          <p:nvPr/>
        </p:nvSpPr>
        <p:spPr bwMode="auto">
          <a:xfrm>
            <a:off x="381000" y="3276600"/>
            <a:ext cx="3200400" cy="707886"/>
          </a:xfrm>
          <a:prstGeom prst="rect">
            <a:avLst/>
          </a:prstGeom>
          <a:solidFill>
            <a:schemeClr val="accent1"/>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000" dirty="0">
                <a:solidFill>
                  <a:schemeClr val="lt1"/>
                </a:solidFill>
                <a:latin typeface="+mn-lt"/>
              </a:rPr>
              <a:t># of Businesses increases</a:t>
            </a:r>
          </a:p>
          <a:p>
            <a:pPr>
              <a:defRPr/>
            </a:pPr>
            <a:r>
              <a:rPr lang="en-US" sz="2000" dirty="0">
                <a:solidFill>
                  <a:schemeClr val="lt1"/>
                </a:solidFill>
                <a:latin typeface="+mn-lt"/>
              </a:rPr>
              <a:t>Supply Increases</a:t>
            </a:r>
          </a:p>
        </p:txBody>
      </p:sp>
      <p:sp>
        <p:nvSpPr>
          <p:cNvPr id="5" name="TextBox 4"/>
          <p:cNvSpPr txBox="1">
            <a:spLocks noChangeArrowheads="1"/>
          </p:cNvSpPr>
          <p:nvPr/>
        </p:nvSpPr>
        <p:spPr bwMode="auto">
          <a:xfrm>
            <a:off x="381000" y="4495800"/>
            <a:ext cx="3200400" cy="707886"/>
          </a:xfrm>
          <a:prstGeom prst="rect">
            <a:avLst/>
          </a:prstGeom>
          <a:solidFill>
            <a:srgbClr val="855D5D"/>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000" dirty="0">
                <a:solidFill>
                  <a:schemeClr val="lt1"/>
                </a:solidFill>
                <a:latin typeface="+mn-lt"/>
              </a:rPr>
              <a:t># of Businesses decreases</a:t>
            </a:r>
          </a:p>
          <a:p>
            <a:pPr>
              <a:defRPr/>
            </a:pPr>
            <a:r>
              <a:rPr lang="en-US" sz="2000" dirty="0">
                <a:solidFill>
                  <a:schemeClr val="lt1"/>
                </a:solidFill>
                <a:latin typeface="+mn-lt"/>
              </a:rPr>
              <a:t>Supply decreases</a:t>
            </a:r>
          </a:p>
        </p:txBody>
      </p:sp>
      <p:sp>
        <p:nvSpPr>
          <p:cNvPr id="6" name="TextBox 5"/>
          <p:cNvSpPr txBox="1">
            <a:spLocks noChangeArrowheads="1"/>
          </p:cNvSpPr>
          <p:nvPr/>
        </p:nvSpPr>
        <p:spPr bwMode="auto">
          <a:xfrm>
            <a:off x="381000" y="1219200"/>
            <a:ext cx="3200400" cy="1570038"/>
          </a:xfrm>
          <a:prstGeom prst="rect">
            <a:avLst/>
          </a:prstGeom>
          <a:solidFill>
            <a:srgbClr val="A28E6A"/>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r>
              <a:rPr lang="en-US" sz="2400">
                <a:solidFill>
                  <a:srgbClr val="FFFFFF"/>
                </a:solidFill>
                <a:latin typeface="Perpetua" charset="0"/>
              </a:rPr>
              <a:t>Examples:</a:t>
            </a:r>
          </a:p>
          <a:p>
            <a:r>
              <a:rPr lang="en-US" sz="2400">
                <a:solidFill>
                  <a:srgbClr val="FFFFFF"/>
                </a:solidFill>
                <a:latin typeface="Perpetua" charset="0"/>
              </a:rPr>
              <a:t>	Businesses opening 	&amp; closing</a:t>
            </a:r>
          </a:p>
          <a:p>
            <a:endParaRPr lang="en-US" sz="2400">
              <a:solidFill>
                <a:srgbClr val="FFFFFF"/>
              </a:solidFill>
              <a:latin typeface="Perpetua" charset="0"/>
            </a:endParaRPr>
          </a:p>
        </p:txBody>
      </p:sp>
      <p:sp>
        <p:nvSpPr>
          <p:cNvPr id="7" name="TextBox 6"/>
          <p:cNvSpPr txBox="1">
            <a:spLocks noChangeArrowheads="1"/>
          </p:cNvSpPr>
          <p:nvPr/>
        </p:nvSpPr>
        <p:spPr bwMode="auto">
          <a:xfrm>
            <a:off x="381000" y="5715000"/>
            <a:ext cx="4191000" cy="707886"/>
          </a:xfrm>
          <a:prstGeom prst="rect">
            <a:avLst/>
          </a:prstGeom>
          <a:solidFill>
            <a:schemeClr val="tx1"/>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000" dirty="0">
                <a:solidFill>
                  <a:schemeClr val="lt1"/>
                </a:solidFill>
                <a:latin typeface="+mn-lt"/>
              </a:rPr>
              <a:t>In a free-market economy, sellers enter and leave all the time</a:t>
            </a: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3276600" cy="762000"/>
          </a:xfrm>
        </p:spPr>
        <p:txBody>
          <a:bodyPr/>
          <a:lstStyle/>
          <a:p>
            <a:r>
              <a:rPr lang="en-US" sz="6000" dirty="0"/>
              <a:t>3.  Taxes</a:t>
            </a:r>
          </a:p>
        </p:txBody>
      </p:sp>
      <p:pic>
        <p:nvPicPr>
          <p:cNvPr id="13315" name="Picture 6" descr="191_GMH_ETT_874766"/>
          <p:cNvPicPr>
            <a:picLocks noChangeAspect="1" noChangeArrowheads="1"/>
          </p:cNvPicPr>
          <p:nvPr/>
        </p:nvPicPr>
        <p:blipFill>
          <a:blip r:embed="rId4" cstate="print"/>
          <a:srcRect/>
          <a:stretch>
            <a:fillRect/>
          </a:stretch>
        </p:blipFill>
        <p:spPr bwMode="auto">
          <a:xfrm>
            <a:off x="3333750" y="228600"/>
            <a:ext cx="5465763" cy="6246813"/>
          </a:xfrm>
          <a:prstGeom prst="rect">
            <a:avLst/>
          </a:prstGeom>
          <a:noFill/>
          <a:ln w="9525">
            <a:noFill/>
            <a:miter lim="800000"/>
            <a:headEnd/>
            <a:tailEnd/>
          </a:ln>
        </p:spPr>
      </p:pic>
      <p:sp>
        <p:nvSpPr>
          <p:cNvPr id="4" name="TextBox 3"/>
          <p:cNvSpPr txBox="1">
            <a:spLocks noChangeArrowheads="1"/>
          </p:cNvSpPr>
          <p:nvPr/>
        </p:nvSpPr>
        <p:spPr bwMode="auto">
          <a:xfrm>
            <a:off x="304800" y="2667000"/>
            <a:ext cx="2743200" cy="830997"/>
          </a:xfrm>
          <a:prstGeom prst="rect">
            <a:avLst/>
          </a:prstGeom>
          <a:solidFill>
            <a:schemeClr val="accent1"/>
          </a:solidFill>
          <a:ln w="38100">
            <a:solidFill>
              <a:schemeClr val="bg1"/>
            </a:solidFill>
            <a:miter lim="800000"/>
            <a:headEnd/>
            <a:tailEnd/>
          </a:ln>
          <a:effectLst>
            <a:outerShdw blurRad="63500" dist="26940" dir="5400000" algn="t" rotWithShape="0">
              <a:srgbClr val="000000">
                <a:alpha val="50000"/>
              </a:srgbClr>
            </a:outerShdw>
          </a:effectLst>
        </p:spPr>
        <p:txBody>
          <a:bodyPr wrap="square">
            <a:prstTxWarp prst="textNoShape">
              <a:avLst/>
            </a:prstTxWarp>
            <a:spAutoFit/>
          </a:bodyPr>
          <a:lstStyle/>
          <a:p>
            <a:pPr>
              <a:defRPr/>
            </a:pPr>
            <a:r>
              <a:rPr lang="en-US" sz="2400" dirty="0">
                <a:solidFill>
                  <a:schemeClr val="lt1"/>
                </a:solidFill>
                <a:latin typeface="+mn-lt"/>
              </a:rPr>
              <a:t>Taxes increase</a:t>
            </a:r>
          </a:p>
          <a:p>
            <a:pPr>
              <a:defRPr/>
            </a:pPr>
            <a:r>
              <a:rPr lang="en-US" sz="2400" dirty="0">
                <a:solidFill>
                  <a:schemeClr val="lt1"/>
                </a:solidFill>
                <a:latin typeface="+mn-lt"/>
              </a:rPr>
              <a:t>Supply decreases</a:t>
            </a:r>
          </a:p>
        </p:txBody>
      </p:sp>
    </p:spTree>
    <p:custDataLst>
      <p:tags r:id="rId1"/>
    </p:custDataLst>
  </p:cSld>
  <p:clrMapOvr>
    <a:masterClrMapping/>
  </p:clrMapOvr>
  <p:transition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1</a:t>
            </a:r>
            <a:endParaRPr lang="en-US" dirty="0">
              <a:solidFill>
                <a:schemeClr val="tx2">
                  <a:satMod val="130000"/>
                </a:schemeClr>
              </a:solidFill>
            </a:endParaRPr>
          </a:p>
        </p:txBody>
      </p:sp>
      <p:sp>
        <p:nvSpPr>
          <p:cNvPr id="10243" name="Content Placeholder 2"/>
          <p:cNvSpPr>
            <a:spLocks noGrp="1"/>
          </p:cNvSpPr>
          <p:nvPr>
            <p:ph idx="1"/>
          </p:nvPr>
        </p:nvSpPr>
        <p:spPr/>
        <p:txBody>
          <a:bodyPr/>
          <a:lstStyle/>
          <a:p>
            <a:pPr eaLnBrk="1" hangingPunct="1"/>
            <a:r>
              <a:rPr lang="en-US" u="sng" dirty="0" smtClean="0"/>
              <a:t>MARKET</a:t>
            </a:r>
            <a:r>
              <a:rPr lang="en-US" dirty="0" smtClean="0"/>
              <a:t>: Process of freely exchanging goods/services between buyers &amp; sellers.</a:t>
            </a:r>
          </a:p>
          <a:p>
            <a:pPr lvl="1"/>
            <a:r>
              <a:rPr lang="en-US" dirty="0" smtClean="0"/>
              <a:t>Stores, Services, Entertainment, Internet</a:t>
            </a:r>
          </a:p>
          <a:p>
            <a:pPr eaLnBrk="1" hangingPunct="1"/>
            <a:endParaRPr lang="en-US" dirty="0" smtClean="0"/>
          </a:p>
          <a:p>
            <a:pPr eaLnBrk="1" hangingPunct="1"/>
            <a:r>
              <a:rPr lang="en-US" u="sng" dirty="0" smtClean="0"/>
              <a:t>VOLUNTARY EXCHANGE</a:t>
            </a:r>
            <a:r>
              <a:rPr lang="en-US" dirty="0" smtClean="0"/>
              <a:t>:  Transaction in which a buyer &amp; seller exercise their economic freedom by working out their own terms of exchange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2" name="Text Box 4"/>
          <p:cNvSpPr txBox="1">
            <a:spLocks noChangeArrowheads="1"/>
          </p:cNvSpPr>
          <p:nvPr/>
        </p:nvSpPr>
        <p:spPr bwMode="auto">
          <a:xfrm>
            <a:off x="0" y="304800"/>
            <a:ext cx="3886200" cy="656590"/>
          </a:xfrm>
          <a:prstGeom prst="rect">
            <a:avLst/>
          </a:prstGeom>
          <a:noFill/>
          <a:ln w="9525">
            <a:noFill/>
            <a:miter lim="800000"/>
            <a:headEnd/>
            <a:tailEnd/>
          </a:ln>
        </p:spPr>
        <p:txBody>
          <a:bodyPr>
            <a:prstTxWarp prst="textNoShape">
              <a:avLst/>
            </a:prstTxWarp>
            <a:spAutoFit/>
          </a:bodyPr>
          <a:lstStyle/>
          <a:p>
            <a:pPr marL="685800" indent="-342900">
              <a:lnSpc>
                <a:spcPct val="90000"/>
              </a:lnSpc>
              <a:spcBef>
                <a:spcPct val="30000"/>
              </a:spcBef>
              <a:spcAft>
                <a:spcPct val="30000"/>
              </a:spcAft>
            </a:pPr>
            <a:r>
              <a:rPr lang="en-US" sz="4000" b="1" dirty="0">
                <a:effectLst>
                  <a:glow rad="139700">
                    <a:schemeClr val="accent1">
                      <a:alpha val="75000"/>
                    </a:schemeClr>
                  </a:glow>
                </a:effectLst>
                <a:latin typeface="Calibri" charset="0"/>
              </a:rPr>
              <a:t>4.  Technology</a:t>
            </a:r>
          </a:p>
        </p:txBody>
      </p:sp>
      <p:sp>
        <p:nvSpPr>
          <p:cNvPr id="1113095" name="Text Box 7"/>
          <p:cNvSpPr txBox="1">
            <a:spLocks noChangeArrowheads="1"/>
          </p:cNvSpPr>
          <p:nvPr/>
        </p:nvSpPr>
        <p:spPr bwMode="auto">
          <a:xfrm>
            <a:off x="228600" y="2057400"/>
            <a:ext cx="3429000" cy="425450"/>
          </a:xfrm>
          <a:prstGeom prst="rect">
            <a:avLst/>
          </a:prstGeom>
          <a:noFill/>
          <a:ln w="9525">
            <a:noFill/>
            <a:miter lim="800000"/>
            <a:headEnd/>
            <a:tailEnd/>
          </a:ln>
        </p:spPr>
        <p:txBody>
          <a:bodyPr>
            <a:prstTxWarp prst="textNoShape">
              <a:avLst/>
            </a:prstTxWarp>
            <a:spAutoFit/>
          </a:bodyPr>
          <a:lstStyle/>
          <a:p>
            <a:pPr marL="1028700" indent="-342900">
              <a:lnSpc>
                <a:spcPct val="90000"/>
              </a:lnSpc>
              <a:spcBef>
                <a:spcPct val="30000"/>
              </a:spcBef>
              <a:spcAft>
                <a:spcPct val="30000"/>
              </a:spcAft>
              <a:buFontTx/>
              <a:buChar char="•"/>
            </a:pPr>
            <a:endParaRPr lang="en-US" sz="2400">
              <a:solidFill>
                <a:srgbClr val="000000"/>
              </a:solidFill>
              <a:latin typeface="Calibri" charset="0"/>
              <a:ea typeface="Arial" charset="0"/>
              <a:cs typeface="Arial" charset="0"/>
            </a:endParaRPr>
          </a:p>
        </p:txBody>
      </p:sp>
      <p:pic>
        <p:nvPicPr>
          <p:cNvPr id="14341" name="Picture 4" descr="191_GMH_ETT_874766"/>
          <p:cNvPicPr>
            <a:picLocks noChangeAspect="1" noChangeArrowheads="1"/>
          </p:cNvPicPr>
          <p:nvPr/>
        </p:nvPicPr>
        <p:blipFill>
          <a:blip r:embed="rId4" cstate="print"/>
          <a:srcRect/>
          <a:stretch>
            <a:fillRect/>
          </a:stretch>
        </p:blipFill>
        <p:spPr bwMode="auto">
          <a:xfrm>
            <a:off x="3657600" y="0"/>
            <a:ext cx="5429250" cy="6553200"/>
          </a:xfrm>
          <a:prstGeom prst="rect">
            <a:avLst/>
          </a:prstGeom>
          <a:noFill/>
          <a:ln w="9525">
            <a:noFill/>
            <a:miter lim="800000"/>
            <a:headEnd/>
            <a:tailEnd/>
          </a:ln>
        </p:spPr>
      </p:pic>
      <p:sp>
        <p:nvSpPr>
          <p:cNvPr id="6" name="TextBox 5"/>
          <p:cNvSpPr txBox="1">
            <a:spLocks noChangeArrowheads="1"/>
          </p:cNvSpPr>
          <p:nvPr/>
        </p:nvSpPr>
        <p:spPr bwMode="auto">
          <a:xfrm>
            <a:off x="381000" y="2667000"/>
            <a:ext cx="3200400" cy="707886"/>
          </a:xfrm>
          <a:prstGeom prst="rect">
            <a:avLst/>
          </a:prstGeom>
          <a:solidFill>
            <a:schemeClr val="accent1"/>
          </a:solidFill>
          <a:ln w="38100">
            <a:solidFill>
              <a:schemeClr val="bg1"/>
            </a:solidFill>
            <a:miter lim="800000"/>
            <a:headEnd/>
            <a:tailEnd/>
          </a:ln>
          <a:effectLst>
            <a:outerShdw blurRad="63500" dist="26940" dir="5400000" algn="t" rotWithShape="0">
              <a:srgbClr val="000000">
                <a:alpha val="50000"/>
              </a:srgbClr>
            </a:outerShdw>
          </a:effectLst>
        </p:spPr>
        <p:txBody>
          <a:bodyPr>
            <a:prstTxWarp prst="textNoShape">
              <a:avLst/>
            </a:prstTxWarp>
            <a:spAutoFit/>
          </a:bodyPr>
          <a:lstStyle/>
          <a:p>
            <a:pPr>
              <a:defRPr/>
            </a:pPr>
            <a:r>
              <a:rPr lang="en-US" sz="2000" dirty="0">
                <a:solidFill>
                  <a:schemeClr val="lt1"/>
                </a:solidFill>
                <a:latin typeface="+mn-lt"/>
              </a:rPr>
              <a:t>Any increase in technology with increase supply</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3092"/>
                                        </p:tgtEl>
                                        <p:attrNameLst>
                                          <p:attrName>style.visibility</p:attrName>
                                        </p:attrNameLst>
                                      </p:cBhvr>
                                      <p:to>
                                        <p:strVal val="visible"/>
                                      </p:to>
                                    </p:set>
                                    <p:animEffect transition="in" filter="wipe(left)">
                                      <p:cBhvr>
                                        <p:cTn id="7" dur="500"/>
                                        <p:tgtEl>
                                          <p:spTgt spid="11130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113095">
                                            <p:txEl>
                                              <p:pRg st="0" end="0"/>
                                            </p:txEl>
                                          </p:spTgt>
                                        </p:tgtEl>
                                        <p:attrNameLst>
                                          <p:attrName>style.visibility</p:attrName>
                                        </p:attrNameLst>
                                      </p:cBhvr>
                                      <p:to>
                                        <p:strVal val="visible"/>
                                      </p:to>
                                    </p:set>
                                    <p:animEffect transition="in" filter="wipe(left)">
                                      <p:cBhvr>
                                        <p:cTn id="12" dur="500"/>
                                        <p:tgtEl>
                                          <p:spTgt spid="11130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2" grpId="0" autoUpdateAnimBg="0"/>
      <p:bldP spid="11130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tx2">
                    <a:satMod val="130000"/>
                  </a:schemeClr>
                </a:solidFill>
              </a:rPr>
              <a:t>SECTION 3</a:t>
            </a:r>
            <a:endParaRPr lang="en-US" dirty="0"/>
          </a:p>
        </p:txBody>
      </p:sp>
      <p:sp>
        <p:nvSpPr>
          <p:cNvPr id="3" name="Content Placeholder 2"/>
          <p:cNvSpPr>
            <a:spLocks noGrp="1"/>
          </p:cNvSpPr>
          <p:nvPr>
            <p:ph idx="1"/>
          </p:nvPr>
        </p:nvSpPr>
        <p:spPr>
          <a:xfrm>
            <a:off x="914400" y="228600"/>
            <a:ext cx="7848600" cy="4953000"/>
          </a:xfrm>
        </p:spPr>
        <p:txBody>
          <a:bodyPr>
            <a:normAutofit/>
          </a:bodyPr>
          <a:lstStyle/>
          <a:p>
            <a:pPr eaLnBrk="1" hangingPunct="1"/>
            <a:r>
              <a:rPr lang="en-US" dirty="0" smtClean="0"/>
              <a:t>MOVING THE SUPPLY LINE</a:t>
            </a:r>
          </a:p>
          <a:p>
            <a:pPr lvl="1"/>
            <a:r>
              <a:rPr lang="en-US" dirty="0" smtClean="0"/>
              <a:t>CHANGE IN SUPPLY</a:t>
            </a:r>
          </a:p>
          <a:p>
            <a:pPr lvl="2"/>
            <a:r>
              <a:rPr lang="en-US" dirty="0" smtClean="0"/>
              <a:t>Caused by something other than a change in price</a:t>
            </a:r>
          </a:p>
          <a:p>
            <a:pPr lvl="2"/>
            <a:r>
              <a:rPr lang="en-US" dirty="0" smtClean="0"/>
              <a:t>Shift of the WHOLE Supply Curve</a:t>
            </a:r>
          </a:p>
          <a:p>
            <a:pPr lvl="3"/>
            <a:r>
              <a:rPr lang="en-US" dirty="0" smtClean="0"/>
              <a:t>SUPPLY INCREASE line shifts RIGHT</a:t>
            </a:r>
          </a:p>
          <a:p>
            <a:pPr lvl="3"/>
            <a:r>
              <a:rPr lang="en-US" dirty="0" smtClean="0"/>
              <a:t>SUPPLY DECREASE line shifts LEFT</a:t>
            </a:r>
          </a:p>
          <a:p>
            <a:pPr lvl="3"/>
            <a:endParaRPr lang="en-US" dirty="0" smtClean="0"/>
          </a:p>
          <a:p>
            <a:pPr eaLnBrk="1" hangingPunct="1"/>
            <a:r>
              <a:rPr lang="en-US" dirty="0" smtClean="0"/>
              <a:t>MOVING ALONG THE SUPPLY LINE</a:t>
            </a:r>
          </a:p>
          <a:p>
            <a:pPr lvl="1"/>
            <a:r>
              <a:rPr lang="en-US" dirty="0" smtClean="0"/>
              <a:t>CHANGE IN QUANTITY SUPPLIED</a:t>
            </a:r>
          </a:p>
          <a:p>
            <a:pPr lvl="2"/>
            <a:r>
              <a:rPr lang="en-US" dirty="0" smtClean="0"/>
              <a:t>Caused by a change in Price</a:t>
            </a:r>
          </a:p>
          <a:p>
            <a:pPr lvl="2"/>
            <a:r>
              <a:rPr lang="en-US" dirty="0" smtClean="0"/>
              <a:t>Shift ALONG the Supply Curve</a:t>
            </a:r>
          </a:p>
          <a:p>
            <a:pPr lvl="3"/>
            <a:r>
              <a:rPr lang="en-US" dirty="0" smtClean="0"/>
              <a:t>PRICE + /SUPPLY +</a:t>
            </a:r>
            <a:r>
              <a:rPr lang="en-US" dirty="0"/>
              <a:t> </a:t>
            </a:r>
            <a:r>
              <a:rPr lang="en-US" dirty="0" smtClean="0"/>
              <a:t>  = </a:t>
            </a:r>
            <a:r>
              <a:rPr lang="en-US" b="1" dirty="0" smtClean="0"/>
              <a:t>Moves</a:t>
            </a:r>
            <a:r>
              <a:rPr lang="en-US" dirty="0" smtClean="0"/>
              <a:t> </a:t>
            </a:r>
            <a:r>
              <a:rPr lang="en-US" b="1" dirty="0" smtClean="0"/>
              <a:t>Right</a:t>
            </a:r>
          </a:p>
          <a:p>
            <a:pPr lvl="3"/>
            <a:r>
              <a:rPr lang="en-US" dirty="0" smtClean="0"/>
              <a:t>PRICE - /SUPPLY -	     = </a:t>
            </a:r>
            <a:r>
              <a:rPr lang="en-US" b="1" dirty="0" smtClean="0"/>
              <a:t>Moves Left</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8815"/>
            <a:ext cx="8915400" cy="615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493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228600" y="76200"/>
            <a:ext cx="7467600" cy="4419600"/>
          </a:xfrm>
        </p:spPr>
        <p:txBody>
          <a:bodyPr/>
          <a:lstStyle/>
          <a:p>
            <a:pPr eaLnBrk="1" hangingPunct="1"/>
            <a:r>
              <a:rPr lang="en-US" u="sng" dirty="0" smtClean="0"/>
              <a:t>LAW OF DIMINISHING RETURNS:</a:t>
            </a:r>
          </a:p>
          <a:p>
            <a:pPr lvl="1" eaLnBrk="1" hangingPunct="1"/>
            <a:r>
              <a:rPr lang="en-US" dirty="0" smtClean="0"/>
              <a:t>Adding units of ONE factor of production INCREASES total output</a:t>
            </a:r>
          </a:p>
          <a:p>
            <a:pPr lvl="1" eaLnBrk="1" hangingPunct="1"/>
            <a:r>
              <a:rPr lang="en-US" dirty="0" smtClean="0"/>
              <a:t>After a certain point, the extra output will continue to increase but the rate will diminish</a:t>
            </a:r>
          </a:p>
          <a:p>
            <a:pPr lvl="1" eaLnBrk="1" hangingPunct="1"/>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06728"/>
            <a:ext cx="6705600" cy="527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tx1"/>
                </a:solidFill>
              </a:rPr>
              <a:t>SECTION 4</a:t>
            </a:r>
            <a:endParaRPr lang="en-US" dirty="0">
              <a:solidFill>
                <a:schemeClr val="tx1"/>
              </a:solidFill>
            </a:endParaRPr>
          </a:p>
        </p:txBody>
      </p:sp>
      <p:sp>
        <p:nvSpPr>
          <p:cNvPr id="24579" name="Content Placeholder 2"/>
          <p:cNvSpPr>
            <a:spLocks noGrp="1"/>
          </p:cNvSpPr>
          <p:nvPr>
            <p:ph idx="1"/>
          </p:nvPr>
        </p:nvSpPr>
        <p:spPr/>
        <p:txBody>
          <a:bodyPr>
            <a:normAutofit/>
          </a:bodyPr>
          <a:lstStyle/>
          <a:p>
            <a:pPr eaLnBrk="1" hangingPunct="1"/>
            <a:r>
              <a:rPr lang="en-US" u="sng" smtClean="0"/>
              <a:t>EQUILIBRIUM PRICE:</a:t>
            </a:r>
            <a:r>
              <a:rPr lang="en-US" smtClean="0"/>
              <a:t> Price at which the amount producers are willing to supply is equal to the amount consumers are willing to buy</a:t>
            </a:r>
          </a:p>
          <a:p>
            <a:pPr lvl="1" eaLnBrk="1" hangingPunct="1"/>
            <a:r>
              <a:rPr lang="en-US" smtClean="0"/>
              <a:t>Increase in Equilibrium Price</a:t>
            </a:r>
          </a:p>
          <a:p>
            <a:pPr lvl="2" eaLnBrk="1" hangingPunct="1"/>
            <a:r>
              <a:rPr lang="en-US" smtClean="0"/>
              <a:t>When Demand increases &amp; Supply stays the same</a:t>
            </a:r>
          </a:p>
          <a:p>
            <a:pPr lvl="2" eaLnBrk="1" hangingPunct="1"/>
            <a:r>
              <a:rPr lang="en-US" smtClean="0"/>
              <a:t>When Supply decreases &amp; Demand stays the same</a:t>
            </a:r>
          </a:p>
          <a:p>
            <a:pPr lvl="1" eaLnBrk="1" hangingPunct="1"/>
            <a:r>
              <a:rPr lang="en-US" smtClean="0"/>
              <a:t>Decrease in Equilibrium Price</a:t>
            </a:r>
          </a:p>
          <a:p>
            <a:pPr lvl="2" eaLnBrk="1" hangingPunct="1"/>
            <a:r>
              <a:rPr lang="en-US" smtClean="0"/>
              <a:t>When Demand decreases &amp; Supply stays the same</a:t>
            </a:r>
          </a:p>
          <a:p>
            <a:pPr lvl="2" eaLnBrk="1" hangingPunct="1"/>
            <a:r>
              <a:rPr lang="en-US" smtClean="0"/>
              <a:t>When Supply increases &amp; Demand stays the same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95_GMH_ETT_874766"/>
          <p:cNvPicPr>
            <a:picLocks noChangeAspect="1" noChangeArrowheads="1"/>
          </p:cNvPicPr>
          <p:nvPr/>
        </p:nvPicPr>
        <p:blipFill>
          <a:blip r:embed="rId4" cstate="print"/>
          <a:srcRect l="7973"/>
          <a:stretch>
            <a:fillRect/>
          </a:stretch>
        </p:blipFill>
        <p:spPr bwMode="auto">
          <a:xfrm>
            <a:off x="228600" y="990600"/>
            <a:ext cx="3886200" cy="5562600"/>
          </a:xfrm>
          <a:prstGeom prst="rect">
            <a:avLst/>
          </a:prstGeom>
          <a:noFill/>
          <a:ln w="9525">
            <a:noFill/>
            <a:miter lim="800000"/>
            <a:headEnd/>
            <a:tailEnd/>
          </a:ln>
        </p:spPr>
      </p:pic>
      <p:pic>
        <p:nvPicPr>
          <p:cNvPr id="8195" name="Picture 5" descr="FIG 7-10"/>
          <p:cNvPicPr>
            <a:picLocks noChangeAspect="1" noChangeArrowheads="1"/>
          </p:cNvPicPr>
          <p:nvPr/>
        </p:nvPicPr>
        <p:blipFill>
          <a:blip r:embed="rId5" cstate="print"/>
          <a:srcRect/>
          <a:stretch>
            <a:fillRect/>
          </a:stretch>
        </p:blipFill>
        <p:spPr bwMode="auto">
          <a:xfrm>
            <a:off x="0" y="152400"/>
            <a:ext cx="5338763" cy="530225"/>
          </a:xfrm>
          <a:prstGeom prst="rect">
            <a:avLst/>
          </a:prstGeom>
          <a:noFill/>
          <a:ln w="9525">
            <a:noFill/>
            <a:miter lim="800000"/>
            <a:headEnd/>
            <a:tailEnd/>
          </a:ln>
        </p:spPr>
      </p:pic>
      <p:pic>
        <p:nvPicPr>
          <p:cNvPr id="8196" name="Picture 6" descr="195_GMH_ETT_874766"/>
          <p:cNvPicPr>
            <a:picLocks noChangeAspect="1" noChangeArrowheads="1"/>
          </p:cNvPicPr>
          <p:nvPr/>
        </p:nvPicPr>
        <p:blipFill>
          <a:blip r:embed="rId6" cstate="print"/>
          <a:srcRect/>
          <a:stretch>
            <a:fillRect/>
          </a:stretch>
        </p:blipFill>
        <p:spPr bwMode="auto">
          <a:xfrm>
            <a:off x="4217988" y="990600"/>
            <a:ext cx="4675187" cy="4191000"/>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ppt_x"/>
                                          </p:val>
                                        </p:tav>
                                        <p:tav tm="100000">
                                          <p:val>
                                            <p:strVal val="#ppt_x"/>
                                          </p:val>
                                        </p:tav>
                                      </p:tavLst>
                                    </p:anim>
                                    <p:anim calcmode="lin" valueType="num">
                                      <p:cBhvr additive="base">
                                        <p:cTn id="1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96_GMH_ETT_874766"/>
          <p:cNvPicPr>
            <a:picLocks noChangeAspect="1" noChangeArrowheads="1"/>
          </p:cNvPicPr>
          <p:nvPr/>
        </p:nvPicPr>
        <p:blipFill>
          <a:blip r:embed="rId4" cstate="print"/>
          <a:srcRect/>
          <a:stretch>
            <a:fillRect/>
          </a:stretch>
        </p:blipFill>
        <p:spPr bwMode="auto">
          <a:xfrm>
            <a:off x="381000" y="685800"/>
            <a:ext cx="8534400" cy="6002338"/>
          </a:xfrm>
          <a:prstGeom prst="rect">
            <a:avLst/>
          </a:prstGeom>
          <a:noFill/>
          <a:ln w="9525">
            <a:noFill/>
            <a:miter lim="800000"/>
            <a:headEnd/>
            <a:tailEnd/>
          </a:ln>
        </p:spPr>
      </p:pic>
      <p:pic>
        <p:nvPicPr>
          <p:cNvPr id="9219" name="Picture 5" descr="FIG 7-11"/>
          <p:cNvPicPr>
            <a:picLocks noChangeAspect="1" noChangeArrowheads="1"/>
          </p:cNvPicPr>
          <p:nvPr/>
        </p:nvPicPr>
        <p:blipFill>
          <a:blip r:embed="rId5" cstate="print"/>
          <a:srcRect/>
          <a:stretch>
            <a:fillRect/>
          </a:stretch>
        </p:blipFill>
        <p:spPr bwMode="auto">
          <a:xfrm>
            <a:off x="228600" y="152400"/>
            <a:ext cx="6399213" cy="512763"/>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tx1"/>
                </a:solidFill>
              </a:rPr>
              <a:t>SECTION 4</a:t>
            </a:r>
            <a:endParaRPr lang="en-US" dirty="0">
              <a:solidFill>
                <a:schemeClr val="tx1"/>
              </a:solidFill>
            </a:endParaRPr>
          </a:p>
        </p:txBody>
      </p:sp>
      <p:sp>
        <p:nvSpPr>
          <p:cNvPr id="25603" name="Content Placeholder 2"/>
          <p:cNvSpPr>
            <a:spLocks noGrp="1"/>
          </p:cNvSpPr>
          <p:nvPr>
            <p:ph idx="1"/>
          </p:nvPr>
        </p:nvSpPr>
        <p:spPr/>
        <p:txBody>
          <a:bodyPr/>
          <a:lstStyle/>
          <a:p>
            <a:pPr eaLnBrk="1" hangingPunct="1"/>
            <a:r>
              <a:rPr lang="en-US" u="sng" smtClean="0"/>
              <a:t>SHORTAGE:</a:t>
            </a:r>
            <a:r>
              <a:rPr lang="en-US" smtClean="0"/>
              <a:t> Quantity demanded is greater than quantity supplied at the current price</a:t>
            </a:r>
          </a:p>
          <a:p>
            <a:pPr eaLnBrk="1" hangingPunct="1"/>
            <a:r>
              <a:rPr lang="en-US" u="sng" smtClean="0"/>
              <a:t>SURPLUS:</a:t>
            </a:r>
            <a:r>
              <a:rPr lang="en-US" smtClean="0"/>
              <a:t> Quantity supplied is greater than quantity demanded at the current price</a:t>
            </a:r>
          </a:p>
          <a:p>
            <a:pPr eaLnBrk="1" hangingPunct="1"/>
            <a:endParaRPr lang="en-US" u="sng" smtClean="0"/>
          </a:p>
          <a:p>
            <a:pPr eaLnBrk="1" hangingPunct="1"/>
            <a:r>
              <a:rPr lang="en-US" smtClean="0"/>
              <a:t>An unrestricted market economy will eliminate shortages/surpluses on its own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Graph of Equilibrium Price</a:t>
            </a:r>
          </a:p>
        </p:txBody>
      </p:sp>
      <p:grpSp>
        <p:nvGrpSpPr>
          <p:cNvPr id="2" name="Group 4"/>
          <p:cNvGrpSpPr>
            <a:grpSpLocks/>
          </p:cNvGrpSpPr>
          <p:nvPr/>
        </p:nvGrpSpPr>
        <p:grpSpPr bwMode="auto">
          <a:xfrm>
            <a:off x="1828800" y="838200"/>
            <a:ext cx="3560762" cy="2994025"/>
            <a:chOff x="239" y="1584"/>
            <a:chExt cx="2243" cy="1886"/>
          </a:xfrm>
        </p:grpSpPr>
        <p:grpSp>
          <p:nvGrpSpPr>
            <p:cNvPr id="3" name="Group 5"/>
            <p:cNvGrpSpPr>
              <a:grpSpLocks/>
            </p:cNvGrpSpPr>
            <p:nvPr/>
          </p:nvGrpSpPr>
          <p:grpSpPr bwMode="auto">
            <a:xfrm>
              <a:off x="489" y="1584"/>
              <a:ext cx="1652" cy="1610"/>
              <a:chOff x="912" y="1680"/>
              <a:chExt cx="1920" cy="1776"/>
            </a:xfrm>
          </p:grpSpPr>
          <p:sp>
            <p:nvSpPr>
              <p:cNvPr id="12307" name="Line 6"/>
              <p:cNvSpPr>
                <a:spLocks noChangeShapeType="1"/>
              </p:cNvSpPr>
              <p:nvPr/>
            </p:nvSpPr>
            <p:spPr bwMode="auto">
              <a:xfrm>
                <a:off x="912" y="1680"/>
                <a:ext cx="0" cy="1776"/>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12308" name="Line 7"/>
              <p:cNvSpPr>
                <a:spLocks noChangeShapeType="1"/>
              </p:cNvSpPr>
              <p:nvPr/>
            </p:nvSpPr>
            <p:spPr bwMode="auto">
              <a:xfrm>
                <a:off x="912" y="3456"/>
                <a:ext cx="1920" cy="0"/>
              </a:xfrm>
              <a:prstGeom prst="line">
                <a:avLst/>
              </a:prstGeom>
              <a:noFill/>
              <a:ln w="9525">
                <a:solidFill>
                  <a:schemeClr val="tx1"/>
                </a:solidFill>
                <a:miter lim="800000"/>
                <a:headEnd/>
                <a:tailEnd/>
              </a:ln>
            </p:spPr>
            <p:txBody>
              <a:bodyPr wrap="none">
                <a:prstTxWarp prst="textNoShape">
                  <a:avLst/>
                </a:prstTxWarp>
              </a:bodyPr>
              <a:lstStyle/>
              <a:p>
                <a:endParaRPr lang="en-US"/>
              </a:p>
            </p:txBody>
          </p:sp>
        </p:grpSp>
        <p:sp>
          <p:nvSpPr>
            <p:cNvPr id="12303" name="Text Box 8"/>
            <p:cNvSpPr txBox="1">
              <a:spLocks noChangeArrowheads="1"/>
            </p:cNvSpPr>
            <p:nvPr/>
          </p:nvSpPr>
          <p:spPr bwMode="auto">
            <a:xfrm rot="-5400000">
              <a:off x="4" y="2156"/>
              <a:ext cx="704" cy="233"/>
            </a:xfrm>
            <a:prstGeom prst="rect">
              <a:avLst/>
            </a:prstGeom>
            <a:noFill/>
            <a:ln w="9525">
              <a:noFill/>
              <a:miter lim="800000"/>
              <a:headEnd/>
              <a:tailEnd/>
            </a:ln>
          </p:spPr>
          <p:txBody>
            <a:bodyPr>
              <a:prstTxWarp prst="textNoShape">
                <a:avLst/>
              </a:prstTxWarp>
              <a:spAutoFit/>
            </a:bodyPr>
            <a:lstStyle/>
            <a:p>
              <a:pPr>
                <a:spcBef>
                  <a:spcPct val="50000"/>
                </a:spcBef>
              </a:pPr>
              <a:r>
                <a:rPr lang="en-US"/>
                <a:t>Price</a:t>
              </a:r>
            </a:p>
          </p:txBody>
        </p:sp>
        <p:sp>
          <p:nvSpPr>
            <p:cNvPr id="12304" name="Text Box 9"/>
            <p:cNvSpPr txBox="1">
              <a:spLocks noChangeArrowheads="1"/>
            </p:cNvSpPr>
            <p:nvPr/>
          </p:nvSpPr>
          <p:spPr bwMode="auto">
            <a:xfrm>
              <a:off x="1025" y="3239"/>
              <a:ext cx="786" cy="231"/>
            </a:xfrm>
            <a:prstGeom prst="rect">
              <a:avLst/>
            </a:prstGeom>
            <a:noFill/>
            <a:ln w="9525">
              <a:noFill/>
              <a:miter lim="800000"/>
              <a:headEnd/>
              <a:tailEnd/>
            </a:ln>
          </p:spPr>
          <p:txBody>
            <a:bodyPr>
              <a:prstTxWarp prst="textNoShape">
                <a:avLst/>
              </a:prstTxWarp>
              <a:spAutoFit/>
            </a:bodyPr>
            <a:lstStyle/>
            <a:p>
              <a:pPr>
                <a:spcBef>
                  <a:spcPct val="50000"/>
                </a:spcBef>
              </a:pPr>
              <a:r>
                <a:rPr lang="en-US"/>
                <a:t>Quantity</a:t>
              </a:r>
            </a:p>
          </p:txBody>
        </p:sp>
        <p:sp>
          <p:nvSpPr>
            <p:cNvPr id="12305" name="Line 10"/>
            <p:cNvSpPr>
              <a:spLocks noChangeShapeType="1"/>
            </p:cNvSpPr>
            <p:nvPr/>
          </p:nvSpPr>
          <p:spPr bwMode="auto">
            <a:xfrm flipV="1">
              <a:off x="768" y="1824"/>
              <a:ext cx="1296" cy="1104"/>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12306" name="Text Box 11"/>
            <p:cNvSpPr txBox="1">
              <a:spLocks noChangeArrowheads="1"/>
            </p:cNvSpPr>
            <p:nvPr/>
          </p:nvSpPr>
          <p:spPr bwMode="auto">
            <a:xfrm>
              <a:off x="2112" y="1680"/>
              <a:ext cx="370" cy="289"/>
            </a:xfrm>
            <a:prstGeom prst="rect">
              <a:avLst/>
            </a:prstGeom>
            <a:noFill/>
            <a:ln w="9525">
              <a:noFill/>
              <a:miter lim="800000"/>
              <a:headEnd/>
              <a:tailEnd/>
            </a:ln>
          </p:spPr>
          <p:txBody>
            <a:bodyPr>
              <a:prstTxWarp prst="textNoShape">
                <a:avLst/>
              </a:prstTxWarp>
              <a:spAutoFit/>
            </a:bodyPr>
            <a:lstStyle/>
            <a:p>
              <a:pPr>
                <a:spcBef>
                  <a:spcPct val="50000"/>
                </a:spcBef>
              </a:pPr>
              <a:r>
                <a:rPr lang="en-US"/>
                <a:t>S</a:t>
              </a:r>
              <a:r>
                <a:rPr lang="en-US" sz="1400"/>
                <a:t>1</a:t>
              </a:r>
            </a:p>
          </p:txBody>
        </p:sp>
      </p:grpSp>
      <p:sp>
        <p:nvSpPr>
          <p:cNvPr id="12292" name="Line 12"/>
          <p:cNvSpPr>
            <a:spLocks noChangeShapeType="1"/>
          </p:cNvSpPr>
          <p:nvPr/>
        </p:nvSpPr>
        <p:spPr bwMode="auto">
          <a:xfrm>
            <a:off x="2668587" y="1066800"/>
            <a:ext cx="2209800" cy="1905000"/>
          </a:xfrm>
          <a:prstGeom prst="line">
            <a:avLst/>
          </a:prstGeom>
          <a:noFill/>
          <a:ln w="9525">
            <a:solidFill>
              <a:srgbClr val="FF0066"/>
            </a:solidFill>
            <a:miter lim="800000"/>
            <a:headEnd/>
            <a:tailEnd/>
          </a:ln>
        </p:spPr>
        <p:txBody>
          <a:bodyPr wrap="none">
            <a:prstTxWarp prst="textNoShape">
              <a:avLst/>
            </a:prstTxWarp>
          </a:bodyPr>
          <a:lstStyle/>
          <a:p>
            <a:endParaRPr lang="en-US"/>
          </a:p>
        </p:txBody>
      </p:sp>
      <p:sp>
        <p:nvSpPr>
          <p:cNvPr id="12293" name="Rectangle 13"/>
          <p:cNvSpPr>
            <a:spLocks noChangeArrowheads="1"/>
          </p:cNvSpPr>
          <p:nvPr/>
        </p:nvSpPr>
        <p:spPr bwMode="auto">
          <a:xfrm>
            <a:off x="4954587" y="2819400"/>
            <a:ext cx="493713" cy="457200"/>
          </a:xfrm>
          <a:prstGeom prst="rect">
            <a:avLst/>
          </a:prstGeom>
          <a:noFill/>
          <a:ln w="9525">
            <a:noFill/>
            <a:miter lim="800000"/>
            <a:headEnd/>
            <a:tailEnd/>
          </a:ln>
        </p:spPr>
        <p:txBody>
          <a:bodyPr wrap="none">
            <a:prstTxWarp prst="textNoShape">
              <a:avLst/>
            </a:prstTxWarp>
            <a:spAutoFit/>
          </a:bodyPr>
          <a:lstStyle/>
          <a:p>
            <a:r>
              <a:rPr lang="en-US">
                <a:solidFill>
                  <a:srgbClr val="FF0066"/>
                </a:solidFill>
              </a:rPr>
              <a:t>D</a:t>
            </a:r>
            <a:r>
              <a:rPr lang="en-US" sz="1400">
                <a:solidFill>
                  <a:srgbClr val="FF0066"/>
                </a:solidFill>
              </a:rPr>
              <a:t>1</a:t>
            </a:r>
          </a:p>
        </p:txBody>
      </p:sp>
      <p:sp>
        <p:nvSpPr>
          <p:cNvPr id="12294" name="Oval 14"/>
          <p:cNvSpPr>
            <a:spLocks noChangeArrowheads="1"/>
          </p:cNvSpPr>
          <p:nvPr/>
        </p:nvSpPr>
        <p:spPr bwMode="auto">
          <a:xfrm>
            <a:off x="3659187" y="1905000"/>
            <a:ext cx="228600" cy="228600"/>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2295" name="Line 15"/>
          <p:cNvSpPr>
            <a:spLocks noChangeShapeType="1"/>
          </p:cNvSpPr>
          <p:nvPr/>
        </p:nvSpPr>
        <p:spPr bwMode="auto">
          <a:xfrm>
            <a:off x="3887787" y="1981200"/>
            <a:ext cx="2286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12296" name="Text Box 16"/>
          <p:cNvSpPr txBox="1">
            <a:spLocks noChangeArrowheads="1"/>
          </p:cNvSpPr>
          <p:nvPr/>
        </p:nvSpPr>
        <p:spPr bwMode="auto">
          <a:xfrm>
            <a:off x="6326187" y="1752600"/>
            <a:ext cx="1828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a:t>Equilibrium Price</a:t>
            </a:r>
            <a:r>
              <a:rPr lang="en-US">
                <a:sym typeface="Wingdings" charset="2"/>
              </a:rPr>
              <a:t>Supply = Demand</a:t>
            </a:r>
            <a:endParaRPr lang="en-US"/>
          </a:p>
        </p:txBody>
      </p:sp>
      <p:sp>
        <p:nvSpPr>
          <p:cNvPr id="12297" name="AutoShape 18"/>
          <p:cNvSpPr>
            <a:spLocks noChangeArrowheads="1"/>
          </p:cNvSpPr>
          <p:nvPr/>
        </p:nvSpPr>
        <p:spPr bwMode="auto">
          <a:xfrm rot="10790674">
            <a:off x="2820987" y="990600"/>
            <a:ext cx="1905000" cy="914400"/>
          </a:xfrm>
          <a:prstGeom prst="triangle">
            <a:avLst>
              <a:gd name="adj" fmla="val 50000"/>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2298" name="Text Box 19"/>
          <p:cNvSpPr txBox="1">
            <a:spLocks noChangeArrowheads="1"/>
          </p:cNvSpPr>
          <p:nvPr/>
        </p:nvSpPr>
        <p:spPr bwMode="auto">
          <a:xfrm>
            <a:off x="3048000" y="457200"/>
            <a:ext cx="1676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Surplus</a:t>
            </a:r>
          </a:p>
        </p:txBody>
      </p:sp>
      <p:sp>
        <p:nvSpPr>
          <p:cNvPr id="12299" name="AutoShape 20"/>
          <p:cNvSpPr>
            <a:spLocks noChangeArrowheads="1"/>
          </p:cNvSpPr>
          <p:nvPr/>
        </p:nvSpPr>
        <p:spPr bwMode="auto">
          <a:xfrm>
            <a:off x="2820987" y="2209800"/>
            <a:ext cx="1905000" cy="914400"/>
          </a:xfrm>
          <a:prstGeom prst="triangle">
            <a:avLst>
              <a:gd name="adj" fmla="val 50000"/>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12300" name="Text Box 21"/>
          <p:cNvSpPr txBox="1">
            <a:spLocks noChangeArrowheads="1"/>
          </p:cNvSpPr>
          <p:nvPr/>
        </p:nvSpPr>
        <p:spPr bwMode="auto">
          <a:xfrm>
            <a:off x="4649787" y="3733800"/>
            <a:ext cx="1676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Shortage</a:t>
            </a:r>
          </a:p>
        </p:txBody>
      </p:sp>
      <p:sp>
        <p:nvSpPr>
          <p:cNvPr id="12301" name="Line 22"/>
          <p:cNvSpPr>
            <a:spLocks noChangeShapeType="1"/>
          </p:cNvSpPr>
          <p:nvPr/>
        </p:nvSpPr>
        <p:spPr bwMode="auto">
          <a:xfrm flipH="1" flipV="1">
            <a:off x="4421187" y="3200400"/>
            <a:ext cx="685800" cy="6096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tx1"/>
                </a:solidFill>
              </a:rPr>
              <a:t>PRICE CONTROLS</a:t>
            </a:r>
            <a:endParaRPr lang="en-US" dirty="0">
              <a:solidFill>
                <a:schemeClr val="tx1"/>
              </a:solidFill>
            </a:endParaRPr>
          </a:p>
        </p:txBody>
      </p:sp>
      <p:sp>
        <p:nvSpPr>
          <p:cNvPr id="26627" name="Content Placeholder 2"/>
          <p:cNvSpPr>
            <a:spLocks noGrp="1"/>
          </p:cNvSpPr>
          <p:nvPr>
            <p:ph idx="1"/>
          </p:nvPr>
        </p:nvSpPr>
        <p:spPr/>
        <p:txBody>
          <a:bodyPr/>
          <a:lstStyle/>
          <a:p>
            <a:r>
              <a:rPr lang="en-US" u="sng" dirty="0" smtClean="0"/>
              <a:t>PRICE CEILING:</a:t>
            </a:r>
            <a:r>
              <a:rPr lang="en-US" dirty="0" smtClean="0"/>
              <a:t> Legal maximum price that may be charged for a good/service</a:t>
            </a:r>
          </a:p>
          <a:p>
            <a:pPr lvl="1"/>
            <a:r>
              <a:rPr lang="en-US" u="sng" dirty="0" smtClean="0"/>
              <a:t>RATIONING</a:t>
            </a:r>
            <a:r>
              <a:rPr lang="en-US" dirty="0" smtClean="0"/>
              <a:t> </a:t>
            </a:r>
          </a:p>
          <a:p>
            <a:pPr lvl="2"/>
            <a:r>
              <a:rPr lang="en-US" dirty="0" smtClean="0"/>
              <a:t>Government limits how much of an item we can receive</a:t>
            </a:r>
          </a:p>
          <a:p>
            <a:pPr lvl="1"/>
            <a:r>
              <a:rPr lang="en-US" u="sng" dirty="0" smtClean="0"/>
              <a:t>BLACK MARKET</a:t>
            </a:r>
            <a:r>
              <a:rPr lang="en-US" dirty="0" smtClean="0"/>
              <a:t> </a:t>
            </a:r>
          </a:p>
          <a:p>
            <a:pPr lvl="2"/>
            <a:r>
              <a:rPr lang="en-US" dirty="0" smtClean="0"/>
              <a:t>Illegally high prices charged for items in short supply</a:t>
            </a:r>
          </a:p>
          <a:p>
            <a:pPr lvl="1" eaLnBrk="1" hangingPunct="1"/>
            <a:endParaRPr lang="en-US" u="sng" dirty="0" smtClean="0"/>
          </a:p>
          <a:p>
            <a:r>
              <a:rPr lang="en-US" u="sng" dirty="0" smtClean="0"/>
              <a:t>PRICE FLOOR:</a:t>
            </a:r>
            <a:r>
              <a:rPr lang="en-US" dirty="0" smtClean="0"/>
              <a:t> Legal minimum price below which a good/service may not be sold</a:t>
            </a:r>
          </a:p>
          <a:p>
            <a:pPr lvl="1"/>
            <a:r>
              <a:rPr lang="en-US" dirty="0" smtClean="0"/>
              <a:t>More common than price ceilings</a:t>
            </a:r>
          </a:p>
          <a:p>
            <a:pPr lvl="2" eaLnBrk="1" hangingPunct="1"/>
            <a:r>
              <a:rPr lang="en-US" dirty="0" smtClean="0"/>
              <a:t>MINIMUM WAGE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1</a:t>
            </a:r>
            <a:endParaRPr lang="en-US" dirty="0">
              <a:solidFill>
                <a:schemeClr val="tx2">
                  <a:satMod val="130000"/>
                </a:schemeClr>
              </a:solidFill>
            </a:endParaRPr>
          </a:p>
        </p:txBody>
      </p:sp>
      <p:sp>
        <p:nvSpPr>
          <p:cNvPr id="11267" name="Content Placeholder 2"/>
          <p:cNvSpPr>
            <a:spLocks noGrp="1"/>
          </p:cNvSpPr>
          <p:nvPr>
            <p:ph idx="1"/>
          </p:nvPr>
        </p:nvSpPr>
        <p:spPr/>
        <p:txBody>
          <a:bodyPr/>
          <a:lstStyle/>
          <a:p>
            <a:pPr eaLnBrk="1" hangingPunct="1"/>
            <a:r>
              <a:rPr lang="en-US" u="sng" dirty="0" smtClean="0"/>
              <a:t>LAW OF DEMAND</a:t>
            </a:r>
            <a:r>
              <a:rPr lang="en-US" dirty="0" smtClean="0"/>
              <a:t>: Economic rule stating quantity demanded &amp; price move in opposite directions</a:t>
            </a:r>
          </a:p>
          <a:p>
            <a:pPr lvl="1" eaLnBrk="1" hangingPunct="1"/>
            <a:r>
              <a:rPr lang="en-US" dirty="0" smtClean="0"/>
              <a:t>Price has an </a:t>
            </a:r>
            <a:r>
              <a:rPr lang="en-US" b="1" i="1" dirty="0" smtClean="0"/>
              <a:t>inverse</a:t>
            </a:r>
            <a:r>
              <a:rPr lang="en-US" dirty="0" smtClean="0"/>
              <a:t> affect on demand</a:t>
            </a:r>
          </a:p>
          <a:p>
            <a:endParaRPr lang="en-US" u="sng" dirty="0" smtClean="0"/>
          </a:p>
          <a:p>
            <a:r>
              <a:rPr lang="en-US" u="sng" dirty="0" smtClean="0"/>
              <a:t>QUANTITY DEMANDED</a:t>
            </a:r>
            <a:r>
              <a:rPr lang="en-US" dirty="0" smtClean="0"/>
              <a:t>: Amount of a good or service that a consumer is willing and able to purchase at a specific price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41272"/>
            <a:ext cx="8915401" cy="664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419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Concept Trans 1</a:t>
            </a:r>
          </a:p>
        </p:txBody>
      </p:sp>
      <p:pic>
        <p:nvPicPr>
          <p:cNvPr id="16387" name="Picture 9" descr="EC08"/>
          <p:cNvPicPr>
            <a:picLocks noChangeAspect="1" noChangeArrowheads="1"/>
          </p:cNvPicPr>
          <p:nvPr/>
        </p:nvPicPr>
        <p:blipFill>
          <a:blip r:embed="rId4" cstate="print"/>
          <a:srcRect/>
          <a:stretch>
            <a:fillRect/>
          </a:stretch>
        </p:blipFill>
        <p:spPr bwMode="auto">
          <a:xfrm>
            <a:off x="0" y="0"/>
            <a:ext cx="9144000" cy="7121525"/>
          </a:xfrm>
          <a:prstGeom prst="rect">
            <a:avLst/>
          </a:prstGeom>
          <a:noFill/>
          <a:ln w="9525">
            <a:noFill/>
            <a:miter lim="800000"/>
            <a:headEnd/>
            <a:tailEnd/>
          </a:ln>
        </p:spPr>
      </p:pic>
      <p:pic>
        <p:nvPicPr>
          <p:cNvPr id="16388" name="Picture 10" descr="ETT-Nav_Back">
            <a:hlinkClick r:id="" action="ppaction://noaction" highlightClick="1"/>
          </p:cNvPr>
          <p:cNvPicPr>
            <a:picLocks noChangeAspect="1" noChangeArrowheads="1"/>
          </p:cNvPicPr>
          <p:nvPr/>
        </p:nvPicPr>
        <p:blipFill>
          <a:blip r:embed="rId5" cstate="print"/>
          <a:srcRect/>
          <a:stretch>
            <a:fillRect/>
          </a:stretch>
        </p:blipFill>
        <p:spPr bwMode="auto">
          <a:xfrm>
            <a:off x="4333875" y="6384925"/>
            <a:ext cx="473075" cy="473075"/>
          </a:xfrm>
          <a:prstGeom prst="rect">
            <a:avLst/>
          </a:prstGeom>
          <a:noFill/>
          <a:ln w="9525">
            <a:noFill/>
            <a:miter lim="800000"/>
            <a:headEnd/>
            <a:tailEnd/>
          </a:ln>
        </p:spPr>
      </p:pic>
      <p:pic>
        <p:nvPicPr>
          <p:cNvPr id="16389" name="Picture 11" descr="ETT-Nav_Forward-Dead">
            <a:hlinkClick r:id="" action="ppaction://noaction" highlightClick="1"/>
          </p:cNvPr>
          <p:cNvPicPr>
            <a:picLocks noChangeAspect="1" noChangeArrowheads="1"/>
          </p:cNvPicPr>
          <p:nvPr/>
        </p:nvPicPr>
        <p:blipFill>
          <a:blip r:embed="rId6" cstate="print"/>
          <a:srcRect/>
          <a:stretch>
            <a:fillRect/>
          </a:stretch>
        </p:blipFill>
        <p:spPr bwMode="auto">
          <a:xfrm>
            <a:off x="4749800" y="6384925"/>
            <a:ext cx="473075" cy="473075"/>
          </a:xfrm>
          <a:prstGeom prst="rect">
            <a:avLst/>
          </a:prstGeom>
          <a:noFill/>
          <a:ln w="9525">
            <a:noFill/>
            <a:miter lim="800000"/>
            <a:headEnd/>
            <a:tailEnd/>
          </a:ln>
        </p:spPr>
      </p:pic>
    </p:spTree>
    <p:custDataLst>
      <p:tags r:id="rId1"/>
    </p:custDataLst>
  </p:cSld>
  <p:clrMapOvr>
    <a:masterClrMapping/>
  </p:clrMapOvr>
  <p:transition advClick="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1</a:t>
            </a:r>
            <a:endParaRPr lang="en-US" dirty="0">
              <a:solidFill>
                <a:schemeClr val="tx2">
                  <a:satMod val="130000"/>
                </a:schemeClr>
              </a:solidFill>
            </a:endParaRPr>
          </a:p>
        </p:txBody>
      </p:sp>
      <p:sp>
        <p:nvSpPr>
          <p:cNvPr id="12291" name="Content Placeholder 2"/>
          <p:cNvSpPr>
            <a:spLocks noGrp="1"/>
          </p:cNvSpPr>
          <p:nvPr>
            <p:ph idx="1"/>
          </p:nvPr>
        </p:nvSpPr>
        <p:spPr/>
        <p:txBody>
          <a:bodyPr/>
          <a:lstStyle/>
          <a:p>
            <a:r>
              <a:rPr lang="en-US" u="sng" dirty="0" smtClean="0"/>
              <a:t>REAL INCOME EFFECT</a:t>
            </a:r>
            <a:r>
              <a:rPr lang="en-US" dirty="0" smtClean="0"/>
              <a:t>: Economic rule stating individuals cannot keep buying the same quantity of a product if its price rises while their income stays the same</a:t>
            </a:r>
          </a:p>
          <a:p>
            <a:pPr eaLnBrk="1" hangingPunct="1"/>
            <a:endParaRPr lang="en-US" u="sng" dirty="0" smtClean="0"/>
          </a:p>
          <a:p>
            <a:pPr eaLnBrk="1" hangingPunct="1"/>
            <a:r>
              <a:rPr lang="en-US" u="sng" dirty="0" smtClean="0"/>
              <a:t>SUBSTITUTION EFFECT:</a:t>
            </a:r>
            <a:r>
              <a:rPr lang="en-US" dirty="0" smtClean="0"/>
              <a:t> Rule stating if two items satisfy the same need and one has a higher price, people will buy more of the lower priced item</a:t>
            </a:r>
          </a:p>
          <a:p>
            <a:pPr eaLnBrk="1" hangingPunct="1"/>
            <a:endParaRPr lang="en-US" u="sng"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863584"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17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1</a:t>
            </a:r>
            <a:endParaRPr lang="en-US" dirty="0">
              <a:solidFill>
                <a:schemeClr val="tx2">
                  <a:satMod val="130000"/>
                </a:schemeClr>
              </a:solidFill>
            </a:endParaRPr>
          </a:p>
        </p:txBody>
      </p:sp>
      <p:sp>
        <p:nvSpPr>
          <p:cNvPr id="13315" name="Content Placeholder 2"/>
          <p:cNvSpPr>
            <a:spLocks noGrp="1"/>
          </p:cNvSpPr>
          <p:nvPr>
            <p:ph idx="1"/>
          </p:nvPr>
        </p:nvSpPr>
        <p:spPr/>
        <p:txBody>
          <a:bodyPr/>
          <a:lstStyle/>
          <a:p>
            <a:pPr eaLnBrk="1" hangingPunct="1"/>
            <a:r>
              <a:rPr lang="en-US" u="sng" dirty="0" smtClean="0"/>
              <a:t>UTILITY:</a:t>
            </a:r>
            <a:r>
              <a:rPr lang="en-US" dirty="0" smtClean="0"/>
              <a:t> Ability of any good/service to satisfy a customer’s wants</a:t>
            </a:r>
          </a:p>
          <a:p>
            <a:pPr eaLnBrk="1" hangingPunct="1"/>
            <a:endParaRPr lang="en-US" u="sng" dirty="0" smtClean="0"/>
          </a:p>
          <a:p>
            <a:pPr eaLnBrk="1" hangingPunct="1"/>
            <a:r>
              <a:rPr lang="en-US" u="sng" dirty="0" smtClean="0"/>
              <a:t>LAW OF DIMINISIHNG MARGINAL UTILITY: </a:t>
            </a:r>
            <a:r>
              <a:rPr lang="en-US" dirty="0" smtClean="0"/>
              <a:t> States that the additional satisfaction received from purchasing one more unit of a product will lessen with each additional unit purchased</a:t>
            </a:r>
          </a:p>
          <a:p>
            <a:pPr lvl="1"/>
            <a:r>
              <a:rPr lang="en-US" dirty="0" smtClean="0"/>
              <a:t>Lemonade Example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257800"/>
            <a:ext cx="7239000" cy="1143000"/>
          </a:xfrm>
        </p:spPr>
        <p:txBody>
          <a:bodyPr/>
          <a:lstStyle/>
          <a:p>
            <a:pPr eaLnBrk="1" fontAlgn="auto" hangingPunct="1">
              <a:spcAft>
                <a:spcPts val="0"/>
              </a:spcAft>
              <a:defRPr/>
            </a:pPr>
            <a:r>
              <a:rPr lang="en-US" dirty="0" smtClean="0">
                <a:solidFill>
                  <a:schemeClr val="tx2">
                    <a:satMod val="130000"/>
                  </a:schemeClr>
                </a:solidFill>
              </a:rPr>
              <a:t>SECTION 2</a:t>
            </a:r>
            <a:endParaRPr lang="en-US" dirty="0">
              <a:solidFill>
                <a:schemeClr val="tx2">
                  <a:satMod val="130000"/>
                </a:schemeClr>
              </a:solidFill>
            </a:endParaRPr>
          </a:p>
        </p:txBody>
      </p:sp>
      <p:sp>
        <p:nvSpPr>
          <p:cNvPr id="14339" name="Content Placeholder 2"/>
          <p:cNvSpPr>
            <a:spLocks noGrp="1"/>
          </p:cNvSpPr>
          <p:nvPr>
            <p:ph idx="1"/>
          </p:nvPr>
        </p:nvSpPr>
        <p:spPr>
          <a:xfrm>
            <a:off x="381000" y="228600"/>
            <a:ext cx="7467600" cy="4419600"/>
          </a:xfrm>
        </p:spPr>
        <p:txBody>
          <a:bodyPr/>
          <a:lstStyle/>
          <a:p>
            <a:pPr eaLnBrk="1" hangingPunct="1"/>
            <a:r>
              <a:rPr lang="en-US" u="sng" dirty="0" smtClean="0"/>
              <a:t>DEMAND CURVE:</a:t>
            </a:r>
            <a:r>
              <a:rPr lang="en-US" dirty="0" smtClean="0"/>
              <a:t>  A line showing the quantity demanded of a good/service at each possible price. Slopes downward…</a:t>
            </a:r>
          </a:p>
          <a:p>
            <a:pPr lvl="1" eaLnBrk="1" hangingPunct="1"/>
            <a:r>
              <a:rPr lang="en-US" dirty="0" smtClean="0"/>
              <a:t>PRETTY QUICK – PRICE QUANTITY</a:t>
            </a:r>
          </a:p>
          <a:p>
            <a:pPr lvl="1" eaLnBrk="1" hangingPunct="1"/>
            <a:r>
              <a:rPr lang="en-US" dirty="0" smtClean="0"/>
              <a:t>Price is always on the left (vertical axis)</a:t>
            </a:r>
          </a:p>
          <a:p>
            <a:pPr lvl="1" eaLnBrk="1" hangingPunct="1"/>
            <a:r>
              <a:rPr lang="en-US" dirty="0" smtClean="0"/>
              <a:t>Quantity is on the bottom (horizontal axis)</a:t>
            </a:r>
          </a:p>
          <a:p>
            <a:pPr eaLnBrk="1" hangingPunct="1"/>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726" y="1219199"/>
            <a:ext cx="3982474" cy="330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33675"/>
            <a:ext cx="3833728"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SECTION 2</a:t>
            </a:r>
            <a:endParaRPr lang="en-US" dirty="0">
              <a:solidFill>
                <a:schemeClr val="tx2">
                  <a:satMod val="130000"/>
                </a:schemeClr>
              </a:solidFill>
            </a:endParaRPr>
          </a:p>
        </p:txBody>
      </p:sp>
      <p:sp>
        <p:nvSpPr>
          <p:cNvPr id="3" name="Content Placeholder 2"/>
          <p:cNvSpPr>
            <a:spLocks noGrp="1"/>
          </p:cNvSpPr>
          <p:nvPr>
            <p:ph idx="1"/>
          </p:nvPr>
        </p:nvSpPr>
        <p:spPr>
          <a:xfrm>
            <a:off x="822325" y="304800"/>
            <a:ext cx="7499350" cy="5105400"/>
          </a:xfrm>
        </p:spPr>
        <p:txBody>
          <a:bodyPr>
            <a:normAutofit/>
          </a:bodyPr>
          <a:lstStyle/>
          <a:p>
            <a:pPr eaLnBrk="1" hangingPunct="1">
              <a:lnSpc>
                <a:spcPct val="90000"/>
              </a:lnSpc>
            </a:pPr>
            <a:r>
              <a:rPr lang="en-US" sz="3200" dirty="0" smtClean="0"/>
              <a:t>Moving Along the Demand Line…</a:t>
            </a:r>
          </a:p>
          <a:p>
            <a:pPr lvl="1">
              <a:lnSpc>
                <a:spcPct val="90000"/>
              </a:lnSpc>
            </a:pPr>
            <a:r>
              <a:rPr lang="en-US" sz="2000" dirty="0"/>
              <a:t>CHANGE IN QUANTITY DEMANDED</a:t>
            </a:r>
          </a:p>
          <a:p>
            <a:pPr lvl="2">
              <a:lnSpc>
                <a:spcPct val="90000"/>
              </a:lnSpc>
            </a:pPr>
            <a:r>
              <a:rPr lang="en-US" sz="2000" dirty="0"/>
              <a:t>Caused by a change in Price</a:t>
            </a:r>
          </a:p>
          <a:p>
            <a:pPr lvl="3">
              <a:lnSpc>
                <a:spcPct val="90000"/>
              </a:lnSpc>
            </a:pPr>
            <a:r>
              <a:rPr lang="en-US" sz="2000" dirty="0"/>
              <a:t>Shift ALONG the Demand Curve</a:t>
            </a:r>
          </a:p>
          <a:p>
            <a:pPr lvl="4">
              <a:lnSpc>
                <a:spcPct val="90000"/>
              </a:lnSpc>
            </a:pPr>
            <a:r>
              <a:rPr lang="en-US" sz="2000" dirty="0"/>
              <a:t>PRICE + /DEMAND - = </a:t>
            </a:r>
            <a:r>
              <a:rPr lang="en-US" sz="2000" b="1" dirty="0"/>
              <a:t>Moves</a:t>
            </a:r>
            <a:r>
              <a:rPr lang="en-US" sz="2000" dirty="0"/>
              <a:t> </a:t>
            </a:r>
            <a:r>
              <a:rPr lang="en-US" sz="2000" b="1" dirty="0"/>
              <a:t>Left</a:t>
            </a:r>
          </a:p>
          <a:p>
            <a:pPr lvl="4">
              <a:lnSpc>
                <a:spcPct val="90000"/>
              </a:lnSpc>
            </a:pPr>
            <a:r>
              <a:rPr lang="en-US" sz="2000" dirty="0"/>
              <a:t>PRICE - /DEMAND + = </a:t>
            </a:r>
            <a:r>
              <a:rPr lang="en-US" sz="2000" b="1" dirty="0"/>
              <a:t>Moves Right</a:t>
            </a:r>
            <a:endParaRPr lang="en-US" sz="2000" dirty="0"/>
          </a:p>
          <a:p>
            <a:pPr eaLnBrk="1" hangingPunct="1">
              <a:lnSpc>
                <a:spcPct val="90000"/>
              </a:lnSpc>
            </a:pPr>
            <a:endParaRPr lang="en-US" sz="3200" dirty="0" smtClean="0"/>
          </a:p>
          <a:p>
            <a:pPr eaLnBrk="1" hangingPunct="1">
              <a:lnSpc>
                <a:spcPct val="90000"/>
              </a:lnSpc>
            </a:pPr>
            <a:r>
              <a:rPr lang="en-US" sz="3200" dirty="0" smtClean="0"/>
              <a:t>Moving the Demand Line…</a:t>
            </a:r>
          </a:p>
          <a:p>
            <a:pPr lvl="1">
              <a:lnSpc>
                <a:spcPct val="90000"/>
              </a:lnSpc>
            </a:pPr>
            <a:r>
              <a:rPr lang="en-US" sz="2000" dirty="0" smtClean="0"/>
              <a:t>CHANGE IN DEMAND</a:t>
            </a:r>
          </a:p>
          <a:p>
            <a:pPr lvl="2">
              <a:lnSpc>
                <a:spcPct val="90000"/>
              </a:lnSpc>
            </a:pPr>
            <a:r>
              <a:rPr lang="en-US" sz="2000" dirty="0" smtClean="0"/>
              <a:t>Caused by something other than a change in price</a:t>
            </a:r>
          </a:p>
          <a:p>
            <a:pPr lvl="3">
              <a:lnSpc>
                <a:spcPct val="90000"/>
              </a:lnSpc>
            </a:pPr>
            <a:r>
              <a:rPr lang="en-US" sz="2000" dirty="0" smtClean="0"/>
              <a:t>Shift of the WHOLE Demand Curve</a:t>
            </a:r>
          </a:p>
          <a:p>
            <a:pPr lvl="4">
              <a:lnSpc>
                <a:spcPct val="90000"/>
              </a:lnSpc>
            </a:pPr>
            <a:r>
              <a:rPr lang="en-US" sz="2000" dirty="0" smtClean="0"/>
              <a:t>DEMAND INCREASE line shifts RIGHT</a:t>
            </a:r>
          </a:p>
          <a:p>
            <a:pPr lvl="4">
              <a:lnSpc>
                <a:spcPct val="90000"/>
              </a:lnSpc>
            </a:pPr>
            <a:r>
              <a:rPr lang="en-US" sz="2000" dirty="0" smtClean="0"/>
              <a:t>DEMAND DECREASE line shifts LEFT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14058</TotalTime>
  <Words>2260</Words>
  <Application>Microsoft Office PowerPoint</Application>
  <PresentationFormat>On-screen Show (4:3)</PresentationFormat>
  <Paragraphs>456</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Perpetua</vt:lpstr>
      <vt:lpstr>Wingdings</vt:lpstr>
      <vt:lpstr>Wingdings 2</vt:lpstr>
      <vt:lpstr>Thermal</vt:lpstr>
      <vt:lpstr>DEMAND &amp; SUPPLY</vt:lpstr>
      <vt:lpstr>SECTION 1</vt:lpstr>
      <vt:lpstr>SECTION 1</vt:lpstr>
      <vt:lpstr>SECTION 1</vt:lpstr>
      <vt:lpstr>SECTION 1</vt:lpstr>
      <vt:lpstr>PowerPoint Presentation</vt:lpstr>
      <vt:lpstr>SECTION 1</vt:lpstr>
      <vt:lpstr>SECTION 2</vt:lpstr>
      <vt:lpstr>SECTION 2</vt:lpstr>
      <vt:lpstr>PowerPoint Presentation</vt:lpstr>
      <vt:lpstr>SECTION 2</vt:lpstr>
      <vt:lpstr>1.  Population</vt:lpstr>
      <vt:lpstr>2.  Income</vt:lpstr>
      <vt:lpstr>3.  Tastes &amp; Preferences</vt:lpstr>
      <vt:lpstr>4.  Substitutes</vt:lpstr>
      <vt:lpstr>5.  Compliments</vt:lpstr>
      <vt:lpstr>SECTION 2</vt:lpstr>
      <vt:lpstr>SECTION 2</vt:lpstr>
      <vt:lpstr>Examples</vt:lpstr>
      <vt:lpstr>Figure 11</vt:lpstr>
      <vt:lpstr>PowerPoint Presentation</vt:lpstr>
      <vt:lpstr>DFS Trans 2</vt:lpstr>
      <vt:lpstr>SECTION 3</vt:lpstr>
      <vt:lpstr>SECTION 3</vt:lpstr>
      <vt:lpstr>PowerPoint Presentation</vt:lpstr>
      <vt:lpstr>SECTION 3</vt:lpstr>
      <vt:lpstr>1.  The price of inputs</vt:lpstr>
      <vt:lpstr>2. The number of firms in the industry</vt:lpstr>
      <vt:lpstr>3.  Taxes</vt:lpstr>
      <vt:lpstr>PowerPoint Presentation</vt:lpstr>
      <vt:lpstr>SECTION 3</vt:lpstr>
      <vt:lpstr>PowerPoint Presentation</vt:lpstr>
      <vt:lpstr>PowerPoint Presentation</vt:lpstr>
      <vt:lpstr>SECTION 4</vt:lpstr>
      <vt:lpstr>PowerPoint Presentation</vt:lpstr>
      <vt:lpstr>PowerPoint Presentation</vt:lpstr>
      <vt:lpstr>SECTION 4</vt:lpstr>
      <vt:lpstr>Graph of Equilibrium Price</vt:lpstr>
      <vt:lpstr>PRICE CONTROLS</vt:lpstr>
      <vt:lpstr>PowerPoint Presentation</vt:lpstr>
      <vt:lpstr>Concept Trans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dc:creator>
  <cp:lastModifiedBy>Joshua Hinrichs</cp:lastModifiedBy>
  <cp:revision>102</cp:revision>
  <cp:lastPrinted>2013-09-13T14:10:36Z</cp:lastPrinted>
  <dcterms:created xsi:type="dcterms:W3CDTF">2012-12-10T02:34:56Z</dcterms:created>
  <dcterms:modified xsi:type="dcterms:W3CDTF">2015-01-25T23:28:23Z</dcterms:modified>
</cp:coreProperties>
</file>