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0" r:id="rId3"/>
    <p:sldId id="258" r:id="rId4"/>
    <p:sldId id="264" r:id="rId5"/>
    <p:sldId id="259" r:id="rId6"/>
    <p:sldId id="295" r:id="rId7"/>
    <p:sldId id="294" r:id="rId8"/>
    <p:sldId id="260" r:id="rId9"/>
    <p:sldId id="265" r:id="rId10"/>
    <p:sldId id="272" r:id="rId11"/>
    <p:sldId id="270" r:id="rId12"/>
    <p:sldId id="266" r:id="rId13"/>
    <p:sldId id="271" r:id="rId14"/>
    <p:sldId id="289" r:id="rId15"/>
    <p:sldId id="290" r:id="rId16"/>
    <p:sldId id="311" r:id="rId17"/>
    <p:sldId id="291" r:id="rId18"/>
    <p:sldId id="293" r:id="rId19"/>
    <p:sldId id="275" r:id="rId20"/>
    <p:sldId id="284" r:id="rId21"/>
    <p:sldId id="280" r:id="rId22"/>
    <p:sldId id="306" r:id="rId23"/>
    <p:sldId id="296" r:id="rId24"/>
    <p:sldId id="309" r:id="rId25"/>
    <p:sldId id="304" r:id="rId26"/>
    <p:sldId id="305" r:id="rId27"/>
    <p:sldId id="297" r:id="rId28"/>
    <p:sldId id="298" r:id="rId29"/>
    <p:sldId id="299" r:id="rId30"/>
    <p:sldId id="308" r:id="rId31"/>
    <p:sldId id="300" r:id="rId32"/>
    <p:sldId id="301" r:id="rId33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15"/>
    <a:srgbClr val="BEBA00"/>
    <a:srgbClr val="D9DD89"/>
    <a:srgbClr val="FFFFAF"/>
    <a:srgbClr val="4D4D4D"/>
    <a:srgbClr val="663300"/>
    <a:srgbClr val="63A0D7"/>
    <a:srgbClr val="230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91" autoAdjust="0"/>
  </p:normalViewPr>
  <p:slideViewPr>
    <p:cSldViewPr>
      <p:cViewPr varScale="1">
        <p:scale>
          <a:sx n="58" d="100"/>
          <a:sy n="58" d="100"/>
        </p:scale>
        <p:origin x="54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5158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71945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5158" y="6671945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5339530-15B5-4DF0-B53A-7A8B8712F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8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3004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11550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0" y="3335973"/>
            <a:ext cx="7447280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70726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004" y="6670726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50069B0-6645-4755-84F9-1DCF1353B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85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</a:p>
          <a:p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Want</a:t>
            </a:r>
          </a:p>
          <a:p>
            <a:pPr marL="228600" indent="-228600">
              <a:buAutoNum type="arabicPeriod"/>
            </a:pPr>
            <a:r>
              <a:rPr lang="en-US" dirty="0" smtClean="0"/>
              <a:t>Need</a:t>
            </a:r>
          </a:p>
          <a:p>
            <a:pPr marL="228600" indent="-228600">
              <a:buAutoNum type="arabicPeriod"/>
            </a:pPr>
            <a:r>
              <a:rPr lang="en-US" dirty="0" smtClean="0"/>
              <a:t>Want</a:t>
            </a:r>
          </a:p>
          <a:p>
            <a:pPr marL="228600" indent="-228600">
              <a:buAutoNum type="arabicPeriod"/>
            </a:pPr>
            <a:r>
              <a:rPr lang="en-US" dirty="0" smtClean="0"/>
              <a:t>Want</a:t>
            </a:r>
            <a:r>
              <a:rPr lang="en-US" baseline="0" dirty="0" smtClean="0"/>
              <a:t> but fulfills a need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study of how people use limited resources to fulfill their wants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basic economic problem resulting from limited resources and  unlimited wants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1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 ****</a:t>
            </a:r>
          </a:p>
          <a:p>
            <a:r>
              <a:rPr lang="en-US" dirty="0" smtClean="0"/>
              <a:t>P15</a:t>
            </a:r>
          </a:p>
          <a:p>
            <a:r>
              <a:rPr lang="en-US" dirty="0" smtClean="0"/>
              <a:t>Additional examples:</a:t>
            </a:r>
          </a:p>
          <a:p>
            <a:r>
              <a:rPr lang="en-US" baseline="0" dirty="0" smtClean="0"/>
              <a:t>- MONOPOLY ~ You trade one piece of property for another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Getting a new car ~ You might trade in your old car PLUS some money to get a new car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Going to college ~ You trade in your chance to make money now for the opportunity to get an education and hopefully a better job and more money later.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Security ~ After 9/11 there has been tighter security at airports…what are we sacrificing?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P16</a:t>
            </a:r>
          </a:p>
          <a:p>
            <a:r>
              <a:rPr lang="en-US" dirty="0" smtClean="0"/>
              <a:t>Opportunity</a:t>
            </a:r>
            <a:r>
              <a:rPr lang="en-US" baseline="0" dirty="0" smtClean="0"/>
              <a:t> Cost Example…there might be multiple movies you could see with your $10…you narrow it down to two movies; a comedy and an action film.  You choose the comedy…the action film would be your Opportunity Cost!!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Government…might have to decide between spending tax money on schools or on roads…whichever one they choose the other one is the Opportunity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00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 defTabSz="933237">
              <a:buFontTx/>
              <a:buChar char="-"/>
              <a:defRPr/>
            </a:pPr>
            <a:r>
              <a:rPr lang="en-US" dirty="0" smtClean="0"/>
              <a:t>According</a:t>
            </a:r>
            <a:r>
              <a:rPr lang="en-US" baseline="0" dirty="0" smtClean="0"/>
              <a:t> to the graph, in what two ways can students spend their time?</a:t>
            </a:r>
          </a:p>
          <a:p>
            <a:pPr marL="174982" indent="-174982">
              <a:buFontTx/>
              <a:buChar char="-"/>
            </a:pPr>
            <a:r>
              <a:rPr lang="en-US" dirty="0" smtClean="0"/>
              <a:t>How would students benefit from spending time on each</a:t>
            </a:r>
            <a:r>
              <a:rPr lang="en-US" baseline="0" dirty="0" smtClean="0"/>
              <a:t> of these activities?  What would their Opportunity Cost be for choosing one over the other?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2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r>
              <a:rPr lang="en-US" baseline="0" dirty="0" smtClean="0"/>
              <a:t> ~ See p17 in the book</a:t>
            </a:r>
          </a:p>
          <a:p>
            <a:r>
              <a:rPr lang="en-US" baseline="0" dirty="0" smtClean="0"/>
              <a:t>Additional info to help illustrate ~ tell the students you charge $12 for earrings and $8 for a bracelet.  How does that effect their decision to make earrings over bracelets?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Currently making 10 bracelets ($80)</a:t>
            </a:r>
          </a:p>
          <a:p>
            <a:r>
              <a:rPr lang="en-US" baseline="0" dirty="0" smtClean="0"/>
              <a:t>Thinking about making 2 pairs of earrings…what is the opp. cost? (4 bracelets / $10)</a:t>
            </a:r>
          </a:p>
          <a:p>
            <a:r>
              <a:rPr lang="en-US" baseline="0" dirty="0" smtClean="0"/>
              <a:t>Making 4 less bracelets x $8 = </a:t>
            </a:r>
            <a:r>
              <a:rPr lang="en-US" b="1" baseline="0" dirty="0" smtClean="0"/>
              <a:t>$32 less in profits from bracelets not sold</a:t>
            </a:r>
          </a:p>
          <a:p>
            <a:r>
              <a:rPr lang="en-US" baseline="0" dirty="0" smtClean="0"/>
              <a:t>2 </a:t>
            </a:r>
            <a:r>
              <a:rPr lang="en-US" baseline="0" dirty="0" err="1" smtClean="0"/>
              <a:t>earings</a:t>
            </a:r>
            <a:r>
              <a:rPr lang="en-US" baseline="0" dirty="0" smtClean="0"/>
              <a:t> x $12 = </a:t>
            </a:r>
            <a:r>
              <a:rPr lang="en-US" b="1" baseline="0" dirty="0" smtClean="0"/>
              <a:t>$24 in profits from earing sales</a:t>
            </a:r>
          </a:p>
          <a:p>
            <a:r>
              <a:rPr lang="en-US" baseline="0" dirty="0" smtClean="0"/>
              <a:t>$32 - $24 =</a:t>
            </a:r>
            <a:r>
              <a:rPr lang="en-US" b="1" baseline="0" dirty="0" smtClean="0"/>
              <a:t>$8 less in sales from </a:t>
            </a:r>
            <a:r>
              <a:rPr lang="en-US" b="1" baseline="0" dirty="0" err="1" smtClean="0"/>
              <a:t>earings</a:t>
            </a:r>
            <a:r>
              <a:rPr lang="en-US" b="1" baseline="0" dirty="0" smtClean="0"/>
              <a:t> rather than bracelets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Should you make earrings?  What are you missing out on if you only sell bracelets?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8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P18</a:t>
            </a:r>
          </a:p>
          <a:p>
            <a:r>
              <a:rPr lang="en-US" dirty="0" smtClean="0"/>
              <a:t>What would it be like if the government only</a:t>
            </a:r>
            <a:r>
              <a:rPr lang="en-US" baseline="0" dirty="0" smtClean="0"/>
              <a:t> produced Civilian Goods (point E)?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Would be hard to defend ourselves against other nations</a:t>
            </a:r>
          </a:p>
          <a:p>
            <a:pPr marL="174982" indent="-174982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What would it be like if the government only produced Military Goods (point A)?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Would not have public schools</a:t>
            </a:r>
          </a:p>
          <a:p>
            <a:pPr marL="641600" lvl="1" indent="-174982">
              <a:buFontTx/>
              <a:buChar char="-"/>
            </a:pPr>
            <a:r>
              <a:rPr lang="en-US" baseline="0" dirty="0" smtClean="0"/>
              <a:t>Would create more of a barrier between classes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Roads would not be very good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No Social Security, Medicare, Welfare, Unemployment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54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Treat</a:t>
            </a:r>
            <a:r>
              <a:rPr lang="en-US" baseline="0" dirty="0" smtClean="0"/>
              <a:t> it as a PROs &amp; CONs list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What are the benefits to selling the new item?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What are the benefits to sticking with just one item?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3****</a:t>
            </a:r>
          </a:p>
          <a:p>
            <a:r>
              <a:rPr lang="en-US" dirty="0" smtClean="0"/>
              <a:t>P20</a:t>
            </a:r>
          </a:p>
          <a:p>
            <a:r>
              <a:rPr lang="en-US" dirty="0" smtClean="0"/>
              <a:t>Models do not show every detail</a:t>
            </a:r>
            <a:r>
              <a:rPr lang="en-US" baseline="0" dirty="0" smtClean="0"/>
              <a:t> and relationship that exists about a problem; only the basic factors needed to analyze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58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3237">
              <a:buFontTx/>
              <a:buNone/>
              <a:defRPr/>
            </a:pPr>
            <a:r>
              <a:rPr lang="en-US" baseline="0" dirty="0" smtClean="0"/>
              <a:t>P22-23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5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ECONOMIST</a:t>
            </a:r>
            <a:r>
              <a:rPr lang="en-US" baseline="0" dirty="0" smtClean="0"/>
              <a:t> WOULD SAY…anything other than what people need for basic survival is always a WANT.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P23</a:t>
            </a:r>
          </a:p>
          <a:p>
            <a:endParaRPr lang="en-US" dirty="0" smtClean="0"/>
          </a:p>
          <a:p>
            <a:r>
              <a:rPr lang="en-US" b="1" dirty="0" smtClean="0"/>
              <a:t>EXAMPLE:</a:t>
            </a:r>
            <a:r>
              <a:rPr lang="en-US" dirty="0" smtClean="0"/>
              <a:t> If a theorist wants to know why teenage unemployment</a:t>
            </a:r>
            <a:r>
              <a:rPr lang="en-US" baseline="0" dirty="0" smtClean="0"/>
              <a:t> rises periodically they might gather facts that show a correlation to the rise in teenage unemployment and the rise in minimum wage.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SEE GRAPHS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the information he gathers shows Graph A then his theory would be correct</a:t>
            </a:r>
          </a:p>
          <a:p>
            <a:pPr marL="174982" indent="-174982" defTabSz="933237">
              <a:buFontTx/>
              <a:buChar char="-"/>
              <a:defRPr/>
            </a:pPr>
            <a:r>
              <a:rPr lang="en-US" baseline="0" dirty="0" smtClean="0"/>
              <a:t>If the information he gathers shows Graph B then his theory would be incorrect and he would need to look for other variables.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Scenario:</a:t>
            </a:r>
            <a:endParaRPr lang="en-US" b="0" dirty="0" smtClean="0"/>
          </a:p>
          <a:p>
            <a:r>
              <a:rPr lang="en-US" b="0" dirty="0" smtClean="0"/>
              <a:t>The hourly rate being paid to teenagers is scheduled</a:t>
            </a:r>
            <a:r>
              <a:rPr lang="en-US" b="0" baseline="0" dirty="0" smtClean="0"/>
              <a:t> to increase in two months.  </a:t>
            </a:r>
            <a:r>
              <a:rPr lang="en-US" b="0" dirty="0" smtClean="0"/>
              <a:t>You</a:t>
            </a:r>
            <a:r>
              <a:rPr lang="en-US" b="0" baseline="0" dirty="0" smtClean="0"/>
              <a:t> have heard that when the hourly rate a teenager is paid increases they spend a higher percentage of their income.  Should you…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Increase Production</a:t>
            </a:r>
          </a:p>
          <a:p>
            <a:pPr marL="171450" indent="-171450">
              <a:buFontTx/>
              <a:buChar char="-"/>
            </a:pPr>
            <a:r>
              <a:rPr lang="en-US" b="0" baseline="0" dirty="0" err="1" smtClean="0"/>
              <a:t>Decreasae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Prroduction</a:t>
            </a:r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Keep Production the Same</a:t>
            </a:r>
          </a:p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EXPLAIN YOUR ANSWER!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40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P24</a:t>
            </a:r>
          </a:p>
          <a:p>
            <a:r>
              <a:rPr lang="en-US" dirty="0" smtClean="0"/>
              <a:t>Discuss Figure 1.6 on </a:t>
            </a:r>
            <a:r>
              <a:rPr lang="en-US" smtClean="0"/>
              <a:t>this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P7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Scarcity…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Is</a:t>
            </a:r>
            <a:r>
              <a:rPr lang="en-US" baseline="0" dirty="0" smtClean="0"/>
              <a:t> seen at both the individual level as well as the economic level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dirty="0" smtClean="0"/>
              <a:t>ALWAYS EXISTS</a:t>
            </a:r>
            <a:r>
              <a:rPr lang="en-US" baseline="0" dirty="0" smtClean="0"/>
              <a:t> due to competing alternative uses for resources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Shortage Examples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Hurricane Andrew &amp; The Florida Orange Crop (1992)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Hurricane Katrina &amp; Gas for Vehicles (2005)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 Summer Water Shortage in Lincoln (2012)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8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P9</a:t>
            </a:r>
          </a:p>
          <a:p>
            <a:r>
              <a:rPr lang="en-US" dirty="0" smtClean="0"/>
              <a:t>WRITE</a:t>
            </a:r>
            <a:r>
              <a:rPr lang="en-US" baseline="0" dirty="0" smtClean="0"/>
              <a:t> DOWN EXAMPLES FOR EACH RESOURCE!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6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82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2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069B0-6645-4755-84F9-1DCF1353B7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2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E4139-CC20-4A80-B8C5-B29E6A8C8D89}" type="slidenum">
              <a:rPr lang="en-US" smtClean="0">
                <a:latin typeface="Times New Roman" pitchFamily="28" charset="0"/>
              </a:rPr>
              <a:pPr/>
              <a:t>13</a:t>
            </a:fld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2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A9E50-2B42-4A82-8144-905A408B7274}" type="slidenum">
              <a:rPr lang="en-US" smtClean="0">
                <a:latin typeface="Times New Roman" pitchFamily="28" charset="0"/>
              </a:rPr>
              <a:pPr/>
              <a:t>19</a:t>
            </a:fld>
            <a:endParaRPr lang="en-US" smtClean="0"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7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2F0B1B-58B4-4B32-9CC8-675045E42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ADB1-3AE9-47F3-A6D4-CB3B3D52F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BD6D-3D1B-46DD-AA1B-677916791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4283-D57D-4306-98D3-ADFE39F0C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F2E6DC6-AE0B-40B2-9DF3-D1AD8A226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C93E8-EBE6-4270-B7AF-B9AE4287F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83F0B-EAC7-4D6A-88B3-78D466A34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5FBA-4946-459B-92C2-26F19EB59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B7B92A-3C4E-4136-9C32-8872BB69E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C76E0C0-E1A8-451F-88AF-44EE58516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EDB1-B430-4FC4-94A1-CEAD683B6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BF2D857-CD97-4734-ACDF-9B447D285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What is Economics?</a:t>
            </a:r>
            <a:endParaRPr lang="en-US" sz="3200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Business Economics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B9899"/>
                </a:solidFill>
              </a:rPr>
              <a:t>Factors of Production </a:t>
            </a:r>
            <a:r>
              <a:rPr lang="en-US" sz="2400" dirty="0">
                <a:solidFill>
                  <a:srgbClr val="7B9899"/>
                </a:solidFill>
                <a:sym typeface="Wingdings" panose="05000000000000000000" pitchFamily="2" charset="2"/>
              </a:rPr>
              <a:t></a:t>
            </a:r>
            <a:r>
              <a:rPr lang="en-US" dirty="0">
                <a:solidFill>
                  <a:srgbClr val="7B9899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7B9899"/>
                </a:solidFill>
                <a:sym typeface="Wingdings" panose="05000000000000000000" pitchFamily="2" charset="2"/>
              </a:rPr>
              <a:t>3 &amp; 4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3.  </a:t>
            </a:r>
            <a:r>
              <a:rPr lang="en-US" b="1" dirty="0" smtClean="0"/>
              <a:t>CAPITAL </a:t>
            </a:r>
            <a:r>
              <a:rPr lang="en-US" dirty="0" smtClean="0"/>
              <a:t>– </a:t>
            </a:r>
            <a:r>
              <a:rPr lang="en-US" i="1" dirty="0" smtClean="0"/>
              <a:t>Previously manufactured goods used to make other goods or services</a:t>
            </a:r>
            <a:r>
              <a:rPr lang="en-US" dirty="0" smtClean="0"/>
              <a:t> </a:t>
            </a:r>
            <a:endParaRPr lang="en-US" dirty="0"/>
          </a:p>
          <a:p>
            <a:pPr lvl="1" eaLnBrk="1" hangingPunct="1"/>
            <a:r>
              <a:rPr lang="en-US" dirty="0" smtClean="0"/>
              <a:t>Examples:</a:t>
            </a:r>
          </a:p>
          <a:p>
            <a:pPr lvl="3" eaLnBrk="1" hangingPunct="1"/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achines, Buildings, Tools</a:t>
            </a:r>
          </a:p>
          <a:p>
            <a:pPr lvl="1" eaLnBrk="1" hangingPunct="1"/>
            <a:r>
              <a:rPr lang="en-US" dirty="0" smtClean="0"/>
              <a:t>Increases Productivity</a:t>
            </a:r>
          </a:p>
          <a:p>
            <a:pPr lvl="2" eaLnBrk="1" hangingPunct="1"/>
            <a:r>
              <a:rPr lang="en-US" b="1" dirty="0" smtClean="0"/>
              <a:t>PRODUCTIVITY – </a:t>
            </a:r>
            <a:r>
              <a:rPr lang="en-US" dirty="0" smtClean="0"/>
              <a:t>Amount of output that results from a given level of inputs (land, labor, capital, and entrepreneurship)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4. </a:t>
            </a:r>
            <a:r>
              <a:rPr lang="en-US" b="1" dirty="0" smtClean="0"/>
              <a:t>ENTREPRENEURSHIP </a:t>
            </a:r>
            <a:r>
              <a:rPr lang="en-US" dirty="0" smtClean="0"/>
              <a:t>– </a:t>
            </a:r>
            <a:r>
              <a:rPr lang="en-US" i="1" dirty="0" smtClean="0"/>
              <a:t>Development of new businesses, products, or services</a:t>
            </a:r>
            <a:endParaRPr lang="en-US" dirty="0"/>
          </a:p>
          <a:p>
            <a:pPr lvl="1" eaLnBrk="1" hangingPunct="1"/>
            <a:r>
              <a:rPr lang="en-US" b="1" i="1" dirty="0" smtClean="0">
                <a:solidFill>
                  <a:srgbClr val="FF0000"/>
                </a:solidFill>
              </a:rPr>
              <a:t>Always has an element of risk!!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B9899"/>
                </a:solidFill>
              </a:rPr>
              <a:t>Factors of Production </a:t>
            </a:r>
            <a:r>
              <a:rPr lang="en-US" sz="2400" dirty="0">
                <a:solidFill>
                  <a:srgbClr val="7B9899"/>
                </a:solidFill>
                <a:sym typeface="Wingdings" panose="05000000000000000000" pitchFamily="2" charset="2"/>
              </a:rPr>
              <a:t></a:t>
            </a:r>
            <a:r>
              <a:rPr lang="en-US" dirty="0">
                <a:solidFill>
                  <a:srgbClr val="7B9899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7B9899"/>
                </a:solidFill>
                <a:sym typeface="Wingdings" panose="05000000000000000000" pitchFamily="2" charset="2"/>
              </a:rPr>
              <a:t>5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5.  </a:t>
            </a:r>
            <a:r>
              <a:rPr lang="en-US" b="1" dirty="0" smtClean="0"/>
              <a:t>TECHNOLOGY </a:t>
            </a:r>
            <a:r>
              <a:rPr lang="en-US" dirty="0" smtClean="0"/>
              <a:t>– </a:t>
            </a:r>
            <a:r>
              <a:rPr lang="en-US" i="1" dirty="0" smtClean="0"/>
              <a:t>Utilizing new methods for producing goods &amp; services more efficiently</a:t>
            </a:r>
            <a:endParaRPr lang="en-US" dirty="0"/>
          </a:p>
          <a:p>
            <a:pPr lvl="1" eaLnBrk="1" hangingPunct="1"/>
            <a:r>
              <a:rPr lang="en-US" dirty="0" smtClean="0"/>
              <a:t>Examples of Innovation in History – </a:t>
            </a:r>
          </a:p>
          <a:p>
            <a:pPr lvl="3" eaLnBrk="1" hangingPunct="1"/>
            <a:r>
              <a:rPr lang="en-US" b="1" dirty="0" smtClean="0">
                <a:solidFill>
                  <a:srgbClr val="FF0000"/>
                </a:solidFill>
              </a:rPr>
              <a:t>Industrial Revolution</a:t>
            </a:r>
          </a:p>
          <a:p>
            <a:pPr lvl="3" eaLnBrk="1" hangingPunct="1"/>
            <a:r>
              <a:rPr lang="en-US" b="1" dirty="0" smtClean="0">
                <a:solidFill>
                  <a:srgbClr val="00B050"/>
                </a:solidFill>
              </a:rPr>
              <a:t>Henry Ford’s Assembly Line</a:t>
            </a:r>
          </a:p>
          <a:p>
            <a:pPr lvl="3" eaLnBrk="1" hangingPunct="1"/>
            <a:r>
              <a:rPr lang="en-US" b="1" dirty="0" smtClean="0">
                <a:solidFill>
                  <a:srgbClr val="FF0000"/>
                </a:solidFill>
              </a:rPr>
              <a:t>Computers replace typewriters</a:t>
            </a:r>
          </a:p>
          <a:p>
            <a:pPr lvl="3" eaLnBrk="1" hangingPunct="1"/>
            <a:r>
              <a:rPr lang="en-US" b="1" dirty="0" smtClean="0">
                <a:solidFill>
                  <a:srgbClr val="00B050"/>
                </a:solidFill>
              </a:rPr>
              <a:t>Invention of the Internet</a:t>
            </a:r>
          </a:p>
          <a:p>
            <a:pPr lvl="3" eaLnBrk="1" hangingPunct="1"/>
            <a:r>
              <a:rPr lang="en-US" b="1" dirty="0" smtClean="0">
                <a:solidFill>
                  <a:srgbClr val="FF0000"/>
                </a:solidFill>
              </a:rPr>
              <a:t>Internet used by Commerce</a:t>
            </a:r>
          </a:p>
          <a:p>
            <a:pPr lvl="3" eaLnBrk="1" hangingPunct="1"/>
            <a:r>
              <a:rPr lang="en-US" b="1" dirty="0" smtClean="0">
                <a:solidFill>
                  <a:srgbClr val="00B050"/>
                </a:solidFill>
              </a:rPr>
              <a:t>Cellphones replace land line phones</a:t>
            </a:r>
          </a:p>
          <a:p>
            <a:pPr lvl="3" eaLnBrk="1" hangingPunct="1"/>
            <a:r>
              <a:rPr lang="en-US" b="1" dirty="0" smtClean="0">
                <a:solidFill>
                  <a:srgbClr val="FF0000"/>
                </a:solidFill>
              </a:rPr>
              <a:t>Smart phones replace standard cellphones</a:t>
            </a:r>
          </a:p>
          <a:p>
            <a:pPr lvl="4" eaLnBrk="1" hangingPunct="1"/>
            <a:r>
              <a:rPr lang="en-US" sz="3000" b="1" dirty="0" smtClean="0">
                <a:solidFill>
                  <a:srgbClr val="00B050"/>
                </a:solidFill>
              </a:rPr>
              <a:t>Can you think of others???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Tangible items that people can buy &amp; sell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Clothing, Food, Tables, Cars, DVDs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Activities that are done for you by someone else</a:t>
            </a:r>
          </a:p>
          <a:p>
            <a:endParaRPr lang="en-US" dirty="0"/>
          </a:p>
          <a:p>
            <a:r>
              <a:rPr lang="en-US" dirty="0" smtClean="0"/>
              <a:t>Hair cut, medical examination, car wash, seeing a movie at a movie theater</a:t>
            </a:r>
            <a:endParaRPr lang="en-US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Goods vs. Services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</a:rPr>
              <a:t>Do They Provide A “Good” or “Service”?</a:t>
            </a: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13072"/>
              </p:ext>
            </p:extLst>
          </p:nvPr>
        </p:nvGraphicFramePr>
        <p:xfrm>
          <a:off x="838201" y="1714016"/>
          <a:ext cx="7389812" cy="4653280"/>
        </p:xfrm>
        <a:graphic>
          <a:graphicData uri="http://schemas.openxmlformats.org/drawingml/2006/table">
            <a:tbl>
              <a:tblPr/>
              <a:tblGrid>
                <a:gridCol w="3505199"/>
                <a:gridCol w="1371600"/>
                <a:gridCol w="1371600"/>
                <a:gridCol w="1141413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Business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Both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Trader Joe’s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Chipotle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Star 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Time Warner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Marcus Movie Theatres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Barnes &amp; Noble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Williams Cleaners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United States Postal Service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4724400" y="23225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X</a:t>
            </a:r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7391400" y="28559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X</a:t>
            </a:r>
          </a:p>
        </p:txBody>
      </p:sp>
      <p:sp>
        <p:nvSpPr>
          <p:cNvPr id="31805" name="Text Box 61"/>
          <p:cNvSpPr txBox="1">
            <a:spLocks noChangeArrowheads="1"/>
          </p:cNvSpPr>
          <p:nvPr/>
        </p:nvSpPr>
        <p:spPr bwMode="auto">
          <a:xfrm>
            <a:off x="6115878" y="3352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X</a:t>
            </a:r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6115878" y="389613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X</a:t>
            </a:r>
          </a:p>
        </p:txBody>
      </p:sp>
      <p:sp>
        <p:nvSpPr>
          <p:cNvPr id="31807" name="Text Box 63"/>
          <p:cNvSpPr txBox="1">
            <a:spLocks noChangeArrowheads="1"/>
          </p:cNvSpPr>
          <p:nvPr/>
        </p:nvSpPr>
        <p:spPr bwMode="auto">
          <a:xfrm>
            <a:off x="7391400" y="435333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X</a:t>
            </a:r>
          </a:p>
        </p:txBody>
      </p:sp>
      <p:sp>
        <p:nvSpPr>
          <p:cNvPr id="31808" name="Text Box 64"/>
          <p:cNvSpPr txBox="1">
            <a:spLocks noChangeArrowheads="1"/>
          </p:cNvSpPr>
          <p:nvPr/>
        </p:nvSpPr>
        <p:spPr bwMode="auto">
          <a:xfrm>
            <a:off x="4724400" y="495299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31809" name="Text Box 65"/>
          <p:cNvSpPr txBox="1">
            <a:spLocks noChangeArrowheads="1"/>
          </p:cNvSpPr>
          <p:nvPr/>
        </p:nvSpPr>
        <p:spPr bwMode="auto">
          <a:xfrm>
            <a:off x="6112565" y="541019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X</a:t>
            </a: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6112565" y="592703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3" grpId="0" autoUpdateAnimBg="0"/>
      <p:bldP spid="31804" grpId="0" autoUpdateAnimBg="0"/>
      <p:bldP spid="31805" grpId="0" autoUpdateAnimBg="0"/>
      <p:bldP spid="31806" grpId="0" autoUpdateAnimBg="0"/>
      <p:bldP spid="31807" grpId="0" autoUpdateAnimBg="0"/>
      <p:bldP spid="31808" grpId="0" autoUpdateAnimBg="0"/>
      <p:bldP spid="31809" grpId="0" autoUpdateAnimBg="0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type of resources are these?</a:t>
            </a:r>
            <a:endParaRPr lang="en-US" dirty="0"/>
          </a:p>
        </p:txBody>
      </p:sp>
      <p:pic>
        <p:nvPicPr>
          <p:cNvPr id="4" name="Picture 7" descr="firefigh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5230">
            <a:off x="253745" y="1698211"/>
            <a:ext cx="272785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nu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0423">
            <a:off x="7127453" y="3503219"/>
            <a:ext cx="16961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459" y="987425"/>
            <a:ext cx="4176285" cy="3606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33632">
            <a:off x="5183356" y="3865430"/>
            <a:ext cx="2073406" cy="3009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11457">
            <a:off x="6847027" y="602215"/>
            <a:ext cx="1791285" cy="2670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716" y="4309228"/>
            <a:ext cx="37147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</a:t>
            </a:r>
            <a:r>
              <a:rPr lang="en-US" dirty="0" smtClean="0"/>
              <a:t>resources </a:t>
            </a:r>
            <a:r>
              <a:rPr lang="en-US" dirty="0"/>
              <a:t>are these?</a:t>
            </a:r>
          </a:p>
        </p:txBody>
      </p:sp>
      <p:pic>
        <p:nvPicPr>
          <p:cNvPr id="7" name="Picture 8" descr="oil_w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047" y="1230103"/>
            <a:ext cx="217646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ran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7652">
            <a:off x="5727927" y="4188811"/>
            <a:ext cx="28956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o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4026">
            <a:off x="1981200" y="4954885"/>
            <a:ext cx="379557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oal-is-king"/>
          <p:cNvPicPr>
            <a:picLocks noChangeAspect="1" noChangeArrowheads="1"/>
          </p:cNvPicPr>
          <p:nvPr/>
        </p:nvPicPr>
        <p:blipFill rotWithShape="1">
          <a:blip r:embed="rId5" cstate="print"/>
          <a:srcRect b="17866"/>
          <a:stretch/>
        </p:blipFill>
        <p:spPr bwMode="auto">
          <a:xfrm>
            <a:off x="3208209" y="3149961"/>
            <a:ext cx="2712257" cy="218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orn la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54514">
            <a:off x="269734" y="1597415"/>
            <a:ext cx="3100283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nonrenew"/>
          <p:cNvPicPr>
            <a:picLocks noChangeAspect="1" noChangeArrowheads="1"/>
          </p:cNvPicPr>
          <p:nvPr/>
        </p:nvPicPr>
        <p:blipFill rotWithShape="1">
          <a:blip r:embed="rId7" cstate="print"/>
          <a:srcRect b="17942"/>
          <a:stretch/>
        </p:blipFill>
        <p:spPr bwMode="auto">
          <a:xfrm rot="20936658">
            <a:off x="312416" y="4566401"/>
            <a:ext cx="1706563" cy="181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rene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74564">
            <a:off x="4651751" y="1139412"/>
            <a:ext cx="1910413" cy="22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resources are these?</a:t>
            </a:r>
          </a:p>
        </p:txBody>
      </p:sp>
      <p:pic>
        <p:nvPicPr>
          <p:cNvPr id="8" name="Picture 11" descr="delivery tru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4197656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025" y="3018500"/>
            <a:ext cx="3409950" cy="1724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6566">
            <a:off x="5978015" y="1306532"/>
            <a:ext cx="3088959" cy="2196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9697">
            <a:off x="-116467" y="1380950"/>
            <a:ext cx="3852257" cy="1891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781" y="1007303"/>
            <a:ext cx="2689194" cy="1991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82982">
            <a:off x="3317031" y="5075703"/>
            <a:ext cx="1619257" cy="1256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06849">
            <a:off x="6609040" y="3531614"/>
            <a:ext cx="2378967" cy="1622939"/>
          </a:xfrm>
          <a:prstGeom prst="rect">
            <a:avLst/>
          </a:prstGeom>
        </p:spPr>
      </p:pic>
      <p:pic>
        <p:nvPicPr>
          <p:cNvPr id="14" name="Picture 9" descr="ibm computer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83926">
            <a:off x="4936324" y="4848453"/>
            <a:ext cx="25273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8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type of resources are these?</a:t>
            </a:r>
          </a:p>
        </p:txBody>
      </p:sp>
      <p:pic>
        <p:nvPicPr>
          <p:cNvPr id="6" name="Picture 9" descr="ibm comp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418" y="4343400"/>
            <a:ext cx="25273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9700">
            <a:off x="440392" y="1317625"/>
            <a:ext cx="2828925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" y="3733800"/>
            <a:ext cx="3724275" cy="3000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96937">
            <a:off x="5774750" y="786193"/>
            <a:ext cx="3476625" cy="230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164" y="2742291"/>
            <a:ext cx="2757642" cy="2495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Resource Was Not Named?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ENTREPRENEURSHIP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i="1" dirty="0" smtClean="0"/>
              <a:t>Name Some Examples…</a:t>
            </a:r>
          </a:p>
          <a:p>
            <a:endParaRPr lang="en-US" i="1" dirty="0" smtClean="0"/>
          </a:p>
          <a:p>
            <a:r>
              <a:rPr lang="en-US" i="1" dirty="0" smtClean="0"/>
              <a:t>Starting A Business</a:t>
            </a:r>
          </a:p>
          <a:p>
            <a:r>
              <a:rPr lang="en-US" i="1" dirty="0" smtClean="0"/>
              <a:t>New Product for Existing Business</a:t>
            </a:r>
          </a:p>
          <a:p>
            <a:r>
              <a:rPr lang="en-US" i="1" dirty="0" smtClean="0"/>
              <a:t>New Marketing Idea to Bring in New Customers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B9899"/>
                </a:solidFill>
              </a:rPr>
              <a:t>Group Activity </a:t>
            </a:r>
            <a:r>
              <a:rPr lang="en-US" sz="2400" dirty="0" smtClean="0">
                <a:solidFill>
                  <a:srgbClr val="7B9899"/>
                </a:solidFill>
                <a:sym typeface="Wingdings" panose="05000000000000000000" pitchFamily="2" charset="2"/>
              </a:rPr>
              <a:t></a:t>
            </a:r>
            <a:r>
              <a:rPr lang="en-US" dirty="0" smtClean="0">
                <a:solidFill>
                  <a:srgbClr val="7B9899"/>
                </a:solidFill>
                <a:sym typeface="Wingdings" panose="05000000000000000000" pitchFamily="2" charset="2"/>
              </a:rPr>
              <a:t> Part I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You group is going to establish a new business.  You can decide between either a T-Shirt Company or a Pizza Shoppe.  Come up with the following:</a:t>
            </a:r>
          </a:p>
          <a:p>
            <a:pPr lvl="1" eaLnBrk="1" hangingPunct="1"/>
            <a:r>
              <a:rPr lang="en-US" dirty="0" smtClean="0"/>
              <a:t>A name for your company</a:t>
            </a:r>
          </a:p>
          <a:p>
            <a:pPr lvl="1" eaLnBrk="1" hangingPunct="1"/>
            <a:r>
              <a:rPr lang="en-US" dirty="0" smtClean="0"/>
              <a:t>A description of your company (what type of products will you offer to your customers)</a:t>
            </a:r>
          </a:p>
          <a:p>
            <a:pPr lvl="1" eaLnBrk="1" hangingPunct="1"/>
            <a:r>
              <a:rPr lang="en-US" dirty="0" smtClean="0"/>
              <a:t>Create a list items you need to run this business</a:t>
            </a:r>
          </a:p>
          <a:p>
            <a:pPr lvl="2" eaLnBrk="1" hangingPunct="1"/>
            <a:r>
              <a:rPr lang="en-US" dirty="0" smtClean="0"/>
              <a:t>You must name something from each of the 5 Factors of Production.  List them in the following colors:</a:t>
            </a:r>
          </a:p>
          <a:p>
            <a:pPr lvl="2"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LAND</a:t>
            </a:r>
          </a:p>
          <a:p>
            <a:pPr lvl="2" eaLnBrk="1" hangingPunct="1"/>
            <a:r>
              <a:rPr lang="en-US" dirty="0" smtClean="0">
                <a:solidFill>
                  <a:srgbClr val="0070C0"/>
                </a:solidFill>
              </a:rPr>
              <a:t>LABOR</a:t>
            </a:r>
          </a:p>
          <a:p>
            <a:pPr lvl="2" eaLnBrk="1" hangingPunct="1"/>
            <a:r>
              <a:rPr lang="en-US" dirty="0" smtClean="0">
                <a:solidFill>
                  <a:srgbClr val="00B050"/>
                </a:solidFill>
              </a:rPr>
              <a:t>CAPITAL</a:t>
            </a:r>
          </a:p>
          <a:p>
            <a:pPr lvl="2" eaLnBrk="1" hangingPunct="1"/>
            <a:r>
              <a:rPr lang="en-US" dirty="0" smtClean="0">
                <a:solidFill>
                  <a:srgbClr val="7030A0"/>
                </a:solidFill>
              </a:rPr>
              <a:t>ENTREPRENEURSHIP</a:t>
            </a:r>
          </a:p>
          <a:p>
            <a:pPr lvl="2" eaLnBrk="1" hangingPunct="1"/>
            <a:r>
              <a:rPr lang="en-US" dirty="0" smtClean="0">
                <a:solidFill>
                  <a:srgbClr val="FF1515"/>
                </a:solidFill>
              </a:rPr>
              <a:t>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scarcity and the importance of choices in our economy</a:t>
            </a:r>
          </a:p>
          <a:p>
            <a:r>
              <a:rPr lang="en-US" dirty="0" smtClean="0"/>
              <a:t>Know the difference between trade-offs &amp; opportunity cots</a:t>
            </a:r>
          </a:p>
          <a:p>
            <a:r>
              <a:rPr lang="en-US" dirty="0" smtClean="0"/>
              <a:t>Understand the importance of a production possibility curve &amp; how it works</a:t>
            </a:r>
          </a:p>
          <a:p>
            <a:r>
              <a:rPr lang="en-US" dirty="0" smtClean="0"/>
              <a:t>Know what an economic model is and how economist use them to explain and predict behaviors in our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66800"/>
          </a:xfrm>
        </p:spPr>
        <p:txBody>
          <a:bodyPr/>
          <a:lstStyle/>
          <a:p>
            <a:pPr algn="l" eaLnBrk="1" hangingPunct="1"/>
            <a:r>
              <a:rPr lang="en-US" sz="5400" i="1" dirty="0" smtClean="0">
                <a:solidFill>
                  <a:srgbClr val="7B9899"/>
                </a:solidFill>
              </a:rPr>
              <a:t>QUICK QUIZ!!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Identify these items as wants or needs?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5. What is the economics?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6.  What is scarcity?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2036763" cy="1524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09800"/>
            <a:ext cx="1219200" cy="1524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209800"/>
            <a:ext cx="1143000" cy="1528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209800"/>
            <a:ext cx="2027238" cy="1524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ectangle 11"/>
          <p:cNvSpPr/>
          <p:nvPr/>
        </p:nvSpPr>
        <p:spPr>
          <a:xfrm>
            <a:off x="-14427" y="1752600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39193" y="1828800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05721" y="1828800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4393" y="1828800"/>
            <a:ext cx="676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SECTION 2 – Economic Decisions Always Involve a TRADE OFF…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b="1" dirty="0" smtClean="0"/>
              <a:t>TRADE-OFF </a:t>
            </a:r>
            <a:r>
              <a:rPr lang="en-US" dirty="0" smtClean="0"/>
              <a:t>– </a:t>
            </a:r>
            <a:r>
              <a:rPr lang="en-US" i="1" dirty="0" smtClean="0"/>
              <a:t>Sacrificing one good or service to purchase or produce another</a:t>
            </a:r>
          </a:p>
          <a:p>
            <a:pPr lvl="1"/>
            <a:r>
              <a:rPr lang="en-US" dirty="0" smtClean="0"/>
              <a:t>Most of our “trade-offs” involve sacrificing our time or money</a:t>
            </a:r>
          </a:p>
          <a:p>
            <a:pPr lvl="2"/>
            <a:r>
              <a:rPr lang="en-US" dirty="0" smtClean="0"/>
              <a:t>Example:  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If you choose to buy an iPad, you are exchanging your income for the right to own the iPad</a:t>
            </a:r>
            <a:endParaRPr lang="en-US" dirty="0" smtClean="0"/>
          </a:p>
          <a:p>
            <a:pPr lvl="1"/>
            <a:r>
              <a:rPr lang="en-US" dirty="0" smtClean="0"/>
              <a:t>You might also sacrifice other things</a:t>
            </a:r>
          </a:p>
          <a:p>
            <a:pPr lvl="2"/>
            <a:r>
              <a:rPr lang="en-US" dirty="0" smtClean="0"/>
              <a:t>Can you think of scenarios where you might sacrifice something other than time or money?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What are some recent trade-offs you have made?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Those Trade-Offs Have a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OPPORTUNITY COST </a:t>
            </a:r>
            <a:r>
              <a:rPr lang="en-US" dirty="0" smtClean="0"/>
              <a:t>– The </a:t>
            </a:r>
            <a:r>
              <a:rPr lang="en-US" dirty="0"/>
              <a:t>value of the </a:t>
            </a:r>
            <a:r>
              <a:rPr lang="en-US" i="1" u="sng" dirty="0" smtClean="0"/>
              <a:t>single next </a:t>
            </a:r>
            <a:r>
              <a:rPr lang="en-US" i="1" u="sng" dirty="0"/>
              <a:t>best alternative</a:t>
            </a:r>
            <a:r>
              <a:rPr lang="en-US" dirty="0"/>
              <a:t> given up for the alternative that was </a:t>
            </a:r>
            <a:r>
              <a:rPr lang="en-US" dirty="0" smtClean="0"/>
              <a:t>chosen</a:t>
            </a:r>
          </a:p>
          <a:p>
            <a:pPr lvl="1"/>
            <a:r>
              <a:rPr lang="en-US" dirty="0" smtClean="0"/>
              <a:t>Think of it as the runner-up item!!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23" descr="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8382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36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Possibilities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Shows the maximum combinations of goods/services that can be produced in a certain amount of time with a given amount of resources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 be used in all aspects of our economy</a:t>
            </a:r>
          </a:p>
          <a:p>
            <a:pPr lvl="1" eaLnBrk="1" hangingPunct="1"/>
            <a:r>
              <a:rPr lang="en-US" dirty="0" smtClean="0"/>
              <a:t>Personal Life</a:t>
            </a:r>
          </a:p>
          <a:p>
            <a:pPr lvl="1" eaLnBrk="1" hangingPunct="1"/>
            <a:r>
              <a:rPr lang="en-US" dirty="0" smtClean="0"/>
              <a:t>Business</a:t>
            </a:r>
          </a:p>
          <a:p>
            <a:pPr lvl="1" eaLnBrk="1" hangingPunct="1"/>
            <a:r>
              <a:rPr lang="en-US" dirty="0" smtClean="0"/>
              <a:t>Government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9" y="381000"/>
            <a:ext cx="8502731" cy="586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780"/>
            <a:ext cx="8686800" cy="572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54144" cy="586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/>
          <a:lstStyle/>
          <a:p>
            <a:r>
              <a:rPr lang="en-US" dirty="0">
                <a:solidFill>
                  <a:srgbClr val="7B9899"/>
                </a:solidFill>
              </a:rPr>
              <a:t>Group Activity </a:t>
            </a:r>
            <a:r>
              <a:rPr lang="en-US" sz="2400" dirty="0">
                <a:solidFill>
                  <a:srgbClr val="7B9899"/>
                </a:solidFill>
                <a:sym typeface="Wingdings" panose="05000000000000000000" pitchFamily="2" charset="2"/>
              </a:rPr>
              <a:t></a:t>
            </a:r>
            <a:r>
              <a:rPr lang="en-US" dirty="0">
                <a:solidFill>
                  <a:srgbClr val="7B9899"/>
                </a:solidFill>
                <a:sym typeface="Wingdings" panose="05000000000000000000" pitchFamily="2" charset="2"/>
              </a:rPr>
              <a:t> Part </a:t>
            </a:r>
            <a:r>
              <a:rPr lang="en-US" dirty="0" smtClean="0">
                <a:solidFill>
                  <a:srgbClr val="7B9899"/>
                </a:solidFill>
                <a:sym typeface="Wingdings" panose="05000000000000000000" pitchFamily="2" charset="2"/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651248"/>
          </a:xfrm>
        </p:spPr>
        <p:txBody>
          <a:bodyPr/>
          <a:lstStyle/>
          <a:p>
            <a:pPr eaLnBrk="1" hangingPunct="1"/>
            <a:r>
              <a:rPr lang="en-US" dirty="0" smtClean="0"/>
              <a:t>Return to the group you were in for the t-shirt/pizza project</a:t>
            </a:r>
          </a:p>
          <a:p>
            <a:pPr eaLnBrk="1" hangingPunct="1"/>
            <a:r>
              <a:rPr lang="en-US" dirty="0" smtClean="0"/>
              <a:t>Your company is thinking about adding a new item to their production process.  CREATE A LIST of possible trade-offs associated with this decision.</a:t>
            </a:r>
          </a:p>
          <a:p>
            <a:pPr eaLnBrk="1" hangingPunct="1"/>
            <a:r>
              <a:rPr lang="en-US" dirty="0" smtClean="0"/>
              <a:t>Create a Production Possibilities Curve</a:t>
            </a:r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00938"/>
              </p:ext>
            </p:extLst>
          </p:nvPr>
        </p:nvGraphicFramePr>
        <p:xfrm>
          <a:off x="1447800" y="410972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SHIRTS/PIZZAS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HATS/CALZONES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– Economic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ECONOMY – </a:t>
            </a:r>
            <a:r>
              <a:rPr lang="en-US" i="1" dirty="0" smtClean="0"/>
              <a:t>The production &amp; distribution of goods/services in a society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ECONOMIC MODEL – </a:t>
            </a:r>
            <a:r>
              <a:rPr lang="en-US" i="1" dirty="0" smtClean="0"/>
              <a:t>A theory or simplified representation that helps explain &amp; predict economic behavior in the real world</a:t>
            </a:r>
          </a:p>
          <a:p>
            <a:pPr lvl="1" eaLnBrk="1" hangingPunct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u="sng" dirty="0" smtClean="0"/>
              <a:t>VISUAL REPRESENTATION </a:t>
            </a:r>
            <a:r>
              <a:rPr lang="en-US" dirty="0" smtClean="0"/>
              <a:t>of consumer, business, or other economic behavior</a:t>
            </a:r>
          </a:p>
          <a:p>
            <a:pPr lvl="1" eaLnBrk="1" hangingPunct="1"/>
            <a:r>
              <a:rPr lang="en-US" dirty="0" smtClean="0"/>
              <a:t>Relate to the way individuals (as consumers) and business people react to changes in the word around them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Steps to creating an economic model: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Gather Information/Facts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Discard the facts that are not relevant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Develop a theory/hypothesis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/>
              <a:t>HYPOTHESIS – </a:t>
            </a:r>
            <a:r>
              <a:rPr lang="en-US" i="1" dirty="0"/>
              <a:t>A</a:t>
            </a:r>
            <a:r>
              <a:rPr lang="en-US" i="1" dirty="0" smtClean="0"/>
              <a:t>n assumption involving two or more variables that must be tested for validity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Create an Economic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Test the Model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Requires additional research above the initial information gathered.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Revise Model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If research shows the original economic model was incorrect a new model would need to be made.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What is Economics?</a:t>
            </a:r>
          </a:p>
        </p:txBody>
      </p:sp>
      <p:sp>
        <p:nvSpPr>
          <p:cNvPr id="15363" name="Text Placeholder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i="1" dirty="0" smtClean="0"/>
              <a:t>The study of how individuals, families, businesses, and societies use limited resources to fulfill their unlimited wants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MICROECONOMICS</a:t>
            </a:r>
            <a:r>
              <a:rPr lang="en-US" dirty="0" smtClean="0"/>
              <a:t>– </a:t>
            </a:r>
            <a:r>
              <a:rPr lang="en-US" i="1" dirty="0" smtClean="0"/>
              <a:t>deals with behavior and decision making by </a:t>
            </a:r>
            <a:r>
              <a:rPr lang="en-US" i="1" u="sng" dirty="0" smtClean="0"/>
              <a:t>small units </a:t>
            </a:r>
            <a:r>
              <a:rPr lang="en-US" i="1" dirty="0" smtClean="0"/>
              <a:t>such as individuals and firms (such as…)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MACROECONOMICS</a:t>
            </a:r>
            <a:r>
              <a:rPr lang="en-US" dirty="0" smtClean="0"/>
              <a:t>– </a:t>
            </a:r>
            <a:r>
              <a:rPr lang="en-US" i="1" dirty="0" smtClean="0"/>
              <a:t>deals with the economy as a whole or </a:t>
            </a:r>
            <a:r>
              <a:rPr lang="en-US" i="1" u="sng" dirty="0" smtClean="0"/>
              <a:t>large units</a:t>
            </a:r>
            <a:r>
              <a:rPr lang="en-US" i="1" dirty="0" smtClean="0"/>
              <a:t> (such as…)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Economic Theory:</a:t>
            </a:r>
            <a:br>
              <a:rPr lang="en-US" dirty="0" smtClean="0"/>
            </a:br>
            <a:r>
              <a:rPr lang="en-US" dirty="0" smtClean="0"/>
              <a:t>Teenage Unemployment increases when the Minimum Wage increases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WHICH GRAPH SUPPORTS THE THEORY LISTED BELOW?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12" y="609600"/>
            <a:ext cx="6030880" cy="311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Activity </a:t>
            </a:r>
            <a:r>
              <a:rPr lang="en-US" sz="2400" dirty="0">
                <a:sym typeface="Wingdings" panose="05000000000000000000" pitchFamily="2" charset="2"/>
              </a:rPr>
              <a:t></a:t>
            </a:r>
            <a:r>
              <a:rPr lang="en-US" dirty="0">
                <a:sym typeface="Wingdings" panose="05000000000000000000" pitchFamily="2" charset="2"/>
              </a:rPr>
              <a:t> Part </a:t>
            </a:r>
            <a:r>
              <a:rPr lang="en-US" dirty="0" smtClean="0">
                <a:sym typeface="Wingdings" panose="05000000000000000000" pitchFamily="2" charset="2"/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Return to your group and discuss the following:</a:t>
            </a:r>
          </a:p>
          <a:p>
            <a:pPr lvl="1" eaLnBrk="1" hangingPunct="1"/>
            <a:r>
              <a:rPr lang="en-US" b="1" dirty="0" smtClean="0"/>
              <a:t>LISTEN to the scenario </a:t>
            </a:r>
          </a:p>
          <a:p>
            <a:pPr lvl="1" eaLnBrk="1" hangingPunct="1"/>
            <a:r>
              <a:rPr lang="en-US" b="1" dirty="0" smtClean="0"/>
              <a:t>GRAPH the information</a:t>
            </a:r>
          </a:p>
          <a:p>
            <a:pPr lvl="1" eaLnBrk="1" hangingPunct="1"/>
            <a:r>
              <a:rPr lang="en-US" b="1" dirty="0" smtClean="0"/>
              <a:t>ANSWER the following:</a:t>
            </a:r>
          </a:p>
          <a:p>
            <a:pPr lvl="2" eaLnBrk="1" hangingPunct="1"/>
            <a:r>
              <a:rPr lang="en-US" dirty="0" smtClean="0"/>
              <a:t>Should your company INCREASE, DECREASE, or KEEP CONSTANT the current production levels of your product? </a:t>
            </a:r>
            <a:r>
              <a:rPr lang="en-US" b="1" i="1" dirty="0" smtClean="0"/>
              <a:t>Why?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53926"/>
              </p:ext>
            </p:extLst>
          </p:nvPr>
        </p:nvGraphicFramePr>
        <p:xfrm>
          <a:off x="4800600" y="1828801"/>
          <a:ext cx="4035552" cy="368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776"/>
                <a:gridCol w="2017776"/>
              </a:tblGrid>
              <a:tr h="12164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Teenager’s Average</a:t>
                      </a:r>
                      <a:r>
                        <a:rPr lang="en-US" baseline="0" dirty="0" smtClean="0"/>
                        <a:t> Hourly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r>
                        <a:rPr lang="en-US" baseline="0" dirty="0" smtClean="0"/>
                        <a:t> of Income used for Purchases</a:t>
                      </a:r>
                      <a:endParaRPr lang="en-US" dirty="0"/>
                    </a:p>
                  </a:txBody>
                  <a:tcPr/>
                </a:tc>
              </a:tr>
              <a:tr h="493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493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</a:tr>
              <a:tr h="493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493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  <a:tr h="493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is not always Black &amp;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Economist deal with FACTS</a:t>
            </a:r>
          </a:p>
          <a:p>
            <a:pPr eaLnBrk="1" hangingPunct="1"/>
            <a:r>
              <a:rPr lang="en-US" dirty="0" smtClean="0"/>
              <a:t>An economist’s background, political point of view, opinion &amp; even religious beliefs</a:t>
            </a:r>
          </a:p>
          <a:p>
            <a:pPr lvl="1" eaLnBrk="1" hangingPunct="1"/>
            <a:r>
              <a:rPr lang="en-US" dirty="0" smtClean="0"/>
              <a:t>May influence how they interpret those facts </a:t>
            </a:r>
          </a:p>
          <a:p>
            <a:pPr lvl="2" eaLnBrk="1" hangingPunct="1"/>
            <a:r>
              <a:rPr lang="en-US" dirty="0" smtClean="0"/>
              <a:t>EXAMPLE:</a:t>
            </a:r>
          </a:p>
          <a:p>
            <a:pPr lvl="3" eaLnBrk="1" hangingPunct="1"/>
            <a:r>
              <a:rPr lang="en-US" dirty="0" smtClean="0">
                <a:solidFill>
                  <a:srgbClr val="FF0000"/>
                </a:solidFill>
              </a:rPr>
              <a:t>REPUBLICANS </a:t>
            </a:r>
            <a:r>
              <a:rPr lang="en-US" dirty="0">
                <a:solidFill>
                  <a:srgbClr val="FF0000"/>
                </a:solidFill>
              </a:rPr>
              <a:t>&amp; DEMOCRATS usually follow different Economic Theories</a:t>
            </a:r>
          </a:p>
          <a:p>
            <a:pPr lvl="1" eaLnBrk="1" hangingPunct="1"/>
            <a:r>
              <a:rPr lang="en-US" dirty="0" smtClean="0"/>
              <a:t>Effect which Economic Theory they may use when looking at the facts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u="sng" dirty="0" smtClean="0"/>
              <a:t>Science of Economics</a:t>
            </a:r>
            <a:r>
              <a:rPr lang="en-US" dirty="0" smtClean="0"/>
              <a:t> is</a:t>
            </a:r>
          </a:p>
          <a:p>
            <a:pPr lvl="1" eaLnBrk="1" hangingPunct="1"/>
            <a:r>
              <a:rPr lang="en-US" dirty="0"/>
              <a:t>N</a:t>
            </a:r>
            <a:r>
              <a:rPr lang="en-US" dirty="0" smtClean="0"/>
              <a:t>ot used to judge whether a government policy is good or bad</a:t>
            </a:r>
          </a:p>
          <a:p>
            <a:pPr lvl="1" eaLnBrk="1" hangingPunct="1"/>
            <a:r>
              <a:rPr lang="en-US" dirty="0" smtClean="0"/>
              <a:t>Used to inform us as to the likely outcome of the policies</a:t>
            </a:r>
          </a:p>
          <a:p>
            <a:pPr eaLnBrk="1" hangingPunct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B9899"/>
                </a:solidFill>
              </a:rPr>
              <a:t>Why do we study economics?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We need to be informed!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As </a:t>
            </a:r>
            <a:r>
              <a:rPr lang="en-US" u="sng" dirty="0" smtClean="0"/>
              <a:t>CONSUMERS</a:t>
            </a:r>
            <a:r>
              <a:rPr lang="en-US" dirty="0" smtClean="0"/>
              <a:t> it helps us use our limited resources wisely</a:t>
            </a:r>
          </a:p>
          <a:p>
            <a:pPr lvl="1" eaLnBrk="1" hangingPunct="1"/>
            <a:r>
              <a:rPr lang="en-US" dirty="0" smtClean="0"/>
              <a:t>What are our Limited Resources as Consumers?</a:t>
            </a:r>
          </a:p>
          <a:p>
            <a:pPr lvl="2" eaLnBrk="1" hangingPunct="1"/>
            <a:r>
              <a:rPr lang="en-US" b="1" dirty="0" smtClean="0">
                <a:solidFill>
                  <a:srgbClr val="FF0000"/>
                </a:solidFill>
              </a:rPr>
              <a:t>TIME &amp; MONEY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As </a:t>
            </a:r>
            <a:r>
              <a:rPr lang="en-US" u="sng" dirty="0" smtClean="0"/>
              <a:t>CITIZENS</a:t>
            </a:r>
            <a:r>
              <a:rPr lang="en-US" dirty="0" smtClean="0"/>
              <a:t> we need to keep our government accountable</a:t>
            </a:r>
          </a:p>
          <a:p>
            <a:pPr lvl="1" eaLnBrk="1" hangingPunct="1"/>
            <a:r>
              <a:rPr lang="en-US" dirty="0" smtClean="0"/>
              <a:t>What can we do if we do not agree with government choices?</a:t>
            </a:r>
          </a:p>
          <a:p>
            <a:pPr lvl="2" eaLnBrk="1" hangingPunct="1"/>
            <a:r>
              <a:rPr lang="en-US" b="1" dirty="0" smtClean="0">
                <a:solidFill>
                  <a:srgbClr val="FF0000"/>
                </a:solidFill>
              </a:rPr>
              <a:t>VOTE FOR CHANGE!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</a:rPr>
              <a:t>New Vocab – Put it in Your Notes!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dirty="0" smtClean="0"/>
              <a:t>NEEDS</a:t>
            </a:r>
            <a:r>
              <a:rPr lang="en-US" dirty="0" smtClean="0"/>
              <a:t> – </a:t>
            </a:r>
            <a:r>
              <a:rPr lang="en-US" i="1" dirty="0" smtClean="0"/>
              <a:t>Things </a:t>
            </a:r>
            <a:r>
              <a:rPr lang="en-US" i="1" dirty="0"/>
              <a:t>we must have to </a:t>
            </a:r>
            <a:r>
              <a:rPr lang="en-US" i="1" u="sng" dirty="0"/>
              <a:t>survive</a:t>
            </a:r>
            <a:r>
              <a:rPr lang="en-US" dirty="0"/>
              <a:t>.  </a:t>
            </a:r>
          </a:p>
          <a:p>
            <a:pPr lvl="1" eaLnBrk="1" hangingPunct="1"/>
            <a:r>
              <a:rPr lang="en-US" dirty="0" smtClean="0"/>
              <a:t>Can you name the 3 needs we all must have met?</a:t>
            </a:r>
          </a:p>
          <a:p>
            <a:pPr lvl="2" eaLnBrk="1" hangingPunct="1"/>
            <a:r>
              <a:rPr lang="en-US" b="1" dirty="0" smtClean="0">
                <a:solidFill>
                  <a:srgbClr val="FF0000"/>
                </a:solidFill>
              </a:rPr>
              <a:t>Food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Shelter</a:t>
            </a:r>
            <a:r>
              <a:rPr lang="en-US" b="1" dirty="0">
                <a:solidFill>
                  <a:srgbClr val="FF0000"/>
                </a:solidFill>
              </a:rPr>
              <a:t>, and </a:t>
            </a:r>
            <a:r>
              <a:rPr lang="en-US" b="1" dirty="0" smtClean="0">
                <a:solidFill>
                  <a:srgbClr val="FF0000"/>
                </a:solidFill>
              </a:rPr>
              <a:t>Clothing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b="1" dirty="0" smtClean="0"/>
              <a:t>WANTS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i="1" dirty="0" smtClean="0"/>
              <a:t>Things people </a:t>
            </a:r>
            <a:r>
              <a:rPr lang="en-US" i="1" dirty="0"/>
              <a:t>do not need to survive, but can be used to enhance their </a:t>
            </a:r>
            <a:r>
              <a:rPr lang="en-US" i="1" dirty="0" smtClean="0"/>
              <a:t>lives</a:t>
            </a:r>
          </a:p>
          <a:p>
            <a:pPr lvl="1" eaLnBrk="1" hangingPunct="1"/>
            <a:r>
              <a:rPr lang="en-US" dirty="0" smtClean="0"/>
              <a:t>Examples:</a:t>
            </a:r>
          </a:p>
          <a:p>
            <a:pPr lvl="2" eaLnBrk="1" hangingPunct="1"/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ar, Computer, Stereo, Haircut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Can one person’s wants be another person’s needs?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or Need?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35052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962400"/>
            <a:ext cx="40259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or Need?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563398"/>
            <a:ext cx="2890945" cy="3546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1752600"/>
            <a:ext cx="3583663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</a:rPr>
              <a:t>Vocabulary – Already in Your Notes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dirty="0" smtClean="0"/>
              <a:t>SCARCITY</a:t>
            </a:r>
            <a:r>
              <a:rPr lang="en-US" dirty="0" smtClean="0"/>
              <a:t>– </a:t>
            </a:r>
            <a:r>
              <a:rPr lang="en-US" i="1" dirty="0" smtClean="0"/>
              <a:t>Basic economic problem resulting from unlimited wants vs. limited resources</a:t>
            </a:r>
          </a:p>
          <a:p>
            <a:pPr lvl="1" eaLnBrk="1" hangingPunct="1"/>
            <a:r>
              <a:rPr lang="en-US" dirty="0" smtClean="0"/>
              <a:t>Each decision WE MAKE has an aspect of scarcity</a:t>
            </a:r>
          </a:p>
          <a:p>
            <a:pPr lvl="2" eaLnBrk="1" hangingPunct="1"/>
            <a:r>
              <a:rPr lang="en-US" dirty="0" smtClean="0"/>
              <a:t>People do not &amp; cannot have enough </a:t>
            </a:r>
            <a:r>
              <a:rPr lang="en-US" i="1" u="sng" dirty="0" smtClean="0"/>
              <a:t>income</a:t>
            </a:r>
            <a:r>
              <a:rPr lang="en-US" dirty="0" smtClean="0"/>
              <a:t> and/or </a:t>
            </a:r>
            <a:r>
              <a:rPr lang="en-US" i="1" u="sng" dirty="0" smtClean="0"/>
              <a:t>time</a:t>
            </a:r>
            <a:r>
              <a:rPr lang="en-US" dirty="0" smtClean="0"/>
              <a:t> to satisfy their every want.</a:t>
            </a:r>
          </a:p>
          <a:p>
            <a:pPr lvl="1" eaLnBrk="1" hangingPunct="1"/>
            <a:r>
              <a:rPr lang="en-US" dirty="0" smtClean="0"/>
              <a:t>Examples to discuss – Gasoline – </a:t>
            </a:r>
            <a:r>
              <a:rPr lang="en-US" dirty="0"/>
              <a:t>W</a:t>
            </a:r>
            <a:r>
              <a:rPr lang="en-US" dirty="0" smtClean="0"/>
              <a:t>ater – Diamonds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ALWAYS EXISTS</a:t>
            </a:r>
          </a:p>
          <a:p>
            <a:pPr lvl="7"/>
            <a:endParaRPr lang="en-US" dirty="0" smtClean="0"/>
          </a:p>
          <a:p>
            <a:pPr eaLnBrk="1" hangingPunct="1"/>
            <a:r>
              <a:rPr lang="en-US" b="1" dirty="0" smtClean="0"/>
              <a:t>SHORTAGE</a:t>
            </a:r>
            <a:r>
              <a:rPr lang="en-US" dirty="0" smtClean="0"/>
              <a:t>– </a:t>
            </a:r>
            <a:r>
              <a:rPr lang="en-US" i="1" dirty="0" smtClean="0"/>
              <a:t>Temporary restriction  of resources due to an unforeseen event</a:t>
            </a:r>
          </a:p>
          <a:p>
            <a:pPr lvl="3" eaLnBrk="1" hangingPunct="1"/>
            <a:r>
              <a:rPr lang="en-US" dirty="0" smtClean="0"/>
              <a:t>Example:</a:t>
            </a:r>
          </a:p>
          <a:p>
            <a:pPr lvl="4" eaLnBrk="1" hangingPunct="1"/>
            <a:r>
              <a:rPr lang="en-US" b="1" dirty="0" smtClean="0">
                <a:solidFill>
                  <a:srgbClr val="FF0000"/>
                </a:solidFill>
              </a:rPr>
              <a:t>Hurricanes, Floods, Droughts, War all might cause unforeseen restrictions on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</a:rPr>
              <a:t>Factors of Production </a:t>
            </a:r>
            <a:r>
              <a:rPr lang="en-US" sz="2400" dirty="0" smtClean="0">
                <a:solidFill>
                  <a:srgbClr val="7B9899"/>
                </a:solidFill>
                <a:sym typeface="Wingdings" panose="05000000000000000000" pitchFamily="2" charset="2"/>
              </a:rPr>
              <a:t></a:t>
            </a:r>
            <a:r>
              <a:rPr lang="en-US" dirty="0" smtClean="0">
                <a:solidFill>
                  <a:srgbClr val="7B9899"/>
                </a:solidFill>
                <a:sym typeface="Wingdings" panose="05000000000000000000" pitchFamily="2" charset="2"/>
              </a:rPr>
              <a:t> 1 &amp; 2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FACTORS of PRODUCTION </a:t>
            </a:r>
            <a:r>
              <a:rPr lang="en-US" dirty="0" smtClean="0"/>
              <a:t>– </a:t>
            </a:r>
            <a:r>
              <a:rPr lang="en-US" i="1" dirty="0" smtClean="0"/>
              <a:t>Resources needed to produce goods and services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b="1" dirty="0" smtClean="0"/>
              <a:t>LAND </a:t>
            </a:r>
            <a:r>
              <a:rPr lang="en-US" dirty="0" smtClean="0"/>
              <a:t>– </a:t>
            </a:r>
            <a:r>
              <a:rPr lang="en-US" i="1" dirty="0" smtClean="0"/>
              <a:t>Natural Resources that exist without human interference</a:t>
            </a:r>
            <a:endParaRPr lang="en-US" dirty="0" smtClean="0"/>
          </a:p>
          <a:p>
            <a:pPr marL="788670" lvl="1" indent="-51435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A.K.A. – NATURAL RESOURCES</a:t>
            </a:r>
          </a:p>
          <a:p>
            <a:pPr marL="1063307" lvl="2" indent="-51435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Examples:</a:t>
            </a:r>
          </a:p>
          <a:p>
            <a:pPr marL="1337945" lvl="3" indent="-51435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Surface Land, Fish, Animals, Trees, Minerals, Water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b="1" dirty="0" smtClean="0"/>
              <a:t>LABOR </a:t>
            </a:r>
            <a:r>
              <a:rPr lang="en-US" dirty="0" smtClean="0"/>
              <a:t>– </a:t>
            </a:r>
            <a:r>
              <a:rPr lang="en-US" i="1" dirty="0" smtClean="0"/>
              <a:t>Work people do to produce goods &amp; services for a business</a:t>
            </a:r>
            <a:endParaRPr lang="en-US" dirty="0" smtClean="0"/>
          </a:p>
          <a:p>
            <a:pPr marL="788670" lvl="1" indent="-514350" eaLnBrk="1" fontAlgn="auto" hangingPunct="1">
              <a:spcAft>
                <a:spcPts val="0"/>
              </a:spcAft>
              <a:buClr>
                <a:srgbClr val="CCB400"/>
              </a:buClr>
              <a:buFont typeface="Wingdings"/>
              <a:buChar char=""/>
              <a:defRPr/>
            </a:pPr>
            <a:r>
              <a:rPr lang="en-US" dirty="0" smtClean="0"/>
              <a:t>A.K.A. – HUMAN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13647</TotalTime>
  <Words>2050</Words>
  <Application>Microsoft Office PowerPoint</Application>
  <PresentationFormat>On-screen Show (4:3)</PresentationFormat>
  <Paragraphs>328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Georgia</vt:lpstr>
      <vt:lpstr>Tahoma</vt:lpstr>
      <vt:lpstr>Times New Roman</vt:lpstr>
      <vt:lpstr>Verdana</vt:lpstr>
      <vt:lpstr>Wingdings</vt:lpstr>
      <vt:lpstr>Wingdings 2</vt:lpstr>
      <vt:lpstr>Civic</vt:lpstr>
      <vt:lpstr>Business Economics</vt:lpstr>
      <vt:lpstr>CHAPTER OBJECTIVES</vt:lpstr>
      <vt:lpstr>What is Economics?</vt:lpstr>
      <vt:lpstr>Why do we study economics?</vt:lpstr>
      <vt:lpstr>New Vocab – Put it in Your Notes!</vt:lpstr>
      <vt:lpstr>Want or Need?</vt:lpstr>
      <vt:lpstr>Want or Need?</vt:lpstr>
      <vt:lpstr>Vocabulary – Already in Your Notes</vt:lpstr>
      <vt:lpstr>Factors of Production  1 &amp; 2</vt:lpstr>
      <vt:lpstr>Factors of Production  3 &amp; 4</vt:lpstr>
      <vt:lpstr>Factors of Production  5</vt:lpstr>
      <vt:lpstr>Goods vs. Services </vt:lpstr>
      <vt:lpstr>Do They Provide A “Good” or “Service”?</vt:lpstr>
      <vt:lpstr>What type of resources are these?</vt:lpstr>
      <vt:lpstr>What type of resources are these?</vt:lpstr>
      <vt:lpstr>What type of resources are these?</vt:lpstr>
      <vt:lpstr>What type of resources are these?</vt:lpstr>
      <vt:lpstr>Which Resource Was Not Named?</vt:lpstr>
      <vt:lpstr>Group Activity  Part I</vt:lpstr>
      <vt:lpstr>QUICK QUIZ!!</vt:lpstr>
      <vt:lpstr>SECTION 2 – Economic Decisions Always Involve a TRADE OFF…</vt:lpstr>
      <vt:lpstr>…and Those Trade-Offs Have a Cost</vt:lpstr>
      <vt:lpstr>Production Possibilities Curve</vt:lpstr>
      <vt:lpstr>PowerPoint Presentation</vt:lpstr>
      <vt:lpstr>PowerPoint Presentation</vt:lpstr>
      <vt:lpstr>PowerPoint Presentation</vt:lpstr>
      <vt:lpstr>Group Activity  Part II</vt:lpstr>
      <vt:lpstr>Section 3 – Economic Models</vt:lpstr>
      <vt:lpstr>Economic Models</vt:lpstr>
      <vt:lpstr>An Economic Theory: Teenage Unemployment increases when the Minimum Wage increases</vt:lpstr>
      <vt:lpstr>Group Activity  Part III</vt:lpstr>
      <vt:lpstr>Interpretation is not always Black &amp; White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LPS</dc:creator>
  <cp:lastModifiedBy>Joshua Hinrichs</cp:lastModifiedBy>
  <cp:revision>151</cp:revision>
  <cp:lastPrinted>2013-09-06T16:06:26Z</cp:lastPrinted>
  <dcterms:created xsi:type="dcterms:W3CDTF">2012-11-21T17:11:37Z</dcterms:created>
  <dcterms:modified xsi:type="dcterms:W3CDTF">2015-03-23T12:45:40Z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TC011408191033</vt:lpwstr>
  </property>
</Properties>
</file>